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53"/>
  </p:notesMasterIdLst>
  <p:sldIdLst>
    <p:sldId id="259" r:id="rId2"/>
    <p:sldId id="489" r:id="rId3"/>
    <p:sldId id="498" r:id="rId4"/>
    <p:sldId id="499" r:id="rId5"/>
    <p:sldId id="501" r:id="rId6"/>
    <p:sldId id="502" r:id="rId7"/>
    <p:sldId id="503" r:id="rId8"/>
    <p:sldId id="504" r:id="rId9"/>
    <p:sldId id="506" r:id="rId10"/>
    <p:sldId id="507" r:id="rId11"/>
    <p:sldId id="508" r:id="rId12"/>
    <p:sldId id="509" r:id="rId13"/>
    <p:sldId id="510" r:id="rId14"/>
    <p:sldId id="511" r:id="rId15"/>
    <p:sldId id="512" r:id="rId16"/>
    <p:sldId id="562" r:id="rId17"/>
    <p:sldId id="563" r:id="rId18"/>
    <p:sldId id="516" r:id="rId19"/>
    <p:sldId id="517" r:id="rId20"/>
    <p:sldId id="564" r:id="rId21"/>
    <p:sldId id="515" r:id="rId22"/>
    <p:sldId id="514" r:id="rId23"/>
    <p:sldId id="520" r:id="rId24"/>
    <p:sldId id="565" r:id="rId25"/>
    <p:sldId id="566" r:id="rId26"/>
    <p:sldId id="523" r:id="rId27"/>
    <p:sldId id="524" r:id="rId28"/>
    <p:sldId id="536" r:id="rId29"/>
    <p:sldId id="525" r:id="rId30"/>
    <p:sldId id="526" r:id="rId31"/>
    <p:sldId id="527" r:id="rId32"/>
    <p:sldId id="528" r:id="rId33"/>
    <p:sldId id="529" r:id="rId34"/>
    <p:sldId id="530" r:id="rId35"/>
    <p:sldId id="531" r:id="rId36"/>
    <p:sldId id="532" r:id="rId37"/>
    <p:sldId id="533" r:id="rId38"/>
    <p:sldId id="494" r:id="rId39"/>
    <p:sldId id="538" r:id="rId40"/>
    <p:sldId id="539" r:id="rId41"/>
    <p:sldId id="495" r:id="rId42"/>
    <p:sldId id="545" r:id="rId43"/>
    <p:sldId id="544" r:id="rId44"/>
    <p:sldId id="567" r:id="rId45"/>
    <p:sldId id="552" r:id="rId46"/>
    <p:sldId id="543" r:id="rId47"/>
    <p:sldId id="548" r:id="rId48"/>
    <p:sldId id="550" r:id="rId49"/>
    <p:sldId id="551" r:id="rId50"/>
    <p:sldId id="569" r:id="rId51"/>
    <p:sldId id="477" r:id="rId52"/>
  </p:sldIdLst>
  <p:sldSz cx="12192000" cy="6858000"/>
  <p:notesSz cx="7010400" cy="9296400"/>
  <p:embeddedFontLst>
    <p:embeddedFont>
      <p:font typeface="Roboto" panose="02000000000000000000" pitchFamily="2" charset="0"/>
      <p:regular r:id="rId54"/>
      <p:bold r:id="rId55"/>
      <p:italic r:id="rId56"/>
      <p:boldItalic r:id="rId57"/>
    </p:embeddedFont>
    <p:embeddedFont>
      <p:font typeface="Tw Cen MT" panose="020B0602020104020603" pitchFamily="34" charset="0"/>
      <p:regular r:id="rId58"/>
      <p:bold r:id="rId59"/>
      <p:italic r:id="rId60"/>
      <p:boldItalic r:id="rId61"/>
    </p:embeddedFont>
    <p:embeddedFont>
      <p:font typeface="Calibri" panose="020F0502020204030204" pitchFamily="34" charset="0"/>
      <p:regular r:id="rId62"/>
      <p:bold r:id="rId63"/>
      <p:italic r:id="rId64"/>
      <p:boldItalic r:id="rId65"/>
    </p:embeddedFont>
    <p:embeddedFont>
      <p:font typeface="Roboto Black" panose="02000000000000000000" pitchFamily="2" charset="0"/>
      <p:bold r:id="rId66"/>
      <p:boldItalic r:id="rId67"/>
    </p:embeddedFont>
    <p:embeddedFont>
      <p:font typeface="Raleway" pitchFamily="2" charset="0"/>
      <p:regular r:id="rId68"/>
      <p:bold r:id="rId69"/>
      <p:italic r:id="rId70"/>
      <p:boldItalic r:id="rId7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D5D6"/>
    <a:srgbClr val="718791"/>
    <a:srgbClr val="54646C"/>
    <a:srgbClr val="1B5CBB"/>
    <a:srgbClr val="1C5CB9"/>
    <a:srgbClr val="4472C4"/>
    <a:srgbClr val="003D79"/>
    <a:srgbClr val="5465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794" autoAdjust="0"/>
    <p:restoredTop sz="45023" autoAdjust="0"/>
  </p:normalViewPr>
  <p:slideViewPr>
    <p:cSldViewPr snapToGrid="0">
      <p:cViewPr varScale="1">
        <p:scale>
          <a:sx n="52" d="100"/>
          <a:sy n="52" d="100"/>
        </p:scale>
        <p:origin x="2424" y="7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2.fntdata"/><Relationship Id="rId63" Type="http://schemas.openxmlformats.org/officeDocument/2006/relationships/font" Target="fonts/font10.fntdata"/><Relationship Id="rId68" Type="http://schemas.openxmlformats.org/officeDocument/2006/relationships/font" Target="fonts/font15.fntdata"/><Relationship Id="rId7" Type="http://schemas.openxmlformats.org/officeDocument/2006/relationships/slide" Target="slides/slide6.xml"/><Relationship Id="rId71" Type="http://schemas.openxmlformats.org/officeDocument/2006/relationships/font" Target="fonts/font18.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font" Target="fonts/font5.fntdata"/><Relationship Id="rId66" Type="http://schemas.openxmlformats.org/officeDocument/2006/relationships/font" Target="fonts/font13.fntdata"/><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4.fntdata"/><Relationship Id="rId61"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7.fntdata"/><Relationship Id="rId65" Type="http://schemas.openxmlformats.org/officeDocument/2006/relationships/font" Target="fonts/font12.fntdata"/><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3.fntdata"/><Relationship Id="rId64" Type="http://schemas.openxmlformats.org/officeDocument/2006/relationships/font" Target="fonts/font11.fntdata"/><Relationship Id="rId69" Type="http://schemas.openxmlformats.org/officeDocument/2006/relationships/font" Target="fonts/font16.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6.fntdata"/><Relationship Id="rId67" Type="http://schemas.openxmlformats.org/officeDocument/2006/relationships/font" Target="fonts/font14.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fntdata"/><Relationship Id="rId62" Type="http://schemas.openxmlformats.org/officeDocument/2006/relationships/font" Target="fonts/font9.fntdata"/><Relationship Id="rId70" Type="http://schemas.openxmlformats.org/officeDocument/2006/relationships/font" Target="fonts/font17.fntdata"/><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8E2AC3-2828-464A-BB33-4D77FCC230DB}"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DE0AFE32-847E-448E-8D24-77CD332B106F}">
      <dgm:prSet phldrT="[Text]" custT="1"/>
      <dgm:spPr>
        <a:solidFill>
          <a:schemeClr val="tx2"/>
        </a:solidFill>
      </dgm:spPr>
      <dgm:t>
        <a:bodyPr/>
        <a:lstStyle/>
        <a:p>
          <a:endParaRPr lang="en-US" sz="1500" dirty="0"/>
        </a:p>
      </dgm:t>
      <dgm:extLst>
        <a:ext uri="{E40237B7-FDA0-4F09-8148-C483321AD2D9}">
          <dgm14:cNvPr xmlns:dgm14="http://schemas.microsoft.com/office/drawing/2010/diagram" id="0" name="" title="Advocate to local governments"/>
        </a:ext>
      </dgm:extLst>
    </dgm:pt>
    <dgm:pt modelId="{487FDECC-8848-4E9B-A77E-95A368ADCF7E}" type="parTrans" cxnId="{85EA484F-88C2-4004-B0E6-4FED673DF865}">
      <dgm:prSet/>
      <dgm:spPr/>
      <dgm:t>
        <a:bodyPr/>
        <a:lstStyle/>
        <a:p>
          <a:endParaRPr lang="en-US"/>
        </a:p>
      </dgm:t>
    </dgm:pt>
    <dgm:pt modelId="{20212FA0-7249-4A6A-A88B-16F1D991BD0E}" type="sibTrans" cxnId="{85EA484F-88C2-4004-B0E6-4FED673DF865}">
      <dgm:prSet/>
      <dgm:spPr>
        <a:noFill/>
      </dgm:spPr>
      <dgm:t>
        <a:bodyPr/>
        <a:lstStyle/>
        <a:p>
          <a:endParaRPr lang="en-US"/>
        </a:p>
      </dgm:t>
    </dgm:pt>
    <dgm:pt modelId="{4D95E355-D7DD-4FE5-90C9-2E6AF2C68B43}">
      <dgm:prSet phldrT="[Text]" custT="1"/>
      <dgm:spPr/>
      <dgm:t>
        <a:bodyPr/>
        <a:lstStyle/>
        <a:p>
          <a:pPr algn="r"/>
          <a:r>
            <a:rPr lang="en-US" sz="2500" b="1" dirty="0" smtClean="0">
              <a:solidFill>
                <a:schemeClr val="accent1"/>
              </a:solidFill>
            </a:rPr>
            <a:t>Extent</a:t>
          </a:r>
          <a:endParaRPr lang="en-US" sz="2500" b="1" dirty="0">
            <a:solidFill>
              <a:schemeClr val="accent1"/>
            </a:solidFill>
          </a:endParaRPr>
        </a:p>
      </dgm:t>
    </dgm:pt>
    <dgm:pt modelId="{063E5CAC-6598-44A6-9913-AA29F3AF1B1F}" type="parTrans" cxnId="{4EDBAB20-F722-4A12-A25D-469F64FE003F}">
      <dgm:prSet/>
      <dgm:spPr/>
      <dgm:t>
        <a:bodyPr/>
        <a:lstStyle/>
        <a:p>
          <a:endParaRPr lang="en-US"/>
        </a:p>
      </dgm:t>
    </dgm:pt>
    <dgm:pt modelId="{EC73D8B3-E1B7-4D0B-B3D5-F81C509D4D13}" type="sibTrans" cxnId="{4EDBAB20-F722-4A12-A25D-469F64FE003F}">
      <dgm:prSet/>
      <dgm:spPr/>
      <dgm:t>
        <a:bodyPr/>
        <a:lstStyle/>
        <a:p>
          <a:endParaRPr lang="en-US"/>
        </a:p>
      </dgm:t>
    </dgm:pt>
    <dgm:pt modelId="{E4B7D88C-A6DA-408D-BCAF-CE4DC530C311}">
      <dgm:prSet phldrT="[Text]" custT="1"/>
      <dgm:spPr/>
      <dgm:t>
        <a:bodyPr/>
        <a:lstStyle/>
        <a:p>
          <a:endParaRPr lang="en-US" sz="1500" dirty="0"/>
        </a:p>
      </dgm:t>
    </dgm:pt>
    <dgm:pt modelId="{3DC289C6-5453-45CD-9CBC-8755024DD269}" type="parTrans" cxnId="{A0E2FD33-97F7-4353-8A0A-D5B8D7158552}">
      <dgm:prSet/>
      <dgm:spPr/>
      <dgm:t>
        <a:bodyPr/>
        <a:lstStyle/>
        <a:p>
          <a:endParaRPr lang="en-US"/>
        </a:p>
      </dgm:t>
    </dgm:pt>
    <dgm:pt modelId="{C4BC483F-7FDD-4F80-9430-58E7C297FCDD}" type="sibTrans" cxnId="{A0E2FD33-97F7-4353-8A0A-D5B8D7158552}">
      <dgm:prSet/>
      <dgm:spPr>
        <a:solidFill>
          <a:schemeClr val="bg1"/>
        </a:solidFill>
      </dgm:spPr>
      <dgm:t>
        <a:bodyPr/>
        <a:lstStyle/>
        <a:p>
          <a:endParaRPr lang="en-US"/>
        </a:p>
      </dgm:t>
    </dgm:pt>
    <dgm:pt modelId="{14566E54-E586-4E2D-A135-6D5B96B55A64}">
      <dgm:prSet phldrT="[Text]" custT="1"/>
      <dgm:spPr/>
      <dgm:t>
        <a:bodyPr/>
        <a:lstStyle/>
        <a:p>
          <a:pPr algn="l"/>
          <a:r>
            <a:rPr lang="en-US" sz="2500" b="1" dirty="0" smtClean="0">
              <a:solidFill>
                <a:schemeClr val="accent2"/>
              </a:solidFill>
            </a:rPr>
            <a:t>Funding</a:t>
          </a:r>
          <a:endParaRPr lang="en-US" sz="2500" b="1" dirty="0">
            <a:solidFill>
              <a:schemeClr val="accent2"/>
            </a:solidFill>
          </a:endParaRPr>
        </a:p>
      </dgm:t>
    </dgm:pt>
    <dgm:pt modelId="{C01F7E39-6FA5-4EEC-9777-B96AB67322FB}" type="parTrans" cxnId="{76160DD5-0277-4E6E-9EFB-85FB635CDF0F}">
      <dgm:prSet/>
      <dgm:spPr/>
      <dgm:t>
        <a:bodyPr/>
        <a:lstStyle/>
        <a:p>
          <a:endParaRPr lang="en-US"/>
        </a:p>
      </dgm:t>
    </dgm:pt>
    <dgm:pt modelId="{B03E2071-E3AE-4B59-B36D-F3FE87024E24}" type="sibTrans" cxnId="{76160DD5-0277-4E6E-9EFB-85FB635CDF0F}">
      <dgm:prSet/>
      <dgm:spPr/>
      <dgm:t>
        <a:bodyPr/>
        <a:lstStyle/>
        <a:p>
          <a:endParaRPr lang="en-US"/>
        </a:p>
      </dgm:t>
    </dgm:pt>
    <dgm:pt modelId="{E8B17A1F-F815-4F48-AC50-02C1021063AD}">
      <dgm:prSet phldrT="[Text]" custT="1"/>
      <dgm:spPr>
        <a:solidFill>
          <a:schemeClr val="accent2"/>
        </a:solidFill>
      </dgm:spPr>
      <dgm:t>
        <a:bodyPr/>
        <a:lstStyle/>
        <a:p>
          <a:endParaRPr lang="en-US" sz="1500" dirty="0"/>
        </a:p>
      </dgm:t>
    </dgm:pt>
    <dgm:pt modelId="{93FDC920-D6A7-40AA-B2CD-0B4BE68905AA}" type="parTrans" cxnId="{EB9E6FAA-49FE-4DD8-A8B0-F6DD644524D5}">
      <dgm:prSet/>
      <dgm:spPr/>
      <dgm:t>
        <a:bodyPr/>
        <a:lstStyle/>
        <a:p>
          <a:endParaRPr lang="en-US"/>
        </a:p>
      </dgm:t>
    </dgm:pt>
    <dgm:pt modelId="{D31DA22C-C4F2-4CDF-A7E0-1684B98F867A}" type="sibTrans" cxnId="{EB9E6FAA-49FE-4DD8-A8B0-F6DD644524D5}">
      <dgm:prSet/>
      <dgm:spPr>
        <a:noFill/>
      </dgm:spPr>
      <dgm:t>
        <a:bodyPr/>
        <a:lstStyle/>
        <a:p>
          <a:endParaRPr lang="en-US"/>
        </a:p>
      </dgm:t>
    </dgm:pt>
    <dgm:pt modelId="{4CE23F6F-F8D2-417E-8627-25A6F0F4D031}">
      <dgm:prSet phldrT="[Text]" custT="1"/>
      <dgm:spPr/>
      <dgm:t>
        <a:bodyPr/>
        <a:lstStyle/>
        <a:p>
          <a:r>
            <a:rPr lang="en-US" sz="2500" b="1" dirty="0" smtClean="0">
              <a:solidFill>
                <a:schemeClr val="tx2"/>
              </a:solidFill>
            </a:rPr>
            <a:t>Awareness</a:t>
          </a:r>
          <a:endParaRPr lang="en-US" sz="2500" b="1" dirty="0">
            <a:solidFill>
              <a:schemeClr val="tx2"/>
            </a:solidFill>
          </a:endParaRPr>
        </a:p>
      </dgm:t>
    </dgm:pt>
    <dgm:pt modelId="{2778A907-D675-4D2D-B696-7F6C95696402}" type="parTrans" cxnId="{A2FD0B5A-0F79-4F31-B519-6D26807DED95}">
      <dgm:prSet/>
      <dgm:spPr/>
      <dgm:t>
        <a:bodyPr/>
        <a:lstStyle/>
        <a:p>
          <a:endParaRPr lang="en-US"/>
        </a:p>
      </dgm:t>
    </dgm:pt>
    <dgm:pt modelId="{8E7797C4-CB6B-4CAB-821A-ED7113ED3CEB}" type="sibTrans" cxnId="{A2FD0B5A-0F79-4F31-B519-6D26807DED95}">
      <dgm:prSet/>
      <dgm:spPr/>
      <dgm:t>
        <a:bodyPr/>
        <a:lstStyle/>
        <a:p>
          <a:endParaRPr lang="en-US"/>
        </a:p>
      </dgm:t>
    </dgm:pt>
    <dgm:pt modelId="{F529CF6A-D7D2-4206-849E-EAAA293544C7}">
      <dgm:prSet/>
      <dgm:spPr>
        <a:noFill/>
      </dgm:spPr>
      <dgm:t>
        <a:bodyPr/>
        <a:lstStyle/>
        <a:p>
          <a:endParaRPr lang="en-US" dirty="0"/>
        </a:p>
      </dgm:t>
    </dgm:pt>
    <dgm:pt modelId="{E8479FAF-1804-4FA5-9C6F-79FF9CC08755}" type="parTrans" cxnId="{E07A087E-577B-496C-9852-635999F180BD}">
      <dgm:prSet/>
      <dgm:spPr/>
      <dgm:t>
        <a:bodyPr/>
        <a:lstStyle/>
        <a:p>
          <a:endParaRPr lang="en-US"/>
        </a:p>
      </dgm:t>
    </dgm:pt>
    <dgm:pt modelId="{8183A88B-A7E8-454D-912A-36568037CE09}" type="sibTrans" cxnId="{E07A087E-577B-496C-9852-635999F180BD}">
      <dgm:prSet/>
      <dgm:spPr>
        <a:solidFill>
          <a:schemeClr val="accent3"/>
        </a:solidFill>
      </dgm:spPr>
      <dgm:t>
        <a:bodyPr/>
        <a:lstStyle/>
        <a:p>
          <a:endParaRPr lang="en-US"/>
        </a:p>
      </dgm:t>
      <dgm:extLst>
        <a:ext uri="{E40237B7-FDA0-4F09-8148-C483321AD2D9}">
          <dgm14:cNvPr xmlns:dgm14="http://schemas.microsoft.com/office/drawing/2010/diagram" id="0" name="" title="Create a sense of responsibility with varied stakeholders"/>
        </a:ext>
      </dgm:extLst>
    </dgm:pt>
    <dgm:pt modelId="{3EA169B9-D5A6-4237-838C-193CA834AC7D}" type="pres">
      <dgm:prSet presAssocID="{A08E2AC3-2828-464A-BB33-4D77FCC230DB}" presName="Name0" presStyleCnt="0">
        <dgm:presLayoutVars>
          <dgm:chMax/>
          <dgm:chPref/>
          <dgm:dir/>
          <dgm:animLvl val="lvl"/>
        </dgm:presLayoutVars>
      </dgm:prSet>
      <dgm:spPr/>
      <dgm:t>
        <a:bodyPr/>
        <a:lstStyle/>
        <a:p>
          <a:endParaRPr lang="en-US"/>
        </a:p>
      </dgm:t>
    </dgm:pt>
    <dgm:pt modelId="{7C0FA9CE-FF56-4766-A696-C86A47EC9476}" type="pres">
      <dgm:prSet presAssocID="{DE0AFE32-847E-448E-8D24-77CD332B106F}" presName="composite" presStyleCnt="0"/>
      <dgm:spPr/>
    </dgm:pt>
    <dgm:pt modelId="{9086656B-0272-4EC2-8EF6-1309984598E9}" type="pres">
      <dgm:prSet presAssocID="{DE0AFE32-847E-448E-8D24-77CD332B106F}" presName="Parent1" presStyleLbl="node1" presStyleIdx="0" presStyleCnt="8">
        <dgm:presLayoutVars>
          <dgm:chMax val="1"/>
          <dgm:chPref val="1"/>
          <dgm:bulletEnabled val="1"/>
        </dgm:presLayoutVars>
      </dgm:prSet>
      <dgm:spPr/>
      <dgm:t>
        <a:bodyPr/>
        <a:lstStyle/>
        <a:p>
          <a:endParaRPr lang="en-US"/>
        </a:p>
      </dgm:t>
    </dgm:pt>
    <dgm:pt modelId="{A83FD75D-8AC8-4735-B144-1293D8011BE2}" type="pres">
      <dgm:prSet presAssocID="{DE0AFE32-847E-448E-8D24-77CD332B106F}" presName="Childtext1" presStyleLbl="revTx" presStyleIdx="0" presStyleCnt="4" custLinFactX="-100000" custLinFactY="46039" custLinFactNeighborX="-126048" custLinFactNeighborY="100000">
        <dgm:presLayoutVars>
          <dgm:chMax val="0"/>
          <dgm:chPref val="0"/>
          <dgm:bulletEnabled val="1"/>
        </dgm:presLayoutVars>
      </dgm:prSet>
      <dgm:spPr/>
      <dgm:t>
        <a:bodyPr/>
        <a:lstStyle/>
        <a:p>
          <a:endParaRPr lang="en-US"/>
        </a:p>
      </dgm:t>
    </dgm:pt>
    <dgm:pt modelId="{4371B835-F92E-4D26-BD36-BDE62D50BBDC}" type="pres">
      <dgm:prSet presAssocID="{DE0AFE32-847E-448E-8D24-77CD332B106F}" presName="BalanceSpacing" presStyleCnt="0"/>
      <dgm:spPr/>
    </dgm:pt>
    <dgm:pt modelId="{37BFC85E-D012-4648-82C2-7171553B2A87}" type="pres">
      <dgm:prSet presAssocID="{DE0AFE32-847E-448E-8D24-77CD332B106F}" presName="BalanceSpacing1" presStyleCnt="0"/>
      <dgm:spPr/>
    </dgm:pt>
    <dgm:pt modelId="{8148DCB9-9351-41AE-8DDB-CD63FD0EC115}" type="pres">
      <dgm:prSet presAssocID="{20212FA0-7249-4A6A-A88B-16F1D991BD0E}" presName="Accent1Text" presStyleLbl="node1" presStyleIdx="1" presStyleCnt="8" custLinFactNeighborY="0"/>
      <dgm:spPr/>
      <dgm:t>
        <a:bodyPr/>
        <a:lstStyle/>
        <a:p>
          <a:endParaRPr lang="en-US"/>
        </a:p>
      </dgm:t>
    </dgm:pt>
    <dgm:pt modelId="{5F81E4DE-70DD-463A-B7F6-794E94EA212A}" type="pres">
      <dgm:prSet presAssocID="{20212FA0-7249-4A6A-A88B-16F1D991BD0E}" presName="spaceBetweenRectangles" presStyleCnt="0"/>
      <dgm:spPr/>
    </dgm:pt>
    <dgm:pt modelId="{AAF8A6C5-CF20-4DA7-BFA0-581FF04553B9}" type="pres">
      <dgm:prSet presAssocID="{E4B7D88C-A6DA-408D-BCAF-CE4DC530C311}" presName="composite" presStyleCnt="0"/>
      <dgm:spPr/>
    </dgm:pt>
    <dgm:pt modelId="{207D484E-B0C1-463C-82D5-AC08945AFB9B}" type="pres">
      <dgm:prSet presAssocID="{E4B7D88C-A6DA-408D-BCAF-CE4DC530C311}" presName="Parent1" presStyleLbl="node1" presStyleIdx="2" presStyleCnt="8" custScaleX="102431">
        <dgm:presLayoutVars>
          <dgm:chMax val="1"/>
          <dgm:chPref val="1"/>
          <dgm:bulletEnabled val="1"/>
        </dgm:presLayoutVars>
      </dgm:prSet>
      <dgm:spPr/>
      <dgm:t>
        <a:bodyPr/>
        <a:lstStyle/>
        <a:p>
          <a:endParaRPr lang="en-US"/>
        </a:p>
      </dgm:t>
    </dgm:pt>
    <dgm:pt modelId="{A4E3E1D6-1102-4CEA-B688-C7AE6DBF00BB}" type="pres">
      <dgm:prSet presAssocID="{E4B7D88C-A6DA-408D-BCAF-CE4DC530C311}" presName="Childtext1" presStyleLbl="revTx" presStyleIdx="1" presStyleCnt="4" custScaleX="95002" custLinFactX="100000" custLinFactY="41267" custLinFactNeighborX="130195" custLinFactNeighborY="100000">
        <dgm:presLayoutVars>
          <dgm:chMax val="0"/>
          <dgm:chPref val="0"/>
          <dgm:bulletEnabled val="1"/>
        </dgm:presLayoutVars>
      </dgm:prSet>
      <dgm:spPr/>
      <dgm:t>
        <a:bodyPr/>
        <a:lstStyle/>
        <a:p>
          <a:endParaRPr lang="en-US"/>
        </a:p>
      </dgm:t>
    </dgm:pt>
    <dgm:pt modelId="{AFF23AD7-C0BB-4730-B8CF-4685C6D9FD18}" type="pres">
      <dgm:prSet presAssocID="{E4B7D88C-A6DA-408D-BCAF-CE4DC530C311}" presName="BalanceSpacing" presStyleCnt="0"/>
      <dgm:spPr/>
    </dgm:pt>
    <dgm:pt modelId="{954DE147-0036-47A8-84BA-DA79C22FADE4}" type="pres">
      <dgm:prSet presAssocID="{E4B7D88C-A6DA-408D-BCAF-CE4DC530C311}" presName="BalanceSpacing1" presStyleCnt="0"/>
      <dgm:spPr/>
    </dgm:pt>
    <dgm:pt modelId="{5C88A13E-2E65-43A0-BF6E-FD3CDA6DB5C5}" type="pres">
      <dgm:prSet presAssocID="{C4BC483F-7FDD-4F80-9430-58E7C297FCDD}" presName="Accent1Text" presStyleLbl="node1" presStyleIdx="3" presStyleCnt="8"/>
      <dgm:spPr/>
      <dgm:t>
        <a:bodyPr/>
        <a:lstStyle/>
        <a:p>
          <a:endParaRPr lang="en-US"/>
        </a:p>
      </dgm:t>
    </dgm:pt>
    <dgm:pt modelId="{CE485B29-2214-4A38-A720-2DDB7871C070}" type="pres">
      <dgm:prSet presAssocID="{C4BC483F-7FDD-4F80-9430-58E7C297FCDD}" presName="spaceBetweenRectangles" presStyleCnt="0"/>
      <dgm:spPr/>
    </dgm:pt>
    <dgm:pt modelId="{2836B791-6FCB-4277-92D3-65776D80305C}" type="pres">
      <dgm:prSet presAssocID="{E8B17A1F-F815-4F48-AC50-02C1021063AD}" presName="composite" presStyleCnt="0"/>
      <dgm:spPr/>
    </dgm:pt>
    <dgm:pt modelId="{1BA7BA7E-E4F2-48AA-9F4B-7CACE1B8E8A3}" type="pres">
      <dgm:prSet presAssocID="{E8B17A1F-F815-4F48-AC50-02C1021063AD}" presName="Parent1" presStyleLbl="node1" presStyleIdx="4" presStyleCnt="8">
        <dgm:presLayoutVars>
          <dgm:chMax val="1"/>
          <dgm:chPref val="1"/>
          <dgm:bulletEnabled val="1"/>
        </dgm:presLayoutVars>
      </dgm:prSet>
      <dgm:spPr/>
      <dgm:t>
        <a:bodyPr/>
        <a:lstStyle/>
        <a:p>
          <a:endParaRPr lang="en-US"/>
        </a:p>
      </dgm:t>
    </dgm:pt>
    <dgm:pt modelId="{F795070C-FFAF-4E7C-AF4E-EED4DE69882D}" type="pres">
      <dgm:prSet presAssocID="{E8B17A1F-F815-4F48-AC50-02C1021063AD}" presName="Childtext1" presStyleLbl="revTx" presStyleIdx="2" presStyleCnt="4" custLinFactY="-100000" custLinFactNeighborX="3711" custLinFactNeighborY="-181466">
        <dgm:presLayoutVars>
          <dgm:chMax val="0"/>
          <dgm:chPref val="0"/>
          <dgm:bulletEnabled val="1"/>
        </dgm:presLayoutVars>
      </dgm:prSet>
      <dgm:spPr/>
      <dgm:t>
        <a:bodyPr/>
        <a:lstStyle/>
        <a:p>
          <a:endParaRPr lang="en-US"/>
        </a:p>
      </dgm:t>
    </dgm:pt>
    <dgm:pt modelId="{D4F8B7F8-79B5-4EF5-909D-1BABFF97F093}" type="pres">
      <dgm:prSet presAssocID="{E8B17A1F-F815-4F48-AC50-02C1021063AD}" presName="BalanceSpacing" presStyleCnt="0"/>
      <dgm:spPr/>
    </dgm:pt>
    <dgm:pt modelId="{28B4806D-6FC5-4C4B-82B3-299DCC6BA5D3}" type="pres">
      <dgm:prSet presAssocID="{E8B17A1F-F815-4F48-AC50-02C1021063AD}" presName="BalanceSpacing1" presStyleCnt="0"/>
      <dgm:spPr/>
    </dgm:pt>
    <dgm:pt modelId="{82DC3427-322A-4C80-8D39-6B6C6163EA00}" type="pres">
      <dgm:prSet presAssocID="{D31DA22C-C4F2-4CDF-A7E0-1684B98F867A}" presName="Accent1Text" presStyleLbl="node1" presStyleIdx="5" presStyleCnt="8"/>
      <dgm:spPr/>
      <dgm:t>
        <a:bodyPr/>
        <a:lstStyle/>
        <a:p>
          <a:endParaRPr lang="en-US"/>
        </a:p>
      </dgm:t>
    </dgm:pt>
    <dgm:pt modelId="{39B7A843-3E14-4DE8-BF05-412705BC7D5C}" type="pres">
      <dgm:prSet presAssocID="{D31DA22C-C4F2-4CDF-A7E0-1684B98F867A}" presName="spaceBetweenRectangles" presStyleCnt="0"/>
      <dgm:spPr/>
    </dgm:pt>
    <dgm:pt modelId="{F70F30AB-CD8E-49DB-B33E-8A5AF97A693D}" type="pres">
      <dgm:prSet presAssocID="{F529CF6A-D7D2-4206-849E-EAAA293544C7}" presName="composite" presStyleCnt="0"/>
      <dgm:spPr/>
    </dgm:pt>
    <dgm:pt modelId="{6D30B418-DB7C-4075-A0B2-8168E743CF70}" type="pres">
      <dgm:prSet presAssocID="{F529CF6A-D7D2-4206-849E-EAAA293544C7}" presName="Parent1" presStyleLbl="node1" presStyleIdx="6" presStyleCnt="8">
        <dgm:presLayoutVars>
          <dgm:chMax val="1"/>
          <dgm:chPref val="1"/>
          <dgm:bulletEnabled val="1"/>
        </dgm:presLayoutVars>
      </dgm:prSet>
      <dgm:spPr/>
      <dgm:t>
        <a:bodyPr/>
        <a:lstStyle/>
        <a:p>
          <a:endParaRPr lang="en-US"/>
        </a:p>
      </dgm:t>
    </dgm:pt>
    <dgm:pt modelId="{A3C24F9A-9DA9-413F-9345-712C969DFE1E}" type="pres">
      <dgm:prSet presAssocID="{F529CF6A-D7D2-4206-849E-EAAA293544C7}" presName="Childtext1" presStyleLbl="revTx" presStyleIdx="3" presStyleCnt="4">
        <dgm:presLayoutVars>
          <dgm:chMax val="0"/>
          <dgm:chPref val="0"/>
          <dgm:bulletEnabled val="1"/>
        </dgm:presLayoutVars>
      </dgm:prSet>
      <dgm:spPr/>
    </dgm:pt>
    <dgm:pt modelId="{A9C51413-AE61-459F-982B-6F7B6DAC6CB7}" type="pres">
      <dgm:prSet presAssocID="{F529CF6A-D7D2-4206-849E-EAAA293544C7}" presName="BalanceSpacing" presStyleCnt="0"/>
      <dgm:spPr/>
    </dgm:pt>
    <dgm:pt modelId="{F346F96B-9C01-4CD8-9B9E-33CA0F4B3216}" type="pres">
      <dgm:prSet presAssocID="{F529CF6A-D7D2-4206-849E-EAAA293544C7}" presName="BalanceSpacing1" presStyleCnt="0"/>
      <dgm:spPr/>
    </dgm:pt>
    <dgm:pt modelId="{76B402D1-1432-4480-9EDA-7FE0FF2CCD93}" type="pres">
      <dgm:prSet presAssocID="{8183A88B-A7E8-454D-912A-36568037CE09}" presName="Accent1Text" presStyleLbl="node1" presStyleIdx="7" presStyleCnt="8"/>
      <dgm:spPr/>
      <dgm:t>
        <a:bodyPr/>
        <a:lstStyle/>
        <a:p>
          <a:endParaRPr lang="en-US"/>
        </a:p>
      </dgm:t>
    </dgm:pt>
  </dgm:ptLst>
  <dgm:cxnLst>
    <dgm:cxn modelId="{5E49C089-F0F3-4B22-8631-ABA6C276FB4B}" type="presOf" srcId="{E4B7D88C-A6DA-408D-BCAF-CE4DC530C311}" destId="{207D484E-B0C1-463C-82D5-AC08945AFB9B}" srcOrd="0" destOrd="0" presId="urn:microsoft.com/office/officeart/2008/layout/AlternatingHexagons"/>
    <dgm:cxn modelId="{2F4F0751-368C-4EC9-8F39-9070BF00E502}" type="presOf" srcId="{A08E2AC3-2828-464A-BB33-4D77FCC230DB}" destId="{3EA169B9-D5A6-4237-838C-193CA834AC7D}" srcOrd="0" destOrd="0" presId="urn:microsoft.com/office/officeart/2008/layout/AlternatingHexagons"/>
    <dgm:cxn modelId="{4D547849-3497-460A-B34E-75C68DD3AD04}" type="presOf" srcId="{4D95E355-D7DD-4FE5-90C9-2E6AF2C68B43}" destId="{A83FD75D-8AC8-4735-B144-1293D8011BE2}" srcOrd="0" destOrd="0" presId="urn:microsoft.com/office/officeart/2008/layout/AlternatingHexagons"/>
    <dgm:cxn modelId="{76160DD5-0277-4E6E-9EFB-85FB635CDF0F}" srcId="{E4B7D88C-A6DA-408D-BCAF-CE4DC530C311}" destId="{14566E54-E586-4E2D-A135-6D5B96B55A64}" srcOrd="0" destOrd="0" parTransId="{C01F7E39-6FA5-4EEC-9777-B96AB67322FB}" sibTransId="{B03E2071-E3AE-4B59-B36D-F3FE87024E24}"/>
    <dgm:cxn modelId="{A0E2FD33-97F7-4353-8A0A-D5B8D7158552}" srcId="{A08E2AC3-2828-464A-BB33-4D77FCC230DB}" destId="{E4B7D88C-A6DA-408D-BCAF-CE4DC530C311}" srcOrd="1" destOrd="0" parTransId="{3DC289C6-5453-45CD-9CBC-8755024DD269}" sibTransId="{C4BC483F-7FDD-4F80-9430-58E7C297FCDD}"/>
    <dgm:cxn modelId="{85EA484F-88C2-4004-B0E6-4FED673DF865}" srcId="{A08E2AC3-2828-464A-BB33-4D77FCC230DB}" destId="{DE0AFE32-847E-448E-8D24-77CD332B106F}" srcOrd="0" destOrd="0" parTransId="{487FDECC-8848-4E9B-A77E-95A368ADCF7E}" sibTransId="{20212FA0-7249-4A6A-A88B-16F1D991BD0E}"/>
    <dgm:cxn modelId="{1619A794-F867-40AB-AB89-14F04F283A8C}" type="presOf" srcId="{14566E54-E586-4E2D-A135-6D5B96B55A64}" destId="{A4E3E1D6-1102-4CEA-B688-C7AE6DBF00BB}" srcOrd="0" destOrd="0" presId="urn:microsoft.com/office/officeart/2008/layout/AlternatingHexagons"/>
    <dgm:cxn modelId="{EB9E6FAA-49FE-4DD8-A8B0-F6DD644524D5}" srcId="{A08E2AC3-2828-464A-BB33-4D77FCC230DB}" destId="{E8B17A1F-F815-4F48-AC50-02C1021063AD}" srcOrd="2" destOrd="0" parTransId="{93FDC920-D6A7-40AA-B2CD-0B4BE68905AA}" sibTransId="{D31DA22C-C4F2-4CDF-A7E0-1684B98F867A}"/>
    <dgm:cxn modelId="{BCFBE400-3466-43BD-9CB5-39BE0BAE2F95}" type="presOf" srcId="{20212FA0-7249-4A6A-A88B-16F1D991BD0E}" destId="{8148DCB9-9351-41AE-8DDB-CD63FD0EC115}" srcOrd="0" destOrd="0" presId="urn:microsoft.com/office/officeart/2008/layout/AlternatingHexagons"/>
    <dgm:cxn modelId="{DAAC2D78-DACE-4122-8A23-D032F8EA54FE}" type="presOf" srcId="{8183A88B-A7E8-454D-912A-36568037CE09}" destId="{76B402D1-1432-4480-9EDA-7FE0FF2CCD93}" srcOrd="0" destOrd="0" presId="urn:microsoft.com/office/officeart/2008/layout/AlternatingHexagons"/>
    <dgm:cxn modelId="{1EEC2034-895B-4C48-B0B6-AF088CD28158}" type="presOf" srcId="{E8B17A1F-F815-4F48-AC50-02C1021063AD}" destId="{1BA7BA7E-E4F2-48AA-9F4B-7CACE1B8E8A3}" srcOrd="0" destOrd="0" presId="urn:microsoft.com/office/officeart/2008/layout/AlternatingHexagons"/>
    <dgm:cxn modelId="{98C85191-DDED-4B6A-A1A4-773FE539C0F0}" type="presOf" srcId="{C4BC483F-7FDD-4F80-9430-58E7C297FCDD}" destId="{5C88A13E-2E65-43A0-BF6E-FD3CDA6DB5C5}" srcOrd="0" destOrd="0" presId="urn:microsoft.com/office/officeart/2008/layout/AlternatingHexagons"/>
    <dgm:cxn modelId="{E07A087E-577B-496C-9852-635999F180BD}" srcId="{A08E2AC3-2828-464A-BB33-4D77FCC230DB}" destId="{F529CF6A-D7D2-4206-849E-EAAA293544C7}" srcOrd="3" destOrd="0" parTransId="{E8479FAF-1804-4FA5-9C6F-79FF9CC08755}" sibTransId="{8183A88B-A7E8-454D-912A-36568037CE09}"/>
    <dgm:cxn modelId="{CA214CED-5DED-43B7-8F52-F278AE428D70}" type="presOf" srcId="{DE0AFE32-847E-448E-8D24-77CD332B106F}" destId="{9086656B-0272-4EC2-8EF6-1309984598E9}" srcOrd="0" destOrd="0" presId="urn:microsoft.com/office/officeart/2008/layout/AlternatingHexagons"/>
    <dgm:cxn modelId="{0C72F9F1-1AF6-480A-B973-DB8D11385613}" type="presOf" srcId="{4CE23F6F-F8D2-417E-8627-25A6F0F4D031}" destId="{F795070C-FFAF-4E7C-AF4E-EED4DE69882D}" srcOrd="0" destOrd="0" presId="urn:microsoft.com/office/officeart/2008/layout/AlternatingHexagons"/>
    <dgm:cxn modelId="{1CEE04B1-FD36-448A-8E51-9059E60FF683}" type="presOf" srcId="{F529CF6A-D7D2-4206-849E-EAAA293544C7}" destId="{6D30B418-DB7C-4075-A0B2-8168E743CF70}" srcOrd="0" destOrd="0" presId="urn:microsoft.com/office/officeart/2008/layout/AlternatingHexagons"/>
    <dgm:cxn modelId="{A2FD0B5A-0F79-4F31-B519-6D26807DED95}" srcId="{E8B17A1F-F815-4F48-AC50-02C1021063AD}" destId="{4CE23F6F-F8D2-417E-8627-25A6F0F4D031}" srcOrd="0" destOrd="0" parTransId="{2778A907-D675-4D2D-B696-7F6C95696402}" sibTransId="{8E7797C4-CB6B-4CAB-821A-ED7113ED3CEB}"/>
    <dgm:cxn modelId="{5BC2FFD6-79DC-41AE-BFFB-E9CB09387DE5}" type="presOf" srcId="{D31DA22C-C4F2-4CDF-A7E0-1684B98F867A}" destId="{82DC3427-322A-4C80-8D39-6B6C6163EA00}" srcOrd="0" destOrd="0" presId="urn:microsoft.com/office/officeart/2008/layout/AlternatingHexagons"/>
    <dgm:cxn modelId="{4EDBAB20-F722-4A12-A25D-469F64FE003F}" srcId="{DE0AFE32-847E-448E-8D24-77CD332B106F}" destId="{4D95E355-D7DD-4FE5-90C9-2E6AF2C68B43}" srcOrd="0" destOrd="0" parTransId="{063E5CAC-6598-44A6-9913-AA29F3AF1B1F}" sibTransId="{EC73D8B3-E1B7-4D0B-B3D5-F81C509D4D13}"/>
    <dgm:cxn modelId="{1A795C22-23DD-4EFD-907F-0CC14202AE20}" type="presParOf" srcId="{3EA169B9-D5A6-4237-838C-193CA834AC7D}" destId="{7C0FA9CE-FF56-4766-A696-C86A47EC9476}" srcOrd="0" destOrd="0" presId="urn:microsoft.com/office/officeart/2008/layout/AlternatingHexagons"/>
    <dgm:cxn modelId="{3C57D16C-376B-40CB-8DC9-8D8377C1998F}" type="presParOf" srcId="{7C0FA9CE-FF56-4766-A696-C86A47EC9476}" destId="{9086656B-0272-4EC2-8EF6-1309984598E9}" srcOrd="0" destOrd="0" presId="urn:microsoft.com/office/officeart/2008/layout/AlternatingHexagons"/>
    <dgm:cxn modelId="{D53F410B-720B-412D-B341-286564CCA16C}" type="presParOf" srcId="{7C0FA9CE-FF56-4766-A696-C86A47EC9476}" destId="{A83FD75D-8AC8-4735-B144-1293D8011BE2}" srcOrd="1" destOrd="0" presId="urn:microsoft.com/office/officeart/2008/layout/AlternatingHexagons"/>
    <dgm:cxn modelId="{02689E05-6D42-44B7-BCCD-914B9F88F27E}" type="presParOf" srcId="{7C0FA9CE-FF56-4766-A696-C86A47EC9476}" destId="{4371B835-F92E-4D26-BD36-BDE62D50BBDC}" srcOrd="2" destOrd="0" presId="urn:microsoft.com/office/officeart/2008/layout/AlternatingHexagons"/>
    <dgm:cxn modelId="{4E689C1A-1AEE-441C-BD97-0F542AD259FB}" type="presParOf" srcId="{7C0FA9CE-FF56-4766-A696-C86A47EC9476}" destId="{37BFC85E-D012-4648-82C2-7171553B2A87}" srcOrd="3" destOrd="0" presId="urn:microsoft.com/office/officeart/2008/layout/AlternatingHexagons"/>
    <dgm:cxn modelId="{E0D5E70B-2A4E-4EA9-9D41-1E5B77F87BBB}" type="presParOf" srcId="{7C0FA9CE-FF56-4766-A696-C86A47EC9476}" destId="{8148DCB9-9351-41AE-8DDB-CD63FD0EC115}" srcOrd="4" destOrd="0" presId="urn:microsoft.com/office/officeart/2008/layout/AlternatingHexagons"/>
    <dgm:cxn modelId="{36169321-F7D5-42E5-93AB-21C23725055F}" type="presParOf" srcId="{3EA169B9-D5A6-4237-838C-193CA834AC7D}" destId="{5F81E4DE-70DD-463A-B7F6-794E94EA212A}" srcOrd="1" destOrd="0" presId="urn:microsoft.com/office/officeart/2008/layout/AlternatingHexagons"/>
    <dgm:cxn modelId="{5036D099-9570-4379-AD73-74562E8B194F}" type="presParOf" srcId="{3EA169B9-D5A6-4237-838C-193CA834AC7D}" destId="{AAF8A6C5-CF20-4DA7-BFA0-581FF04553B9}" srcOrd="2" destOrd="0" presId="urn:microsoft.com/office/officeart/2008/layout/AlternatingHexagons"/>
    <dgm:cxn modelId="{1EBF1610-3E27-4076-BD7C-38189A3E93FC}" type="presParOf" srcId="{AAF8A6C5-CF20-4DA7-BFA0-581FF04553B9}" destId="{207D484E-B0C1-463C-82D5-AC08945AFB9B}" srcOrd="0" destOrd="0" presId="urn:microsoft.com/office/officeart/2008/layout/AlternatingHexagons"/>
    <dgm:cxn modelId="{F388740E-74C7-4B69-BD86-27A4F13C95E3}" type="presParOf" srcId="{AAF8A6C5-CF20-4DA7-BFA0-581FF04553B9}" destId="{A4E3E1D6-1102-4CEA-B688-C7AE6DBF00BB}" srcOrd="1" destOrd="0" presId="urn:microsoft.com/office/officeart/2008/layout/AlternatingHexagons"/>
    <dgm:cxn modelId="{05E845E6-BDDA-4FBC-B388-43AF697D200F}" type="presParOf" srcId="{AAF8A6C5-CF20-4DA7-BFA0-581FF04553B9}" destId="{AFF23AD7-C0BB-4730-B8CF-4685C6D9FD18}" srcOrd="2" destOrd="0" presId="urn:microsoft.com/office/officeart/2008/layout/AlternatingHexagons"/>
    <dgm:cxn modelId="{0635E1CE-4E34-47EC-9326-5483EB75F02D}" type="presParOf" srcId="{AAF8A6C5-CF20-4DA7-BFA0-581FF04553B9}" destId="{954DE147-0036-47A8-84BA-DA79C22FADE4}" srcOrd="3" destOrd="0" presId="urn:microsoft.com/office/officeart/2008/layout/AlternatingHexagons"/>
    <dgm:cxn modelId="{1B51DBA2-4FB4-441D-8990-79659939B2C4}" type="presParOf" srcId="{AAF8A6C5-CF20-4DA7-BFA0-581FF04553B9}" destId="{5C88A13E-2E65-43A0-BF6E-FD3CDA6DB5C5}" srcOrd="4" destOrd="0" presId="urn:microsoft.com/office/officeart/2008/layout/AlternatingHexagons"/>
    <dgm:cxn modelId="{A0718625-0AE4-4266-9256-EF1AAC6C8109}" type="presParOf" srcId="{3EA169B9-D5A6-4237-838C-193CA834AC7D}" destId="{CE485B29-2214-4A38-A720-2DDB7871C070}" srcOrd="3" destOrd="0" presId="urn:microsoft.com/office/officeart/2008/layout/AlternatingHexagons"/>
    <dgm:cxn modelId="{654FAF33-5508-45C3-9195-5715BAE243E3}" type="presParOf" srcId="{3EA169B9-D5A6-4237-838C-193CA834AC7D}" destId="{2836B791-6FCB-4277-92D3-65776D80305C}" srcOrd="4" destOrd="0" presId="urn:microsoft.com/office/officeart/2008/layout/AlternatingHexagons"/>
    <dgm:cxn modelId="{126591DE-FF29-451E-8354-AECCF6E71A11}" type="presParOf" srcId="{2836B791-6FCB-4277-92D3-65776D80305C}" destId="{1BA7BA7E-E4F2-48AA-9F4B-7CACE1B8E8A3}" srcOrd="0" destOrd="0" presId="urn:microsoft.com/office/officeart/2008/layout/AlternatingHexagons"/>
    <dgm:cxn modelId="{C6292C01-9755-45DC-9477-200417F094AC}" type="presParOf" srcId="{2836B791-6FCB-4277-92D3-65776D80305C}" destId="{F795070C-FFAF-4E7C-AF4E-EED4DE69882D}" srcOrd="1" destOrd="0" presId="urn:microsoft.com/office/officeart/2008/layout/AlternatingHexagons"/>
    <dgm:cxn modelId="{18B078DB-5D62-4E3E-ADCD-0B297E23BF38}" type="presParOf" srcId="{2836B791-6FCB-4277-92D3-65776D80305C}" destId="{D4F8B7F8-79B5-4EF5-909D-1BABFF97F093}" srcOrd="2" destOrd="0" presId="urn:microsoft.com/office/officeart/2008/layout/AlternatingHexagons"/>
    <dgm:cxn modelId="{191AB4A0-DCB3-462C-AE54-39FDCC545782}" type="presParOf" srcId="{2836B791-6FCB-4277-92D3-65776D80305C}" destId="{28B4806D-6FC5-4C4B-82B3-299DCC6BA5D3}" srcOrd="3" destOrd="0" presId="urn:microsoft.com/office/officeart/2008/layout/AlternatingHexagons"/>
    <dgm:cxn modelId="{A137AAF0-A351-416E-A9E9-2AD5717380AC}" type="presParOf" srcId="{2836B791-6FCB-4277-92D3-65776D80305C}" destId="{82DC3427-322A-4C80-8D39-6B6C6163EA00}" srcOrd="4" destOrd="0" presId="urn:microsoft.com/office/officeart/2008/layout/AlternatingHexagons"/>
    <dgm:cxn modelId="{CB20475A-5641-47B1-B006-1F01B1FE8A09}" type="presParOf" srcId="{3EA169B9-D5A6-4237-838C-193CA834AC7D}" destId="{39B7A843-3E14-4DE8-BF05-412705BC7D5C}" srcOrd="5" destOrd="0" presId="urn:microsoft.com/office/officeart/2008/layout/AlternatingHexagons"/>
    <dgm:cxn modelId="{D1A86EC5-55F8-4EAA-A72A-48673C487301}" type="presParOf" srcId="{3EA169B9-D5A6-4237-838C-193CA834AC7D}" destId="{F70F30AB-CD8E-49DB-B33E-8A5AF97A693D}" srcOrd="6" destOrd="0" presId="urn:microsoft.com/office/officeart/2008/layout/AlternatingHexagons"/>
    <dgm:cxn modelId="{050DD300-FCC8-449D-AEFF-3C551E52EF66}" type="presParOf" srcId="{F70F30AB-CD8E-49DB-B33E-8A5AF97A693D}" destId="{6D30B418-DB7C-4075-A0B2-8168E743CF70}" srcOrd="0" destOrd="0" presId="urn:microsoft.com/office/officeart/2008/layout/AlternatingHexagons"/>
    <dgm:cxn modelId="{78780936-EEA8-4418-BA2F-F9AB0FFD384C}" type="presParOf" srcId="{F70F30AB-CD8E-49DB-B33E-8A5AF97A693D}" destId="{A3C24F9A-9DA9-413F-9345-712C969DFE1E}" srcOrd="1" destOrd="0" presId="urn:microsoft.com/office/officeart/2008/layout/AlternatingHexagons"/>
    <dgm:cxn modelId="{8939BA82-C63D-462B-8B6E-F9B9738F959C}" type="presParOf" srcId="{F70F30AB-CD8E-49DB-B33E-8A5AF97A693D}" destId="{A9C51413-AE61-459F-982B-6F7B6DAC6CB7}" srcOrd="2" destOrd="0" presId="urn:microsoft.com/office/officeart/2008/layout/AlternatingHexagons"/>
    <dgm:cxn modelId="{6087C58E-689A-47EE-96C0-EA0BDB65F763}" type="presParOf" srcId="{F70F30AB-CD8E-49DB-B33E-8A5AF97A693D}" destId="{F346F96B-9C01-4CD8-9B9E-33CA0F4B3216}" srcOrd="3" destOrd="0" presId="urn:microsoft.com/office/officeart/2008/layout/AlternatingHexagons"/>
    <dgm:cxn modelId="{DC314038-E810-4A05-B368-870FF7E1EDBE}" type="presParOf" srcId="{F70F30AB-CD8E-49DB-B33E-8A5AF97A693D}" destId="{76B402D1-1432-4480-9EDA-7FE0FF2CCD93}" srcOrd="4" destOrd="0" presId="urn:microsoft.com/office/officeart/2008/layout/AlternatingHexagon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B1E3ED8-B6BA-4DFB-80D6-876EE8DA90B6}"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8316E270-C904-49F9-AD8C-59811FA45CDC}">
      <dgm:prSet phldrT="[Text]"/>
      <dgm:spPr>
        <a:solidFill>
          <a:schemeClr val="accent5"/>
        </a:solidFill>
      </dgm:spPr>
      <dgm:t>
        <a:bodyPr/>
        <a:lstStyle/>
        <a:p>
          <a:r>
            <a:rPr lang="en-US" dirty="0" smtClean="0"/>
            <a:t>Select PIT Lead</a:t>
          </a:r>
          <a:endParaRPr lang="en-US" dirty="0"/>
        </a:p>
      </dgm:t>
    </dgm:pt>
    <dgm:pt modelId="{AA244AF4-F2D4-4FD6-86F7-D0F2F37CE690}" type="parTrans" cxnId="{140C1573-CF29-4F95-8D56-E3E814CD18A9}">
      <dgm:prSet/>
      <dgm:spPr/>
      <dgm:t>
        <a:bodyPr/>
        <a:lstStyle/>
        <a:p>
          <a:endParaRPr lang="en-US"/>
        </a:p>
      </dgm:t>
    </dgm:pt>
    <dgm:pt modelId="{60CAF1DC-923F-4A86-A0A3-CAD6F739CA1C}" type="sibTrans" cxnId="{140C1573-CF29-4F95-8D56-E3E814CD18A9}">
      <dgm:prSet/>
      <dgm:spPr>
        <a:solidFill>
          <a:schemeClr val="accent5"/>
        </a:solidFill>
        <a:ln>
          <a:solidFill>
            <a:schemeClr val="accent5"/>
          </a:solidFill>
        </a:ln>
      </dgm:spPr>
      <dgm:t>
        <a:bodyPr/>
        <a:lstStyle/>
        <a:p>
          <a:endParaRPr lang="en-US"/>
        </a:p>
      </dgm:t>
    </dgm:pt>
    <dgm:pt modelId="{676F3AC8-6007-4E2F-9DC8-D3B14B5F31BF}">
      <dgm:prSet phldrT="[Text]"/>
      <dgm:spPr>
        <a:ln>
          <a:solidFill>
            <a:schemeClr val="accent5"/>
          </a:solidFill>
        </a:ln>
      </dgm:spPr>
      <dgm:t>
        <a:bodyPr/>
        <a:lstStyle/>
        <a:p>
          <a:r>
            <a:rPr lang="en-US" dirty="0" smtClean="0"/>
            <a:t>Establish PIT Lead and Backup</a:t>
          </a:r>
          <a:endParaRPr lang="en-US" dirty="0"/>
        </a:p>
      </dgm:t>
    </dgm:pt>
    <dgm:pt modelId="{D6C1B676-256F-4E9F-A7F6-849FCF2AF4F0}" type="parTrans" cxnId="{47255392-BE32-476A-8363-67E1B549C52C}">
      <dgm:prSet/>
      <dgm:spPr/>
      <dgm:t>
        <a:bodyPr/>
        <a:lstStyle/>
        <a:p>
          <a:endParaRPr lang="en-US"/>
        </a:p>
      </dgm:t>
    </dgm:pt>
    <dgm:pt modelId="{BB6ADACE-B463-4539-9D18-293C34C2448E}" type="sibTrans" cxnId="{47255392-BE32-476A-8363-67E1B549C52C}">
      <dgm:prSet/>
      <dgm:spPr/>
      <dgm:t>
        <a:bodyPr/>
        <a:lstStyle/>
        <a:p>
          <a:endParaRPr lang="en-US"/>
        </a:p>
      </dgm:t>
    </dgm:pt>
    <dgm:pt modelId="{F7A5A0EB-926D-4871-B042-ABEE0F802D31}">
      <dgm:prSet phldrT="[Text]"/>
      <dgm:spPr>
        <a:solidFill>
          <a:schemeClr val="accent5"/>
        </a:solidFill>
      </dgm:spPr>
      <dgm:t>
        <a:bodyPr/>
        <a:lstStyle/>
        <a:p>
          <a:r>
            <a:rPr lang="en-US" dirty="0" smtClean="0"/>
            <a:t>Community Awareness</a:t>
          </a:r>
          <a:endParaRPr lang="en-US" dirty="0"/>
        </a:p>
      </dgm:t>
    </dgm:pt>
    <dgm:pt modelId="{AE822BEF-52B7-4CF2-96DA-02ED4074C82E}" type="parTrans" cxnId="{80BBF04A-A0ED-40EE-B042-AFA7FBF12B72}">
      <dgm:prSet/>
      <dgm:spPr/>
      <dgm:t>
        <a:bodyPr/>
        <a:lstStyle/>
        <a:p>
          <a:endParaRPr lang="en-US"/>
        </a:p>
      </dgm:t>
    </dgm:pt>
    <dgm:pt modelId="{4FC750B1-9A5E-431B-86FA-5DA89BB630EB}" type="sibTrans" cxnId="{80BBF04A-A0ED-40EE-B042-AFA7FBF12B72}">
      <dgm:prSet/>
      <dgm:spPr>
        <a:solidFill>
          <a:schemeClr val="accent5"/>
        </a:solidFill>
        <a:ln>
          <a:solidFill>
            <a:schemeClr val="accent5"/>
          </a:solidFill>
        </a:ln>
      </dgm:spPr>
      <dgm:t>
        <a:bodyPr/>
        <a:lstStyle/>
        <a:p>
          <a:endParaRPr lang="en-US"/>
        </a:p>
      </dgm:t>
    </dgm:pt>
    <dgm:pt modelId="{C5A8E7CF-E0DF-46FF-966C-FB5931DD138F}">
      <dgm:prSet phldrT="[Text]"/>
      <dgm:spPr>
        <a:ln>
          <a:solidFill>
            <a:schemeClr val="accent5"/>
          </a:solidFill>
        </a:ln>
      </dgm:spPr>
      <dgm:t>
        <a:bodyPr/>
        <a:lstStyle/>
        <a:p>
          <a:r>
            <a:rPr lang="en-US" dirty="0" smtClean="0"/>
            <a:t>Inform Community/ publicize count</a:t>
          </a:r>
          <a:endParaRPr lang="en-US" dirty="0"/>
        </a:p>
      </dgm:t>
    </dgm:pt>
    <dgm:pt modelId="{B4292F38-89D0-4A30-ACF1-5DE78421803B}" type="parTrans" cxnId="{CF6ECF51-6898-438A-BCD2-ECEBA812E0CB}">
      <dgm:prSet/>
      <dgm:spPr/>
      <dgm:t>
        <a:bodyPr/>
        <a:lstStyle/>
        <a:p>
          <a:endParaRPr lang="en-US"/>
        </a:p>
      </dgm:t>
    </dgm:pt>
    <dgm:pt modelId="{C4A6C7EF-D184-4DDA-A30E-C8EEA4540D76}" type="sibTrans" cxnId="{CF6ECF51-6898-438A-BCD2-ECEBA812E0CB}">
      <dgm:prSet/>
      <dgm:spPr/>
      <dgm:t>
        <a:bodyPr/>
        <a:lstStyle/>
        <a:p>
          <a:endParaRPr lang="en-US"/>
        </a:p>
      </dgm:t>
    </dgm:pt>
    <dgm:pt modelId="{D02ABDED-18AB-4176-9B93-7B0BF76A91F6}">
      <dgm:prSet phldrT="[Text]"/>
      <dgm:spPr>
        <a:solidFill>
          <a:schemeClr val="accent5"/>
        </a:solidFill>
      </dgm:spPr>
      <dgm:t>
        <a:bodyPr/>
        <a:lstStyle/>
        <a:p>
          <a:r>
            <a:rPr lang="en-US" dirty="0" smtClean="0"/>
            <a:t>Training</a:t>
          </a:r>
          <a:endParaRPr lang="en-US" dirty="0"/>
        </a:p>
      </dgm:t>
    </dgm:pt>
    <dgm:pt modelId="{F2B194E4-1181-4BED-B3C9-55A6F067E230}" type="parTrans" cxnId="{5334BDE5-BC73-4A9E-961C-FCD825A7D42F}">
      <dgm:prSet/>
      <dgm:spPr/>
      <dgm:t>
        <a:bodyPr/>
        <a:lstStyle/>
        <a:p>
          <a:endParaRPr lang="en-US"/>
        </a:p>
      </dgm:t>
    </dgm:pt>
    <dgm:pt modelId="{2127519A-A4AB-487E-8CD3-92CCB63C147F}" type="sibTrans" cxnId="{5334BDE5-BC73-4A9E-961C-FCD825A7D42F}">
      <dgm:prSet/>
      <dgm:spPr/>
      <dgm:t>
        <a:bodyPr/>
        <a:lstStyle/>
        <a:p>
          <a:endParaRPr lang="en-US"/>
        </a:p>
      </dgm:t>
    </dgm:pt>
    <dgm:pt modelId="{8FF4AD34-92E5-40D6-882D-3E0F42C00FC6}">
      <dgm:prSet phldrT="[Text]"/>
      <dgm:spPr>
        <a:ln>
          <a:solidFill>
            <a:schemeClr val="accent5"/>
          </a:solidFill>
        </a:ln>
      </dgm:spPr>
      <dgm:t>
        <a:bodyPr/>
        <a:lstStyle/>
        <a:p>
          <a:r>
            <a:rPr lang="en-US" dirty="0" smtClean="0"/>
            <a:t>Recruit Volunteers</a:t>
          </a:r>
          <a:endParaRPr lang="en-US" dirty="0"/>
        </a:p>
      </dgm:t>
    </dgm:pt>
    <dgm:pt modelId="{82B5E58B-DCDC-40A1-BA6D-4344C06B1867}" type="parTrans" cxnId="{A4500D2E-7D3C-4A53-A955-F79CB029F0F8}">
      <dgm:prSet/>
      <dgm:spPr/>
      <dgm:t>
        <a:bodyPr/>
        <a:lstStyle/>
        <a:p>
          <a:endParaRPr lang="en-US"/>
        </a:p>
      </dgm:t>
    </dgm:pt>
    <dgm:pt modelId="{888AE62A-588C-44C9-BCCF-D4EEAD9FBC66}" type="sibTrans" cxnId="{A4500D2E-7D3C-4A53-A955-F79CB029F0F8}">
      <dgm:prSet/>
      <dgm:spPr/>
      <dgm:t>
        <a:bodyPr/>
        <a:lstStyle/>
        <a:p>
          <a:endParaRPr lang="en-US"/>
        </a:p>
      </dgm:t>
    </dgm:pt>
    <dgm:pt modelId="{7FDDFEA3-4E71-4336-BB3A-FA510CA82A51}">
      <dgm:prSet phldrT="[Text]"/>
      <dgm:spPr>
        <a:ln>
          <a:solidFill>
            <a:schemeClr val="accent5"/>
          </a:solidFill>
        </a:ln>
      </dgm:spPr>
      <dgm:t>
        <a:bodyPr/>
        <a:lstStyle/>
        <a:p>
          <a:r>
            <a:rPr lang="en-US" dirty="0" smtClean="0"/>
            <a:t>Create PIT committee</a:t>
          </a:r>
          <a:endParaRPr lang="en-US" dirty="0"/>
        </a:p>
      </dgm:t>
    </dgm:pt>
    <dgm:pt modelId="{3DDBDB95-8A2B-4211-A78D-C8E967144403}" type="parTrans" cxnId="{4D6CB04A-8E59-4C79-BB0A-174B51D0FDE7}">
      <dgm:prSet/>
      <dgm:spPr/>
      <dgm:t>
        <a:bodyPr/>
        <a:lstStyle/>
        <a:p>
          <a:endParaRPr lang="en-US"/>
        </a:p>
      </dgm:t>
    </dgm:pt>
    <dgm:pt modelId="{407CF866-399F-40C5-A272-84B29B61E27C}" type="sibTrans" cxnId="{4D6CB04A-8E59-4C79-BB0A-174B51D0FDE7}">
      <dgm:prSet/>
      <dgm:spPr/>
      <dgm:t>
        <a:bodyPr/>
        <a:lstStyle/>
        <a:p>
          <a:endParaRPr lang="en-US"/>
        </a:p>
      </dgm:t>
    </dgm:pt>
    <dgm:pt modelId="{B8EA1198-DACF-444C-96D6-8E2D361E62F1}">
      <dgm:prSet phldrT="[Text]"/>
      <dgm:spPr>
        <a:ln>
          <a:solidFill>
            <a:schemeClr val="accent5"/>
          </a:solidFill>
        </a:ln>
      </dgm:spPr>
      <dgm:t>
        <a:bodyPr/>
        <a:lstStyle/>
        <a:p>
          <a:r>
            <a:rPr lang="en-US" dirty="0" smtClean="0"/>
            <a:t>Create timeline for count planning</a:t>
          </a:r>
          <a:endParaRPr lang="en-US" dirty="0"/>
        </a:p>
      </dgm:t>
    </dgm:pt>
    <dgm:pt modelId="{BC0248F5-0519-445B-B1FE-B2ED63D84CC8}" type="parTrans" cxnId="{C985791A-122F-4AE9-9C76-9014B4D4952D}">
      <dgm:prSet/>
      <dgm:spPr/>
      <dgm:t>
        <a:bodyPr/>
        <a:lstStyle/>
        <a:p>
          <a:endParaRPr lang="en-US"/>
        </a:p>
      </dgm:t>
    </dgm:pt>
    <dgm:pt modelId="{880F6C6A-8372-4D4D-AC08-E0F4835693DE}" type="sibTrans" cxnId="{C985791A-122F-4AE9-9C76-9014B4D4952D}">
      <dgm:prSet/>
      <dgm:spPr/>
      <dgm:t>
        <a:bodyPr/>
        <a:lstStyle/>
        <a:p>
          <a:endParaRPr lang="en-US"/>
        </a:p>
      </dgm:t>
    </dgm:pt>
    <dgm:pt modelId="{6DE85480-3F34-4F55-9703-8E281043F2D7}">
      <dgm:prSet phldrT="[Text]"/>
      <dgm:spPr>
        <a:ln>
          <a:solidFill>
            <a:schemeClr val="accent5"/>
          </a:solidFill>
        </a:ln>
      </dgm:spPr>
      <dgm:t>
        <a:bodyPr/>
        <a:lstStyle/>
        <a:p>
          <a:r>
            <a:rPr lang="en-US" dirty="0" smtClean="0"/>
            <a:t>Engage potential members with lived experience</a:t>
          </a:r>
          <a:endParaRPr lang="en-US" dirty="0"/>
        </a:p>
      </dgm:t>
    </dgm:pt>
    <dgm:pt modelId="{629A1A43-77F0-490A-96AD-4961DB902161}" type="parTrans" cxnId="{2C90316F-F6CC-48BF-82DA-525D8381525A}">
      <dgm:prSet/>
      <dgm:spPr/>
      <dgm:t>
        <a:bodyPr/>
        <a:lstStyle/>
        <a:p>
          <a:endParaRPr lang="en-US"/>
        </a:p>
      </dgm:t>
    </dgm:pt>
    <dgm:pt modelId="{BBB8A37B-794F-4247-8439-5F3B5CC715DC}" type="sibTrans" cxnId="{2C90316F-F6CC-48BF-82DA-525D8381525A}">
      <dgm:prSet/>
      <dgm:spPr/>
      <dgm:t>
        <a:bodyPr/>
        <a:lstStyle/>
        <a:p>
          <a:endParaRPr lang="en-US"/>
        </a:p>
      </dgm:t>
    </dgm:pt>
    <dgm:pt modelId="{7D31DF6A-6264-4F28-A49A-0E3C269E916D}">
      <dgm:prSet phldrT="[Text]"/>
      <dgm:spPr>
        <a:ln>
          <a:solidFill>
            <a:schemeClr val="accent5"/>
          </a:solidFill>
        </a:ln>
      </dgm:spPr>
      <dgm:t>
        <a:bodyPr/>
        <a:lstStyle/>
        <a:p>
          <a:r>
            <a:rPr lang="en-US" dirty="0" smtClean="0"/>
            <a:t>Engage community in identifying unsheltered locations</a:t>
          </a:r>
          <a:endParaRPr lang="en-US" dirty="0"/>
        </a:p>
      </dgm:t>
    </dgm:pt>
    <dgm:pt modelId="{CA539E4A-C44B-4C6F-9BD8-314949EEDBBF}" type="parTrans" cxnId="{620E8C20-6F0B-4C1F-A018-1ACD6D9855E8}">
      <dgm:prSet/>
      <dgm:spPr/>
      <dgm:t>
        <a:bodyPr/>
        <a:lstStyle/>
        <a:p>
          <a:endParaRPr lang="en-US"/>
        </a:p>
      </dgm:t>
    </dgm:pt>
    <dgm:pt modelId="{A662647B-CF10-4E2F-A791-2A2280507BA1}" type="sibTrans" cxnId="{620E8C20-6F0B-4C1F-A018-1ACD6D9855E8}">
      <dgm:prSet/>
      <dgm:spPr/>
      <dgm:t>
        <a:bodyPr/>
        <a:lstStyle/>
        <a:p>
          <a:endParaRPr lang="en-US"/>
        </a:p>
      </dgm:t>
    </dgm:pt>
    <dgm:pt modelId="{3E36906D-48AD-4C55-95B3-6BC67D97EA62}">
      <dgm:prSet phldrT="[Text]"/>
      <dgm:spPr>
        <a:ln>
          <a:solidFill>
            <a:schemeClr val="accent5"/>
          </a:solidFill>
        </a:ln>
      </dgm:spPr>
      <dgm:t>
        <a:bodyPr/>
        <a:lstStyle/>
        <a:p>
          <a:r>
            <a:rPr lang="en-US" dirty="0" smtClean="0"/>
            <a:t>Set volunteers up with training</a:t>
          </a:r>
          <a:endParaRPr lang="en-US" dirty="0"/>
        </a:p>
      </dgm:t>
    </dgm:pt>
    <dgm:pt modelId="{6DFEF8B0-8CA6-4721-8732-58F6F76F7551}" type="parTrans" cxnId="{4F07C4E5-95F8-41B6-A6A0-916C74455846}">
      <dgm:prSet/>
      <dgm:spPr/>
      <dgm:t>
        <a:bodyPr/>
        <a:lstStyle/>
        <a:p>
          <a:endParaRPr lang="en-US"/>
        </a:p>
      </dgm:t>
    </dgm:pt>
    <dgm:pt modelId="{56D0CFD1-CFC4-4358-96FC-C5EBD6E1F1E5}" type="sibTrans" cxnId="{4F07C4E5-95F8-41B6-A6A0-916C74455846}">
      <dgm:prSet/>
      <dgm:spPr/>
      <dgm:t>
        <a:bodyPr/>
        <a:lstStyle/>
        <a:p>
          <a:endParaRPr lang="en-US"/>
        </a:p>
      </dgm:t>
    </dgm:pt>
    <dgm:pt modelId="{3190A17D-292D-4E60-B445-CEF00D653AF8}">
      <dgm:prSet phldrT="[Text]"/>
      <dgm:spPr>
        <a:ln>
          <a:solidFill>
            <a:schemeClr val="accent5"/>
          </a:solidFill>
        </a:ln>
      </dgm:spPr>
      <dgm:t>
        <a:bodyPr/>
        <a:lstStyle/>
        <a:p>
          <a:r>
            <a:rPr lang="en-US" dirty="0" smtClean="0"/>
            <a:t>Schedule in person meetings</a:t>
          </a:r>
          <a:endParaRPr lang="en-US" dirty="0"/>
        </a:p>
      </dgm:t>
    </dgm:pt>
    <dgm:pt modelId="{86756F71-03E6-4E0A-A2EA-E7A0AD8B489B}" type="parTrans" cxnId="{74E692CC-8F0F-4160-AC22-EA84EA2029C2}">
      <dgm:prSet/>
      <dgm:spPr/>
      <dgm:t>
        <a:bodyPr/>
        <a:lstStyle/>
        <a:p>
          <a:endParaRPr lang="en-US"/>
        </a:p>
      </dgm:t>
    </dgm:pt>
    <dgm:pt modelId="{C57850C6-022C-4B51-A0FC-1D6BF3CD5172}" type="sibTrans" cxnId="{74E692CC-8F0F-4160-AC22-EA84EA2029C2}">
      <dgm:prSet/>
      <dgm:spPr/>
      <dgm:t>
        <a:bodyPr/>
        <a:lstStyle/>
        <a:p>
          <a:endParaRPr lang="en-US"/>
        </a:p>
      </dgm:t>
    </dgm:pt>
    <dgm:pt modelId="{60B5B0C4-21C8-43EE-B4BF-D8BAD5308458}">
      <dgm:prSet phldrT="[Text]"/>
      <dgm:spPr>
        <a:ln>
          <a:solidFill>
            <a:schemeClr val="accent5"/>
          </a:solidFill>
        </a:ln>
      </dgm:spPr>
      <dgm:t>
        <a:bodyPr/>
        <a:lstStyle/>
        <a:p>
          <a:r>
            <a:rPr lang="en-US" dirty="0" smtClean="0"/>
            <a:t>Register and practice with the app</a:t>
          </a:r>
          <a:endParaRPr lang="en-US" dirty="0"/>
        </a:p>
      </dgm:t>
    </dgm:pt>
    <dgm:pt modelId="{5FF85FD5-B84F-4A8E-A55D-4BE52C041616}" type="parTrans" cxnId="{92CDE670-30B7-4AD5-8DEE-DEB4671C07F4}">
      <dgm:prSet/>
      <dgm:spPr/>
      <dgm:t>
        <a:bodyPr/>
        <a:lstStyle/>
        <a:p>
          <a:endParaRPr lang="en-US"/>
        </a:p>
      </dgm:t>
    </dgm:pt>
    <dgm:pt modelId="{0E01B6B6-E46A-4DFD-919B-427353D12161}" type="sibTrans" cxnId="{92CDE670-30B7-4AD5-8DEE-DEB4671C07F4}">
      <dgm:prSet/>
      <dgm:spPr/>
      <dgm:t>
        <a:bodyPr/>
        <a:lstStyle/>
        <a:p>
          <a:endParaRPr lang="en-US"/>
        </a:p>
      </dgm:t>
    </dgm:pt>
    <dgm:pt modelId="{D24E7756-9DED-4848-B0EC-F248C1B2EA78}">
      <dgm:prSet phldrT="[Text]"/>
      <dgm:spPr>
        <a:ln>
          <a:solidFill>
            <a:schemeClr val="accent5"/>
          </a:solidFill>
        </a:ln>
      </dgm:spPr>
      <dgm:t>
        <a:bodyPr/>
        <a:lstStyle/>
        <a:p>
          <a:r>
            <a:rPr lang="en-US" dirty="0" smtClean="0"/>
            <a:t>Solicit Donations</a:t>
          </a:r>
          <a:endParaRPr lang="en-US" dirty="0"/>
        </a:p>
      </dgm:t>
    </dgm:pt>
    <dgm:pt modelId="{5860DE63-CE9F-4953-9CEB-8BF2D7BD0527}" type="parTrans" cxnId="{F82CDA2C-0B92-4DE8-9D52-189ABF10D570}">
      <dgm:prSet/>
      <dgm:spPr/>
      <dgm:t>
        <a:bodyPr/>
        <a:lstStyle/>
        <a:p>
          <a:endParaRPr lang="en-US"/>
        </a:p>
      </dgm:t>
    </dgm:pt>
    <dgm:pt modelId="{A6040575-0AC0-4C28-AF75-63D7206A67ED}" type="sibTrans" cxnId="{F82CDA2C-0B92-4DE8-9D52-189ABF10D570}">
      <dgm:prSet/>
      <dgm:spPr/>
      <dgm:t>
        <a:bodyPr/>
        <a:lstStyle/>
        <a:p>
          <a:endParaRPr lang="en-US"/>
        </a:p>
      </dgm:t>
    </dgm:pt>
    <dgm:pt modelId="{A25E2BFB-D954-420F-A2AD-8A9542A85327}" type="pres">
      <dgm:prSet presAssocID="{AB1E3ED8-B6BA-4DFB-80D6-876EE8DA90B6}" presName="linearFlow" presStyleCnt="0">
        <dgm:presLayoutVars>
          <dgm:dir/>
          <dgm:animLvl val="lvl"/>
          <dgm:resizeHandles val="exact"/>
        </dgm:presLayoutVars>
      </dgm:prSet>
      <dgm:spPr/>
      <dgm:t>
        <a:bodyPr/>
        <a:lstStyle/>
        <a:p>
          <a:endParaRPr lang="en-US"/>
        </a:p>
      </dgm:t>
    </dgm:pt>
    <dgm:pt modelId="{2FE8D8C9-77E2-462F-98F8-AB60D53686D3}" type="pres">
      <dgm:prSet presAssocID="{8316E270-C904-49F9-AD8C-59811FA45CDC}" presName="composite" presStyleCnt="0"/>
      <dgm:spPr/>
    </dgm:pt>
    <dgm:pt modelId="{882CE02B-0B4A-41E1-B939-4CE2AEBA9CF3}" type="pres">
      <dgm:prSet presAssocID="{8316E270-C904-49F9-AD8C-59811FA45CDC}" presName="parTx" presStyleLbl="node1" presStyleIdx="0" presStyleCnt="3">
        <dgm:presLayoutVars>
          <dgm:chMax val="0"/>
          <dgm:chPref val="0"/>
          <dgm:bulletEnabled val="1"/>
        </dgm:presLayoutVars>
      </dgm:prSet>
      <dgm:spPr/>
      <dgm:t>
        <a:bodyPr/>
        <a:lstStyle/>
        <a:p>
          <a:endParaRPr lang="en-US"/>
        </a:p>
      </dgm:t>
    </dgm:pt>
    <dgm:pt modelId="{BD9F55E5-D655-4FD2-B5CD-80E3BC0D4FC0}" type="pres">
      <dgm:prSet presAssocID="{8316E270-C904-49F9-AD8C-59811FA45CDC}" presName="parSh" presStyleLbl="node1" presStyleIdx="0" presStyleCnt="3"/>
      <dgm:spPr/>
      <dgm:t>
        <a:bodyPr/>
        <a:lstStyle/>
        <a:p>
          <a:endParaRPr lang="en-US"/>
        </a:p>
      </dgm:t>
    </dgm:pt>
    <dgm:pt modelId="{1F08B31C-08EE-4F2D-B470-413F882A7F0F}" type="pres">
      <dgm:prSet presAssocID="{8316E270-C904-49F9-AD8C-59811FA45CDC}" presName="desTx" presStyleLbl="fgAcc1" presStyleIdx="0" presStyleCnt="3">
        <dgm:presLayoutVars>
          <dgm:bulletEnabled val="1"/>
        </dgm:presLayoutVars>
      </dgm:prSet>
      <dgm:spPr/>
      <dgm:t>
        <a:bodyPr/>
        <a:lstStyle/>
        <a:p>
          <a:endParaRPr lang="en-US"/>
        </a:p>
      </dgm:t>
    </dgm:pt>
    <dgm:pt modelId="{5ADD63E7-603D-4180-AD7F-43CC55956560}" type="pres">
      <dgm:prSet presAssocID="{60CAF1DC-923F-4A86-A0A3-CAD6F739CA1C}" presName="sibTrans" presStyleLbl="sibTrans2D1" presStyleIdx="0" presStyleCnt="2"/>
      <dgm:spPr/>
      <dgm:t>
        <a:bodyPr/>
        <a:lstStyle/>
        <a:p>
          <a:endParaRPr lang="en-US"/>
        </a:p>
      </dgm:t>
    </dgm:pt>
    <dgm:pt modelId="{04F6E450-1FF0-4834-8715-E04AAD24A774}" type="pres">
      <dgm:prSet presAssocID="{60CAF1DC-923F-4A86-A0A3-CAD6F739CA1C}" presName="connTx" presStyleLbl="sibTrans2D1" presStyleIdx="0" presStyleCnt="2"/>
      <dgm:spPr/>
      <dgm:t>
        <a:bodyPr/>
        <a:lstStyle/>
        <a:p>
          <a:endParaRPr lang="en-US"/>
        </a:p>
      </dgm:t>
    </dgm:pt>
    <dgm:pt modelId="{77197E44-8B22-4D35-AC39-7775D9EC4581}" type="pres">
      <dgm:prSet presAssocID="{F7A5A0EB-926D-4871-B042-ABEE0F802D31}" presName="composite" presStyleCnt="0"/>
      <dgm:spPr/>
    </dgm:pt>
    <dgm:pt modelId="{7AB6E7F7-21B8-443F-B1B4-BEDE63AC3D9B}" type="pres">
      <dgm:prSet presAssocID="{F7A5A0EB-926D-4871-B042-ABEE0F802D31}" presName="parTx" presStyleLbl="node1" presStyleIdx="0" presStyleCnt="3">
        <dgm:presLayoutVars>
          <dgm:chMax val="0"/>
          <dgm:chPref val="0"/>
          <dgm:bulletEnabled val="1"/>
        </dgm:presLayoutVars>
      </dgm:prSet>
      <dgm:spPr/>
      <dgm:t>
        <a:bodyPr/>
        <a:lstStyle/>
        <a:p>
          <a:endParaRPr lang="en-US"/>
        </a:p>
      </dgm:t>
    </dgm:pt>
    <dgm:pt modelId="{1CAEDEC6-6AD9-40C1-AFF3-40F788C929BB}" type="pres">
      <dgm:prSet presAssocID="{F7A5A0EB-926D-4871-B042-ABEE0F802D31}" presName="parSh" presStyleLbl="node1" presStyleIdx="1" presStyleCnt="3"/>
      <dgm:spPr/>
      <dgm:t>
        <a:bodyPr/>
        <a:lstStyle/>
        <a:p>
          <a:endParaRPr lang="en-US"/>
        </a:p>
      </dgm:t>
    </dgm:pt>
    <dgm:pt modelId="{B18C6DA2-EE40-4473-BC49-FD3C8FA2591B}" type="pres">
      <dgm:prSet presAssocID="{F7A5A0EB-926D-4871-B042-ABEE0F802D31}" presName="desTx" presStyleLbl="fgAcc1" presStyleIdx="1" presStyleCnt="3">
        <dgm:presLayoutVars>
          <dgm:bulletEnabled val="1"/>
        </dgm:presLayoutVars>
      </dgm:prSet>
      <dgm:spPr/>
      <dgm:t>
        <a:bodyPr/>
        <a:lstStyle/>
        <a:p>
          <a:endParaRPr lang="en-US"/>
        </a:p>
      </dgm:t>
    </dgm:pt>
    <dgm:pt modelId="{3465A18F-99D8-4D88-938F-A6E4971C6F03}" type="pres">
      <dgm:prSet presAssocID="{4FC750B1-9A5E-431B-86FA-5DA89BB630EB}" presName="sibTrans" presStyleLbl="sibTrans2D1" presStyleIdx="1" presStyleCnt="2"/>
      <dgm:spPr/>
      <dgm:t>
        <a:bodyPr/>
        <a:lstStyle/>
        <a:p>
          <a:endParaRPr lang="en-US"/>
        </a:p>
      </dgm:t>
    </dgm:pt>
    <dgm:pt modelId="{9D9DB6D1-2283-40E0-ACF3-4EA11B637AA2}" type="pres">
      <dgm:prSet presAssocID="{4FC750B1-9A5E-431B-86FA-5DA89BB630EB}" presName="connTx" presStyleLbl="sibTrans2D1" presStyleIdx="1" presStyleCnt="2"/>
      <dgm:spPr/>
      <dgm:t>
        <a:bodyPr/>
        <a:lstStyle/>
        <a:p>
          <a:endParaRPr lang="en-US"/>
        </a:p>
      </dgm:t>
    </dgm:pt>
    <dgm:pt modelId="{F26EDBF4-EE61-470C-AB00-3CC2DD1868A4}" type="pres">
      <dgm:prSet presAssocID="{D02ABDED-18AB-4176-9B93-7B0BF76A91F6}" presName="composite" presStyleCnt="0"/>
      <dgm:spPr/>
    </dgm:pt>
    <dgm:pt modelId="{4935FC37-0EC3-449C-A8EE-0977FFCB9E41}" type="pres">
      <dgm:prSet presAssocID="{D02ABDED-18AB-4176-9B93-7B0BF76A91F6}" presName="parTx" presStyleLbl="node1" presStyleIdx="1" presStyleCnt="3">
        <dgm:presLayoutVars>
          <dgm:chMax val="0"/>
          <dgm:chPref val="0"/>
          <dgm:bulletEnabled val="1"/>
        </dgm:presLayoutVars>
      </dgm:prSet>
      <dgm:spPr/>
      <dgm:t>
        <a:bodyPr/>
        <a:lstStyle/>
        <a:p>
          <a:endParaRPr lang="en-US"/>
        </a:p>
      </dgm:t>
    </dgm:pt>
    <dgm:pt modelId="{C3CFCC14-DB8C-445C-85F1-F3A47693AFF8}" type="pres">
      <dgm:prSet presAssocID="{D02ABDED-18AB-4176-9B93-7B0BF76A91F6}" presName="parSh" presStyleLbl="node1" presStyleIdx="2" presStyleCnt="3"/>
      <dgm:spPr/>
      <dgm:t>
        <a:bodyPr/>
        <a:lstStyle/>
        <a:p>
          <a:endParaRPr lang="en-US"/>
        </a:p>
      </dgm:t>
    </dgm:pt>
    <dgm:pt modelId="{C27600D2-9025-49C2-9424-B0E840D65803}" type="pres">
      <dgm:prSet presAssocID="{D02ABDED-18AB-4176-9B93-7B0BF76A91F6}" presName="desTx" presStyleLbl="fgAcc1" presStyleIdx="2" presStyleCnt="3">
        <dgm:presLayoutVars>
          <dgm:bulletEnabled val="1"/>
        </dgm:presLayoutVars>
      </dgm:prSet>
      <dgm:spPr/>
      <dgm:t>
        <a:bodyPr/>
        <a:lstStyle/>
        <a:p>
          <a:endParaRPr lang="en-US"/>
        </a:p>
      </dgm:t>
    </dgm:pt>
  </dgm:ptLst>
  <dgm:cxnLst>
    <dgm:cxn modelId="{9AE5351E-8061-4380-9778-2A17959452E2}" type="presOf" srcId="{60CAF1DC-923F-4A86-A0A3-CAD6F739CA1C}" destId="{5ADD63E7-603D-4180-AD7F-43CC55956560}" srcOrd="0" destOrd="0" presId="urn:microsoft.com/office/officeart/2005/8/layout/process3"/>
    <dgm:cxn modelId="{E3D5ABD9-FAA0-4F54-AC26-6079521A762A}" type="presOf" srcId="{F7A5A0EB-926D-4871-B042-ABEE0F802D31}" destId="{1CAEDEC6-6AD9-40C1-AFF3-40F788C929BB}" srcOrd="1" destOrd="0" presId="urn:microsoft.com/office/officeart/2005/8/layout/process3"/>
    <dgm:cxn modelId="{A447B6CD-BFB0-4FCA-AE3E-0180C1333318}" type="presOf" srcId="{8FF4AD34-92E5-40D6-882D-3E0F42C00FC6}" destId="{C27600D2-9025-49C2-9424-B0E840D65803}" srcOrd="0" destOrd="0" presId="urn:microsoft.com/office/officeart/2005/8/layout/process3"/>
    <dgm:cxn modelId="{4D6CB04A-8E59-4C79-BB0A-174B51D0FDE7}" srcId="{8316E270-C904-49F9-AD8C-59811FA45CDC}" destId="{7FDDFEA3-4E71-4336-BB3A-FA510CA82A51}" srcOrd="1" destOrd="0" parTransId="{3DDBDB95-8A2B-4211-A78D-C8E967144403}" sibTransId="{407CF866-399F-40C5-A272-84B29B61E27C}"/>
    <dgm:cxn modelId="{F82CDA2C-0B92-4DE8-9D52-189ABF10D570}" srcId="{F7A5A0EB-926D-4871-B042-ABEE0F802D31}" destId="{D24E7756-9DED-4848-B0EC-F248C1B2EA78}" srcOrd="3" destOrd="0" parTransId="{5860DE63-CE9F-4953-9CEB-8BF2D7BD0527}" sibTransId="{A6040575-0AC0-4C28-AF75-63D7206A67ED}"/>
    <dgm:cxn modelId="{140C1573-CF29-4F95-8D56-E3E814CD18A9}" srcId="{AB1E3ED8-B6BA-4DFB-80D6-876EE8DA90B6}" destId="{8316E270-C904-49F9-AD8C-59811FA45CDC}" srcOrd="0" destOrd="0" parTransId="{AA244AF4-F2D4-4FD6-86F7-D0F2F37CE690}" sibTransId="{60CAF1DC-923F-4A86-A0A3-CAD6F739CA1C}"/>
    <dgm:cxn modelId="{88BC557A-2D2E-4F3A-B520-2BB2F4821E1F}" type="presOf" srcId="{8316E270-C904-49F9-AD8C-59811FA45CDC}" destId="{BD9F55E5-D655-4FD2-B5CD-80E3BC0D4FC0}" srcOrd="1" destOrd="0" presId="urn:microsoft.com/office/officeart/2005/8/layout/process3"/>
    <dgm:cxn modelId="{CF6ECF51-6898-438A-BCD2-ECEBA812E0CB}" srcId="{F7A5A0EB-926D-4871-B042-ABEE0F802D31}" destId="{C5A8E7CF-E0DF-46FF-966C-FB5931DD138F}" srcOrd="0" destOrd="0" parTransId="{B4292F38-89D0-4A30-ACF1-5DE78421803B}" sibTransId="{C4A6C7EF-D184-4DDA-A30E-C8EEA4540D76}"/>
    <dgm:cxn modelId="{2C90316F-F6CC-48BF-82DA-525D8381525A}" srcId="{F7A5A0EB-926D-4871-B042-ABEE0F802D31}" destId="{6DE85480-3F34-4F55-9703-8E281043F2D7}" srcOrd="1" destOrd="0" parTransId="{629A1A43-77F0-490A-96AD-4961DB902161}" sibTransId="{BBB8A37B-794F-4247-8439-5F3B5CC715DC}"/>
    <dgm:cxn modelId="{4727E6ED-8683-43CE-80EA-F4AC80C5606A}" type="presOf" srcId="{4FC750B1-9A5E-431B-86FA-5DA89BB630EB}" destId="{9D9DB6D1-2283-40E0-ACF3-4EA11B637AA2}" srcOrd="1" destOrd="0" presId="urn:microsoft.com/office/officeart/2005/8/layout/process3"/>
    <dgm:cxn modelId="{2BB9F8A0-6A15-4DC2-BF45-4EB19C68A2DF}" type="presOf" srcId="{8316E270-C904-49F9-AD8C-59811FA45CDC}" destId="{882CE02B-0B4A-41E1-B939-4CE2AEBA9CF3}" srcOrd="0" destOrd="0" presId="urn:microsoft.com/office/officeart/2005/8/layout/process3"/>
    <dgm:cxn modelId="{C985791A-122F-4AE9-9C76-9014B4D4952D}" srcId="{8316E270-C904-49F9-AD8C-59811FA45CDC}" destId="{B8EA1198-DACF-444C-96D6-8E2D361E62F1}" srcOrd="2" destOrd="0" parTransId="{BC0248F5-0519-445B-B1FE-B2ED63D84CC8}" sibTransId="{880F6C6A-8372-4D4D-AC08-E0F4835693DE}"/>
    <dgm:cxn modelId="{7F56F1E1-6D15-443F-AA05-667BA4BF2324}" type="presOf" srcId="{F7A5A0EB-926D-4871-B042-ABEE0F802D31}" destId="{7AB6E7F7-21B8-443F-B1B4-BEDE63AC3D9B}" srcOrd="0" destOrd="0" presId="urn:microsoft.com/office/officeart/2005/8/layout/process3"/>
    <dgm:cxn modelId="{44129662-C100-48BB-9651-D4B5B853962B}" type="presOf" srcId="{D24E7756-9DED-4848-B0EC-F248C1B2EA78}" destId="{B18C6DA2-EE40-4473-BC49-FD3C8FA2591B}" srcOrd="0" destOrd="3" presId="urn:microsoft.com/office/officeart/2005/8/layout/process3"/>
    <dgm:cxn modelId="{D198355B-F1BF-45C5-BD57-B2AA72E86536}" type="presOf" srcId="{3190A17D-292D-4E60-B445-CEF00D653AF8}" destId="{C27600D2-9025-49C2-9424-B0E840D65803}" srcOrd="0" destOrd="2" presId="urn:microsoft.com/office/officeart/2005/8/layout/process3"/>
    <dgm:cxn modelId="{1E6F2EF7-A425-4199-8D87-672334A0A372}" type="presOf" srcId="{B8EA1198-DACF-444C-96D6-8E2D361E62F1}" destId="{1F08B31C-08EE-4F2D-B470-413F882A7F0F}" srcOrd="0" destOrd="2" presId="urn:microsoft.com/office/officeart/2005/8/layout/process3"/>
    <dgm:cxn modelId="{6A22BF3C-659F-4316-A355-1FBB441C162E}" type="presOf" srcId="{AB1E3ED8-B6BA-4DFB-80D6-876EE8DA90B6}" destId="{A25E2BFB-D954-420F-A2AD-8A9542A85327}" srcOrd="0" destOrd="0" presId="urn:microsoft.com/office/officeart/2005/8/layout/process3"/>
    <dgm:cxn modelId="{F62CABE5-9173-42D2-97DD-B7B072272471}" type="presOf" srcId="{7D31DF6A-6264-4F28-A49A-0E3C269E916D}" destId="{B18C6DA2-EE40-4473-BC49-FD3C8FA2591B}" srcOrd="0" destOrd="2" presId="urn:microsoft.com/office/officeart/2005/8/layout/process3"/>
    <dgm:cxn modelId="{EA2C8FD5-C93D-4774-ABD5-4BD61EC821BC}" type="presOf" srcId="{676F3AC8-6007-4E2F-9DC8-D3B14B5F31BF}" destId="{1F08B31C-08EE-4F2D-B470-413F882A7F0F}" srcOrd="0" destOrd="0" presId="urn:microsoft.com/office/officeart/2005/8/layout/process3"/>
    <dgm:cxn modelId="{5F3F70FC-47FD-42AF-B816-A74617FCA68A}" type="presOf" srcId="{C5A8E7CF-E0DF-46FF-966C-FB5931DD138F}" destId="{B18C6DA2-EE40-4473-BC49-FD3C8FA2591B}" srcOrd="0" destOrd="0" presId="urn:microsoft.com/office/officeart/2005/8/layout/process3"/>
    <dgm:cxn modelId="{D0363D26-77B0-4006-A956-E1C6171740E0}" type="presOf" srcId="{D02ABDED-18AB-4176-9B93-7B0BF76A91F6}" destId="{4935FC37-0EC3-449C-A8EE-0977FFCB9E41}" srcOrd="0" destOrd="0" presId="urn:microsoft.com/office/officeart/2005/8/layout/process3"/>
    <dgm:cxn modelId="{5334BDE5-BC73-4A9E-961C-FCD825A7D42F}" srcId="{AB1E3ED8-B6BA-4DFB-80D6-876EE8DA90B6}" destId="{D02ABDED-18AB-4176-9B93-7B0BF76A91F6}" srcOrd="2" destOrd="0" parTransId="{F2B194E4-1181-4BED-B3C9-55A6F067E230}" sibTransId="{2127519A-A4AB-487E-8CD3-92CCB63C147F}"/>
    <dgm:cxn modelId="{17642AEA-1109-48CD-B30A-381114B44659}" type="presOf" srcId="{D02ABDED-18AB-4176-9B93-7B0BF76A91F6}" destId="{C3CFCC14-DB8C-445C-85F1-F3A47693AFF8}" srcOrd="1" destOrd="0" presId="urn:microsoft.com/office/officeart/2005/8/layout/process3"/>
    <dgm:cxn modelId="{4F07C4E5-95F8-41B6-A6A0-916C74455846}" srcId="{D02ABDED-18AB-4176-9B93-7B0BF76A91F6}" destId="{3E36906D-48AD-4C55-95B3-6BC67D97EA62}" srcOrd="1" destOrd="0" parTransId="{6DFEF8B0-8CA6-4721-8732-58F6F76F7551}" sibTransId="{56D0CFD1-CFC4-4358-96FC-C5EBD6E1F1E5}"/>
    <dgm:cxn modelId="{74E692CC-8F0F-4160-AC22-EA84EA2029C2}" srcId="{D02ABDED-18AB-4176-9B93-7B0BF76A91F6}" destId="{3190A17D-292D-4E60-B445-CEF00D653AF8}" srcOrd="2" destOrd="0" parTransId="{86756F71-03E6-4E0A-A2EA-E7A0AD8B489B}" sibTransId="{C57850C6-022C-4B51-A0FC-1D6BF3CD5172}"/>
    <dgm:cxn modelId="{0DD6CCB8-8E9E-4909-8CC7-EEF88CE97538}" type="presOf" srcId="{7FDDFEA3-4E71-4336-BB3A-FA510CA82A51}" destId="{1F08B31C-08EE-4F2D-B470-413F882A7F0F}" srcOrd="0" destOrd="1" presId="urn:microsoft.com/office/officeart/2005/8/layout/process3"/>
    <dgm:cxn modelId="{92CDE670-30B7-4AD5-8DEE-DEB4671C07F4}" srcId="{D02ABDED-18AB-4176-9B93-7B0BF76A91F6}" destId="{60B5B0C4-21C8-43EE-B4BF-D8BAD5308458}" srcOrd="3" destOrd="0" parTransId="{5FF85FD5-B84F-4A8E-A55D-4BE52C041616}" sibTransId="{0E01B6B6-E46A-4DFD-919B-427353D12161}"/>
    <dgm:cxn modelId="{8ED35DB8-09DE-4558-8B88-D4A3B4202125}" type="presOf" srcId="{3E36906D-48AD-4C55-95B3-6BC67D97EA62}" destId="{C27600D2-9025-49C2-9424-B0E840D65803}" srcOrd="0" destOrd="1" presId="urn:microsoft.com/office/officeart/2005/8/layout/process3"/>
    <dgm:cxn modelId="{80BBF04A-A0ED-40EE-B042-AFA7FBF12B72}" srcId="{AB1E3ED8-B6BA-4DFB-80D6-876EE8DA90B6}" destId="{F7A5A0EB-926D-4871-B042-ABEE0F802D31}" srcOrd="1" destOrd="0" parTransId="{AE822BEF-52B7-4CF2-96DA-02ED4074C82E}" sibTransId="{4FC750B1-9A5E-431B-86FA-5DA89BB630EB}"/>
    <dgm:cxn modelId="{1AFA3428-25A7-4262-AD37-008B1CEE75A6}" type="presOf" srcId="{4FC750B1-9A5E-431B-86FA-5DA89BB630EB}" destId="{3465A18F-99D8-4D88-938F-A6E4971C6F03}" srcOrd="0" destOrd="0" presId="urn:microsoft.com/office/officeart/2005/8/layout/process3"/>
    <dgm:cxn modelId="{8018A0F0-DA07-4E1E-AA0F-5930DD987406}" type="presOf" srcId="{6DE85480-3F34-4F55-9703-8E281043F2D7}" destId="{B18C6DA2-EE40-4473-BC49-FD3C8FA2591B}" srcOrd="0" destOrd="1" presId="urn:microsoft.com/office/officeart/2005/8/layout/process3"/>
    <dgm:cxn modelId="{A4500D2E-7D3C-4A53-A955-F79CB029F0F8}" srcId="{D02ABDED-18AB-4176-9B93-7B0BF76A91F6}" destId="{8FF4AD34-92E5-40D6-882D-3E0F42C00FC6}" srcOrd="0" destOrd="0" parTransId="{82B5E58B-DCDC-40A1-BA6D-4344C06B1867}" sibTransId="{888AE62A-588C-44C9-BCCF-D4EEAD9FBC66}"/>
    <dgm:cxn modelId="{620E8C20-6F0B-4C1F-A018-1ACD6D9855E8}" srcId="{F7A5A0EB-926D-4871-B042-ABEE0F802D31}" destId="{7D31DF6A-6264-4F28-A49A-0E3C269E916D}" srcOrd="2" destOrd="0" parTransId="{CA539E4A-C44B-4C6F-9BD8-314949EEDBBF}" sibTransId="{A662647B-CF10-4E2F-A791-2A2280507BA1}"/>
    <dgm:cxn modelId="{47255392-BE32-476A-8363-67E1B549C52C}" srcId="{8316E270-C904-49F9-AD8C-59811FA45CDC}" destId="{676F3AC8-6007-4E2F-9DC8-D3B14B5F31BF}" srcOrd="0" destOrd="0" parTransId="{D6C1B676-256F-4E9F-A7F6-849FCF2AF4F0}" sibTransId="{BB6ADACE-B463-4539-9D18-293C34C2448E}"/>
    <dgm:cxn modelId="{0187D29D-45D3-4AD4-B68B-1654333DB8B6}" type="presOf" srcId="{60CAF1DC-923F-4A86-A0A3-CAD6F739CA1C}" destId="{04F6E450-1FF0-4834-8715-E04AAD24A774}" srcOrd="1" destOrd="0" presId="urn:microsoft.com/office/officeart/2005/8/layout/process3"/>
    <dgm:cxn modelId="{90B30696-758C-4D4C-A778-35754B57F9BC}" type="presOf" srcId="{60B5B0C4-21C8-43EE-B4BF-D8BAD5308458}" destId="{C27600D2-9025-49C2-9424-B0E840D65803}" srcOrd="0" destOrd="3" presId="urn:microsoft.com/office/officeart/2005/8/layout/process3"/>
    <dgm:cxn modelId="{11BEB64F-548F-4D2D-A165-B638E7140106}" type="presParOf" srcId="{A25E2BFB-D954-420F-A2AD-8A9542A85327}" destId="{2FE8D8C9-77E2-462F-98F8-AB60D53686D3}" srcOrd="0" destOrd="0" presId="urn:microsoft.com/office/officeart/2005/8/layout/process3"/>
    <dgm:cxn modelId="{9C186F20-BFD7-44F0-8229-AFB501EC8C05}" type="presParOf" srcId="{2FE8D8C9-77E2-462F-98F8-AB60D53686D3}" destId="{882CE02B-0B4A-41E1-B939-4CE2AEBA9CF3}" srcOrd="0" destOrd="0" presId="urn:microsoft.com/office/officeart/2005/8/layout/process3"/>
    <dgm:cxn modelId="{EDE7792D-AA5F-4257-9C2E-255F6DC7C591}" type="presParOf" srcId="{2FE8D8C9-77E2-462F-98F8-AB60D53686D3}" destId="{BD9F55E5-D655-4FD2-B5CD-80E3BC0D4FC0}" srcOrd="1" destOrd="0" presId="urn:microsoft.com/office/officeart/2005/8/layout/process3"/>
    <dgm:cxn modelId="{34579E57-17F5-4E28-B28E-4531B2E82669}" type="presParOf" srcId="{2FE8D8C9-77E2-462F-98F8-AB60D53686D3}" destId="{1F08B31C-08EE-4F2D-B470-413F882A7F0F}" srcOrd="2" destOrd="0" presId="urn:microsoft.com/office/officeart/2005/8/layout/process3"/>
    <dgm:cxn modelId="{3CFE31A6-8CC9-4B21-8354-1CCD0F91833E}" type="presParOf" srcId="{A25E2BFB-D954-420F-A2AD-8A9542A85327}" destId="{5ADD63E7-603D-4180-AD7F-43CC55956560}" srcOrd="1" destOrd="0" presId="urn:microsoft.com/office/officeart/2005/8/layout/process3"/>
    <dgm:cxn modelId="{A5C3A0D7-FF94-4E11-BBD1-B2CA9986F323}" type="presParOf" srcId="{5ADD63E7-603D-4180-AD7F-43CC55956560}" destId="{04F6E450-1FF0-4834-8715-E04AAD24A774}" srcOrd="0" destOrd="0" presId="urn:microsoft.com/office/officeart/2005/8/layout/process3"/>
    <dgm:cxn modelId="{6EB12FBB-CEC7-4C61-AA94-358546EFA229}" type="presParOf" srcId="{A25E2BFB-D954-420F-A2AD-8A9542A85327}" destId="{77197E44-8B22-4D35-AC39-7775D9EC4581}" srcOrd="2" destOrd="0" presId="urn:microsoft.com/office/officeart/2005/8/layout/process3"/>
    <dgm:cxn modelId="{1793B62E-FD16-4EDD-A95A-F372D339A87F}" type="presParOf" srcId="{77197E44-8B22-4D35-AC39-7775D9EC4581}" destId="{7AB6E7F7-21B8-443F-B1B4-BEDE63AC3D9B}" srcOrd="0" destOrd="0" presId="urn:microsoft.com/office/officeart/2005/8/layout/process3"/>
    <dgm:cxn modelId="{DE1F5067-679C-40DA-80BA-406182A4B3D6}" type="presParOf" srcId="{77197E44-8B22-4D35-AC39-7775D9EC4581}" destId="{1CAEDEC6-6AD9-40C1-AFF3-40F788C929BB}" srcOrd="1" destOrd="0" presId="urn:microsoft.com/office/officeart/2005/8/layout/process3"/>
    <dgm:cxn modelId="{42B34DAD-0641-45ED-B1D6-C7E849679130}" type="presParOf" srcId="{77197E44-8B22-4D35-AC39-7775D9EC4581}" destId="{B18C6DA2-EE40-4473-BC49-FD3C8FA2591B}" srcOrd="2" destOrd="0" presId="urn:microsoft.com/office/officeart/2005/8/layout/process3"/>
    <dgm:cxn modelId="{6F8161DD-27E0-4DBA-B161-0CA8C1BFC24A}" type="presParOf" srcId="{A25E2BFB-D954-420F-A2AD-8A9542A85327}" destId="{3465A18F-99D8-4D88-938F-A6E4971C6F03}" srcOrd="3" destOrd="0" presId="urn:microsoft.com/office/officeart/2005/8/layout/process3"/>
    <dgm:cxn modelId="{EA70C161-3097-4DD6-B388-8AF71A041CA1}" type="presParOf" srcId="{3465A18F-99D8-4D88-938F-A6E4971C6F03}" destId="{9D9DB6D1-2283-40E0-ACF3-4EA11B637AA2}" srcOrd="0" destOrd="0" presId="urn:microsoft.com/office/officeart/2005/8/layout/process3"/>
    <dgm:cxn modelId="{19B87A6C-BE55-40CA-986C-CFF9C5819031}" type="presParOf" srcId="{A25E2BFB-D954-420F-A2AD-8A9542A85327}" destId="{F26EDBF4-EE61-470C-AB00-3CC2DD1868A4}" srcOrd="4" destOrd="0" presId="urn:microsoft.com/office/officeart/2005/8/layout/process3"/>
    <dgm:cxn modelId="{CB868BC0-F5F7-4A51-A86E-0A286F3DEB67}" type="presParOf" srcId="{F26EDBF4-EE61-470C-AB00-3CC2DD1868A4}" destId="{4935FC37-0EC3-449C-A8EE-0977FFCB9E41}" srcOrd="0" destOrd="0" presId="urn:microsoft.com/office/officeart/2005/8/layout/process3"/>
    <dgm:cxn modelId="{133C1FDC-2E12-4839-AF21-43BE84EAD56E}" type="presParOf" srcId="{F26EDBF4-EE61-470C-AB00-3CC2DD1868A4}" destId="{C3CFCC14-DB8C-445C-85F1-F3A47693AFF8}" srcOrd="1" destOrd="0" presId="urn:microsoft.com/office/officeart/2005/8/layout/process3"/>
    <dgm:cxn modelId="{597DE9B7-B878-4B6D-9416-815EC09DA608}" type="presParOf" srcId="{F26EDBF4-EE61-470C-AB00-3CC2DD1868A4}" destId="{C27600D2-9025-49C2-9424-B0E840D65803}" srcOrd="2" destOrd="0" presId="urn:microsoft.com/office/officeart/2005/8/layout/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27F6305-8FEB-4F13-B3CE-14A655020D66}"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056DA98C-638F-4C05-93CD-D016E4BC86F9}">
      <dgm:prSet phldrT="[Text]" custT="1"/>
      <dgm:spPr/>
      <dgm:t>
        <a:bodyPr/>
        <a:lstStyle/>
        <a:p>
          <a:r>
            <a:rPr lang="en-US" sz="1800" b="1" dirty="0" smtClean="0"/>
            <a:t>Individuals residing in:</a:t>
          </a:r>
          <a:endParaRPr lang="en-US" sz="1800" b="1" dirty="0"/>
        </a:p>
      </dgm:t>
    </dgm:pt>
    <dgm:pt modelId="{C1F0B603-3714-47CC-A951-A3006CC187CE}" type="parTrans" cxnId="{8EBF7BEB-EE5C-4C2B-87E5-A62741CA55B1}">
      <dgm:prSet/>
      <dgm:spPr/>
      <dgm:t>
        <a:bodyPr/>
        <a:lstStyle/>
        <a:p>
          <a:endParaRPr lang="en-US"/>
        </a:p>
      </dgm:t>
    </dgm:pt>
    <dgm:pt modelId="{ED748ED5-9DE3-4943-B8AB-FB1DF299C7FF}" type="sibTrans" cxnId="{8EBF7BEB-EE5C-4C2B-87E5-A62741CA55B1}">
      <dgm:prSet/>
      <dgm:spPr/>
      <dgm:t>
        <a:bodyPr/>
        <a:lstStyle/>
        <a:p>
          <a:endParaRPr lang="en-US"/>
        </a:p>
      </dgm:t>
    </dgm:pt>
    <dgm:pt modelId="{FE351394-3250-415C-8112-48E363AD5EBA}" type="asst">
      <dgm:prSet phldrT="[Text]" custT="1"/>
      <dgm:spPr/>
      <dgm:t>
        <a:bodyPr/>
        <a:lstStyle/>
        <a:p>
          <a:r>
            <a:rPr lang="en-US" sz="1800" b="1" smtClean="0"/>
            <a:t>Unsheltered Locations</a:t>
          </a:r>
          <a:endParaRPr lang="en-US" sz="1800" b="1" dirty="0"/>
        </a:p>
      </dgm:t>
    </dgm:pt>
    <dgm:pt modelId="{809F82AB-2055-4291-9A7B-4859479123D4}" type="parTrans" cxnId="{2FD62946-FBB6-4312-B2FC-EAF3633C70EE}">
      <dgm:prSet/>
      <dgm:spPr/>
      <dgm:t>
        <a:bodyPr/>
        <a:lstStyle/>
        <a:p>
          <a:endParaRPr lang="en-US"/>
        </a:p>
      </dgm:t>
    </dgm:pt>
    <dgm:pt modelId="{87759664-F763-46A0-A3FE-3A06D1B1664B}" type="sibTrans" cxnId="{2FD62946-FBB6-4312-B2FC-EAF3633C70EE}">
      <dgm:prSet/>
      <dgm:spPr/>
      <dgm:t>
        <a:bodyPr/>
        <a:lstStyle/>
        <a:p>
          <a:endParaRPr lang="en-US"/>
        </a:p>
      </dgm:t>
    </dgm:pt>
    <dgm:pt modelId="{76F33CB4-2680-40DB-A961-8A5BC0EA3E11}" type="asst">
      <dgm:prSet custT="1"/>
      <dgm:spPr/>
      <dgm:t>
        <a:bodyPr/>
        <a:lstStyle/>
        <a:p>
          <a:r>
            <a:rPr lang="en-US" sz="1800" b="1" smtClean="0"/>
            <a:t>Sheltered Locations</a:t>
          </a:r>
          <a:endParaRPr lang="en-US" sz="1800" b="1" dirty="0"/>
        </a:p>
      </dgm:t>
    </dgm:pt>
    <dgm:pt modelId="{638578B1-BC88-4417-820E-F680751C98C4}" type="parTrans" cxnId="{ACE6347F-9B3A-446F-9AA0-C5D6EC2B0FFA}">
      <dgm:prSet/>
      <dgm:spPr/>
      <dgm:t>
        <a:bodyPr/>
        <a:lstStyle/>
        <a:p>
          <a:endParaRPr lang="en-US"/>
        </a:p>
      </dgm:t>
    </dgm:pt>
    <dgm:pt modelId="{940F5390-7EF5-41F6-90FE-98F8AF387E6D}" type="sibTrans" cxnId="{ACE6347F-9B3A-446F-9AA0-C5D6EC2B0FFA}">
      <dgm:prSet/>
      <dgm:spPr/>
      <dgm:t>
        <a:bodyPr/>
        <a:lstStyle/>
        <a:p>
          <a:endParaRPr lang="en-US"/>
        </a:p>
      </dgm:t>
    </dgm:pt>
    <dgm:pt modelId="{7B7FDD43-B6EF-447E-95BE-806C616A6767}" type="asst">
      <dgm:prSet custT="1"/>
      <dgm:spPr/>
      <dgm:t>
        <a:bodyPr/>
        <a:lstStyle/>
        <a:p>
          <a:pPr algn="l"/>
          <a:r>
            <a:rPr lang="en-US" sz="1800" b="1" smtClean="0"/>
            <a:t>-Street </a:t>
          </a:r>
        </a:p>
        <a:p>
          <a:pPr algn="l"/>
          <a:r>
            <a:rPr lang="en-US" sz="1800" b="1" smtClean="0"/>
            <a:t>-Outdoor Encampment</a:t>
          </a:r>
        </a:p>
        <a:p>
          <a:pPr algn="l"/>
          <a:r>
            <a:rPr lang="en-US" sz="1800" b="1" smtClean="0"/>
            <a:t>-Other places not meant for habitation</a:t>
          </a:r>
          <a:endParaRPr lang="en-US" sz="1800" b="1" dirty="0"/>
        </a:p>
      </dgm:t>
    </dgm:pt>
    <dgm:pt modelId="{DAD0E188-0A90-401D-AF77-33A2D84B03AC}" type="parTrans" cxnId="{FFCF7140-F711-4817-BA92-447EFAC5DDDB}">
      <dgm:prSet/>
      <dgm:spPr/>
      <dgm:t>
        <a:bodyPr/>
        <a:lstStyle/>
        <a:p>
          <a:endParaRPr lang="en-US"/>
        </a:p>
      </dgm:t>
    </dgm:pt>
    <dgm:pt modelId="{B1756447-5961-43E6-B6FE-3789650345EE}" type="sibTrans" cxnId="{FFCF7140-F711-4817-BA92-447EFAC5DDDB}">
      <dgm:prSet/>
      <dgm:spPr/>
      <dgm:t>
        <a:bodyPr/>
        <a:lstStyle/>
        <a:p>
          <a:endParaRPr lang="en-US"/>
        </a:p>
      </dgm:t>
    </dgm:pt>
    <dgm:pt modelId="{C5EB5411-B16E-458A-8DF4-7EB304ED4EF5}" type="asst">
      <dgm:prSet custT="1"/>
      <dgm:spPr/>
      <dgm:t>
        <a:bodyPr/>
        <a:lstStyle/>
        <a:p>
          <a:pPr algn="l"/>
          <a:r>
            <a:rPr lang="en-US" sz="1800" b="1" smtClean="0"/>
            <a:t>-</a:t>
          </a:r>
          <a:r>
            <a:rPr lang="en-US" sz="1800" smtClean="0"/>
            <a:t> </a:t>
          </a:r>
          <a:r>
            <a:rPr lang="en-US" sz="1800" b="1" smtClean="0"/>
            <a:t>Emergency Shelter</a:t>
          </a:r>
        </a:p>
        <a:p>
          <a:pPr algn="l"/>
          <a:r>
            <a:rPr lang="en-US" sz="1800" b="1" smtClean="0"/>
            <a:t>- Domestic Violence Shelter</a:t>
          </a:r>
        </a:p>
        <a:p>
          <a:pPr algn="l"/>
          <a:r>
            <a:rPr lang="en-US" sz="1800" b="1" smtClean="0"/>
            <a:t>- Transitional Housing</a:t>
          </a:r>
          <a:endParaRPr lang="en-US" sz="1800" b="1" dirty="0"/>
        </a:p>
      </dgm:t>
    </dgm:pt>
    <dgm:pt modelId="{47BB689A-86C2-403A-A03B-D5D74433FC98}" type="parTrans" cxnId="{75754B4A-19C2-4294-A0DB-2045DE77BBED}">
      <dgm:prSet/>
      <dgm:spPr/>
      <dgm:t>
        <a:bodyPr/>
        <a:lstStyle/>
        <a:p>
          <a:endParaRPr lang="en-US"/>
        </a:p>
      </dgm:t>
    </dgm:pt>
    <dgm:pt modelId="{008709F9-70AE-41D2-BD77-0AF3C0B00784}" type="sibTrans" cxnId="{75754B4A-19C2-4294-A0DB-2045DE77BBED}">
      <dgm:prSet/>
      <dgm:spPr/>
      <dgm:t>
        <a:bodyPr/>
        <a:lstStyle/>
        <a:p>
          <a:endParaRPr lang="en-US"/>
        </a:p>
      </dgm:t>
    </dgm:pt>
    <dgm:pt modelId="{03B55A4B-6408-4A7C-8BDF-8466D97450DC}" type="asst">
      <dgm:prSet custT="1"/>
      <dgm:spPr/>
      <dgm:t>
        <a:bodyPr/>
        <a:lstStyle/>
        <a:p>
          <a:r>
            <a:rPr lang="en-US" sz="1800" b="1" smtClean="0"/>
            <a:t>Hotel/Motel paid for by an Agency Voucher</a:t>
          </a:r>
          <a:endParaRPr lang="en-US" sz="1800" b="1" dirty="0"/>
        </a:p>
      </dgm:t>
    </dgm:pt>
    <dgm:pt modelId="{0E5B7BAC-94CC-45B9-AA5C-24446A042889}" type="parTrans" cxnId="{260D780E-ADB3-4373-8582-E99DDBAB1A1C}">
      <dgm:prSet/>
      <dgm:spPr/>
      <dgm:t>
        <a:bodyPr/>
        <a:lstStyle/>
        <a:p>
          <a:endParaRPr lang="en-US"/>
        </a:p>
      </dgm:t>
    </dgm:pt>
    <dgm:pt modelId="{F209A002-6621-4CAE-B77C-8766BBE16B0A}" type="sibTrans" cxnId="{260D780E-ADB3-4373-8582-E99DDBAB1A1C}">
      <dgm:prSet/>
      <dgm:spPr/>
      <dgm:t>
        <a:bodyPr/>
        <a:lstStyle/>
        <a:p>
          <a:endParaRPr lang="en-US"/>
        </a:p>
      </dgm:t>
    </dgm:pt>
    <dgm:pt modelId="{DC80AA39-FE62-4C97-9F9B-D96F59879B68}" type="pres">
      <dgm:prSet presAssocID="{227F6305-8FEB-4F13-B3CE-14A655020D66}" presName="hierChild1" presStyleCnt="0">
        <dgm:presLayoutVars>
          <dgm:orgChart val="1"/>
          <dgm:chPref val="1"/>
          <dgm:dir/>
          <dgm:animOne val="branch"/>
          <dgm:animLvl val="lvl"/>
          <dgm:resizeHandles/>
        </dgm:presLayoutVars>
      </dgm:prSet>
      <dgm:spPr/>
      <dgm:t>
        <a:bodyPr/>
        <a:lstStyle/>
        <a:p>
          <a:endParaRPr lang="en-US"/>
        </a:p>
      </dgm:t>
    </dgm:pt>
    <dgm:pt modelId="{214C50CF-538E-47CD-8E89-8A60D7C4D3F7}" type="pres">
      <dgm:prSet presAssocID="{056DA98C-638F-4C05-93CD-D016E4BC86F9}" presName="hierRoot1" presStyleCnt="0">
        <dgm:presLayoutVars>
          <dgm:hierBranch val="init"/>
        </dgm:presLayoutVars>
      </dgm:prSet>
      <dgm:spPr/>
      <dgm:t>
        <a:bodyPr/>
        <a:lstStyle/>
        <a:p>
          <a:endParaRPr lang="en-US"/>
        </a:p>
      </dgm:t>
    </dgm:pt>
    <dgm:pt modelId="{E03CF631-2419-4B0D-A94E-A1F5335FE696}" type="pres">
      <dgm:prSet presAssocID="{056DA98C-638F-4C05-93CD-D016E4BC86F9}" presName="rootComposite1" presStyleCnt="0"/>
      <dgm:spPr/>
      <dgm:t>
        <a:bodyPr/>
        <a:lstStyle/>
        <a:p>
          <a:endParaRPr lang="en-US"/>
        </a:p>
      </dgm:t>
    </dgm:pt>
    <dgm:pt modelId="{5FE7FB75-F29C-4564-AD33-8767C9737474}" type="pres">
      <dgm:prSet presAssocID="{056DA98C-638F-4C05-93CD-D016E4BC86F9}" presName="rootText1" presStyleLbl="node0" presStyleIdx="0" presStyleCnt="1" custScaleY="63518" custLinFactNeighborX="4530">
        <dgm:presLayoutVars>
          <dgm:chPref val="3"/>
        </dgm:presLayoutVars>
      </dgm:prSet>
      <dgm:spPr>
        <a:prstGeom prst="roundRect">
          <a:avLst/>
        </a:prstGeom>
      </dgm:spPr>
      <dgm:t>
        <a:bodyPr/>
        <a:lstStyle/>
        <a:p>
          <a:endParaRPr lang="en-US"/>
        </a:p>
      </dgm:t>
    </dgm:pt>
    <dgm:pt modelId="{8CED34A0-038B-4962-9DCA-78C4A975DFF8}" type="pres">
      <dgm:prSet presAssocID="{056DA98C-638F-4C05-93CD-D016E4BC86F9}" presName="rootConnector1" presStyleLbl="node1" presStyleIdx="0" presStyleCnt="0"/>
      <dgm:spPr/>
      <dgm:t>
        <a:bodyPr/>
        <a:lstStyle/>
        <a:p>
          <a:endParaRPr lang="en-US"/>
        </a:p>
      </dgm:t>
    </dgm:pt>
    <dgm:pt modelId="{004E245C-8662-4BF4-BE89-6638F3F390C4}" type="pres">
      <dgm:prSet presAssocID="{056DA98C-638F-4C05-93CD-D016E4BC86F9}" presName="hierChild2" presStyleCnt="0"/>
      <dgm:spPr/>
      <dgm:t>
        <a:bodyPr/>
        <a:lstStyle/>
        <a:p>
          <a:endParaRPr lang="en-US"/>
        </a:p>
      </dgm:t>
    </dgm:pt>
    <dgm:pt modelId="{69C547E1-F323-43A0-AAEC-4CF4C45B7433}" type="pres">
      <dgm:prSet presAssocID="{056DA98C-638F-4C05-93CD-D016E4BC86F9}" presName="hierChild3" presStyleCnt="0"/>
      <dgm:spPr/>
      <dgm:t>
        <a:bodyPr/>
        <a:lstStyle/>
        <a:p>
          <a:endParaRPr lang="en-US"/>
        </a:p>
      </dgm:t>
    </dgm:pt>
    <dgm:pt modelId="{7BFE5AA3-932A-4228-994D-2C9F63F76AC3}" type="pres">
      <dgm:prSet presAssocID="{809F82AB-2055-4291-9A7B-4859479123D4}" presName="Name111" presStyleLbl="parChTrans1D2" presStyleIdx="0" presStyleCnt="2"/>
      <dgm:spPr/>
      <dgm:t>
        <a:bodyPr/>
        <a:lstStyle/>
        <a:p>
          <a:endParaRPr lang="en-US"/>
        </a:p>
      </dgm:t>
    </dgm:pt>
    <dgm:pt modelId="{AB46D019-CF17-4E45-9C5E-4BDA6442FA09}" type="pres">
      <dgm:prSet presAssocID="{FE351394-3250-415C-8112-48E363AD5EBA}" presName="hierRoot3" presStyleCnt="0">
        <dgm:presLayoutVars>
          <dgm:hierBranch val="init"/>
        </dgm:presLayoutVars>
      </dgm:prSet>
      <dgm:spPr/>
      <dgm:t>
        <a:bodyPr/>
        <a:lstStyle/>
        <a:p>
          <a:endParaRPr lang="en-US"/>
        </a:p>
      </dgm:t>
    </dgm:pt>
    <dgm:pt modelId="{EF0F5ABF-26F7-4DC8-96F9-05100388A7D6}" type="pres">
      <dgm:prSet presAssocID="{FE351394-3250-415C-8112-48E363AD5EBA}" presName="rootComposite3" presStyleCnt="0"/>
      <dgm:spPr/>
      <dgm:t>
        <a:bodyPr/>
        <a:lstStyle/>
        <a:p>
          <a:endParaRPr lang="en-US"/>
        </a:p>
      </dgm:t>
    </dgm:pt>
    <dgm:pt modelId="{0BE5118B-271B-46DF-A2A7-5604D89D1435}" type="pres">
      <dgm:prSet presAssocID="{FE351394-3250-415C-8112-48E363AD5EBA}" presName="rootText3" presStyleLbl="asst1" presStyleIdx="0" presStyleCnt="5">
        <dgm:presLayoutVars>
          <dgm:chPref val="3"/>
        </dgm:presLayoutVars>
      </dgm:prSet>
      <dgm:spPr>
        <a:prstGeom prst="roundRect">
          <a:avLst/>
        </a:prstGeom>
      </dgm:spPr>
      <dgm:t>
        <a:bodyPr/>
        <a:lstStyle/>
        <a:p>
          <a:endParaRPr lang="en-US"/>
        </a:p>
      </dgm:t>
    </dgm:pt>
    <dgm:pt modelId="{8E78F494-4344-439E-820B-9FFF9DD0B618}" type="pres">
      <dgm:prSet presAssocID="{FE351394-3250-415C-8112-48E363AD5EBA}" presName="rootConnector3" presStyleLbl="asst1" presStyleIdx="0" presStyleCnt="5"/>
      <dgm:spPr/>
      <dgm:t>
        <a:bodyPr/>
        <a:lstStyle/>
        <a:p>
          <a:endParaRPr lang="en-US"/>
        </a:p>
      </dgm:t>
    </dgm:pt>
    <dgm:pt modelId="{F6261D50-1805-48A6-94B8-90AB70372BB1}" type="pres">
      <dgm:prSet presAssocID="{FE351394-3250-415C-8112-48E363AD5EBA}" presName="hierChild6" presStyleCnt="0"/>
      <dgm:spPr/>
      <dgm:t>
        <a:bodyPr/>
        <a:lstStyle/>
        <a:p>
          <a:endParaRPr lang="en-US"/>
        </a:p>
      </dgm:t>
    </dgm:pt>
    <dgm:pt modelId="{90AA7784-2F8C-4419-956E-E5772C134CCF}" type="pres">
      <dgm:prSet presAssocID="{FE351394-3250-415C-8112-48E363AD5EBA}" presName="hierChild7" presStyleCnt="0"/>
      <dgm:spPr/>
      <dgm:t>
        <a:bodyPr/>
        <a:lstStyle/>
        <a:p>
          <a:endParaRPr lang="en-US"/>
        </a:p>
      </dgm:t>
    </dgm:pt>
    <dgm:pt modelId="{16D3659D-9DFB-4029-BA14-EB891C061308}" type="pres">
      <dgm:prSet presAssocID="{DAD0E188-0A90-401D-AF77-33A2D84B03AC}" presName="Name111" presStyleLbl="parChTrans1D3" presStyleIdx="0" presStyleCnt="3"/>
      <dgm:spPr/>
      <dgm:t>
        <a:bodyPr/>
        <a:lstStyle/>
        <a:p>
          <a:endParaRPr lang="en-US"/>
        </a:p>
      </dgm:t>
    </dgm:pt>
    <dgm:pt modelId="{CAB59027-BFBF-4DD0-A1D8-67130DE45023}" type="pres">
      <dgm:prSet presAssocID="{7B7FDD43-B6EF-447E-95BE-806C616A6767}" presName="hierRoot3" presStyleCnt="0">
        <dgm:presLayoutVars>
          <dgm:hierBranch val="init"/>
        </dgm:presLayoutVars>
      </dgm:prSet>
      <dgm:spPr/>
      <dgm:t>
        <a:bodyPr/>
        <a:lstStyle/>
        <a:p>
          <a:endParaRPr lang="en-US"/>
        </a:p>
      </dgm:t>
    </dgm:pt>
    <dgm:pt modelId="{A8F44FBE-13C5-44D9-B9FD-39A9899EC92F}" type="pres">
      <dgm:prSet presAssocID="{7B7FDD43-B6EF-447E-95BE-806C616A6767}" presName="rootComposite3" presStyleCnt="0"/>
      <dgm:spPr/>
      <dgm:t>
        <a:bodyPr/>
        <a:lstStyle/>
        <a:p>
          <a:endParaRPr lang="en-US"/>
        </a:p>
      </dgm:t>
    </dgm:pt>
    <dgm:pt modelId="{BF9603DE-36AA-4FFF-90A3-D75F2004BD12}" type="pres">
      <dgm:prSet presAssocID="{7B7FDD43-B6EF-447E-95BE-806C616A6767}" presName="rootText3" presStyleLbl="asst1" presStyleIdx="1" presStyleCnt="5" custScaleY="193941">
        <dgm:presLayoutVars>
          <dgm:chPref val="3"/>
        </dgm:presLayoutVars>
      </dgm:prSet>
      <dgm:spPr>
        <a:prstGeom prst="roundRect">
          <a:avLst/>
        </a:prstGeom>
      </dgm:spPr>
      <dgm:t>
        <a:bodyPr/>
        <a:lstStyle/>
        <a:p>
          <a:endParaRPr lang="en-US"/>
        </a:p>
      </dgm:t>
    </dgm:pt>
    <dgm:pt modelId="{C1F36330-AA8E-460D-97B8-744C7A5C12F3}" type="pres">
      <dgm:prSet presAssocID="{7B7FDD43-B6EF-447E-95BE-806C616A6767}" presName="rootConnector3" presStyleLbl="asst1" presStyleIdx="1" presStyleCnt="5"/>
      <dgm:spPr/>
      <dgm:t>
        <a:bodyPr/>
        <a:lstStyle/>
        <a:p>
          <a:endParaRPr lang="en-US"/>
        </a:p>
      </dgm:t>
    </dgm:pt>
    <dgm:pt modelId="{312BAE49-B517-4686-99B8-0102A7DC7A21}" type="pres">
      <dgm:prSet presAssocID="{7B7FDD43-B6EF-447E-95BE-806C616A6767}" presName="hierChild6" presStyleCnt="0"/>
      <dgm:spPr/>
      <dgm:t>
        <a:bodyPr/>
        <a:lstStyle/>
        <a:p>
          <a:endParaRPr lang="en-US"/>
        </a:p>
      </dgm:t>
    </dgm:pt>
    <dgm:pt modelId="{03E81BC6-2EAC-4B3B-956C-F77667839AD0}" type="pres">
      <dgm:prSet presAssocID="{7B7FDD43-B6EF-447E-95BE-806C616A6767}" presName="hierChild7" presStyleCnt="0"/>
      <dgm:spPr/>
      <dgm:t>
        <a:bodyPr/>
        <a:lstStyle/>
        <a:p>
          <a:endParaRPr lang="en-US"/>
        </a:p>
      </dgm:t>
    </dgm:pt>
    <dgm:pt modelId="{26E4C967-AED9-45CC-B9F7-6C786E99B548}" type="pres">
      <dgm:prSet presAssocID="{638578B1-BC88-4417-820E-F680751C98C4}" presName="Name111" presStyleLbl="parChTrans1D2" presStyleIdx="1" presStyleCnt="2"/>
      <dgm:spPr/>
      <dgm:t>
        <a:bodyPr/>
        <a:lstStyle/>
        <a:p>
          <a:endParaRPr lang="en-US"/>
        </a:p>
      </dgm:t>
    </dgm:pt>
    <dgm:pt modelId="{E9967BD1-C808-4949-817A-9B8CC0C13E18}" type="pres">
      <dgm:prSet presAssocID="{76F33CB4-2680-40DB-A961-8A5BC0EA3E11}" presName="hierRoot3" presStyleCnt="0">
        <dgm:presLayoutVars>
          <dgm:hierBranch val="init"/>
        </dgm:presLayoutVars>
      </dgm:prSet>
      <dgm:spPr/>
      <dgm:t>
        <a:bodyPr/>
        <a:lstStyle/>
        <a:p>
          <a:endParaRPr lang="en-US"/>
        </a:p>
      </dgm:t>
    </dgm:pt>
    <dgm:pt modelId="{DDB7F25A-F65B-4C68-B08B-36339EC6D447}" type="pres">
      <dgm:prSet presAssocID="{76F33CB4-2680-40DB-A961-8A5BC0EA3E11}" presName="rootComposite3" presStyleCnt="0"/>
      <dgm:spPr/>
      <dgm:t>
        <a:bodyPr/>
        <a:lstStyle/>
        <a:p>
          <a:endParaRPr lang="en-US"/>
        </a:p>
      </dgm:t>
    </dgm:pt>
    <dgm:pt modelId="{A845E959-8EE0-4624-A2A8-6D02249783F0}" type="pres">
      <dgm:prSet presAssocID="{76F33CB4-2680-40DB-A961-8A5BC0EA3E11}" presName="rootText3" presStyleLbl="asst1" presStyleIdx="2" presStyleCnt="5" custLinFactNeighborX="-57043" custLinFactNeighborY="-174">
        <dgm:presLayoutVars>
          <dgm:chPref val="3"/>
        </dgm:presLayoutVars>
      </dgm:prSet>
      <dgm:spPr>
        <a:prstGeom prst="roundRect">
          <a:avLst/>
        </a:prstGeom>
      </dgm:spPr>
      <dgm:t>
        <a:bodyPr/>
        <a:lstStyle/>
        <a:p>
          <a:endParaRPr lang="en-US"/>
        </a:p>
      </dgm:t>
    </dgm:pt>
    <dgm:pt modelId="{CB201C7D-9832-4B26-848A-EA46AE8751F7}" type="pres">
      <dgm:prSet presAssocID="{76F33CB4-2680-40DB-A961-8A5BC0EA3E11}" presName="rootConnector3" presStyleLbl="asst1" presStyleIdx="2" presStyleCnt="5"/>
      <dgm:spPr/>
      <dgm:t>
        <a:bodyPr/>
        <a:lstStyle/>
        <a:p>
          <a:endParaRPr lang="en-US"/>
        </a:p>
      </dgm:t>
    </dgm:pt>
    <dgm:pt modelId="{133FB5D6-ACC8-4000-A6D0-5258E1B53114}" type="pres">
      <dgm:prSet presAssocID="{76F33CB4-2680-40DB-A961-8A5BC0EA3E11}" presName="hierChild6" presStyleCnt="0"/>
      <dgm:spPr/>
      <dgm:t>
        <a:bodyPr/>
        <a:lstStyle/>
        <a:p>
          <a:endParaRPr lang="en-US"/>
        </a:p>
      </dgm:t>
    </dgm:pt>
    <dgm:pt modelId="{C88679C7-F6C1-4985-9085-846F561B2B3A}" type="pres">
      <dgm:prSet presAssocID="{76F33CB4-2680-40DB-A961-8A5BC0EA3E11}" presName="hierChild7" presStyleCnt="0"/>
      <dgm:spPr/>
      <dgm:t>
        <a:bodyPr/>
        <a:lstStyle/>
        <a:p>
          <a:endParaRPr lang="en-US"/>
        </a:p>
      </dgm:t>
    </dgm:pt>
    <dgm:pt modelId="{0F1C4510-9A1C-4FD3-BBBE-D268F9CE24F5}" type="pres">
      <dgm:prSet presAssocID="{47BB689A-86C2-403A-A03B-D5D74433FC98}" presName="Name111" presStyleLbl="parChTrans1D3" presStyleIdx="1" presStyleCnt="3"/>
      <dgm:spPr/>
      <dgm:t>
        <a:bodyPr/>
        <a:lstStyle/>
        <a:p>
          <a:endParaRPr lang="en-US"/>
        </a:p>
      </dgm:t>
    </dgm:pt>
    <dgm:pt modelId="{AF31A9D0-5556-4F32-8632-6C6BAE29169A}" type="pres">
      <dgm:prSet presAssocID="{C5EB5411-B16E-458A-8DF4-7EB304ED4EF5}" presName="hierRoot3" presStyleCnt="0">
        <dgm:presLayoutVars>
          <dgm:hierBranch val="init"/>
        </dgm:presLayoutVars>
      </dgm:prSet>
      <dgm:spPr/>
      <dgm:t>
        <a:bodyPr/>
        <a:lstStyle/>
        <a:p>
          <a:endParaRPr lang="en-US"/>
        </a:p>
      </dgm:t>
    </dgm:pt>
    <dgm:pt modelId="{E684FA41-E207-4056-89EB-33B1463D32DA}" type="pres">
      <dgm:prSet presAssocID="{C5EB5411-B16E-458A-8DF4-7EB304ED4EF5}" presName="rootComposite3" presStyleCnt="0"/>
      <dgm:spPr/>
      <dgm:t>
        <a:bodyPr/>
        <a:lstStyle/>
        <a:p>
          <a:endParaRPr lang="en-US"/>
        </a:p>
      </dgm:t>
    </dgm:pt>
    <dgm:pt modelId="{58C3929B-8280-4ED1-A6B4-B5BA7F0E6829}" type="pres">
      <dgm:prSet presAssocID="{C5EB5411-B16E-458A-8DF4-7EB304ED4EF5}" presName="rootText3" presStyleLbl="asst1" presStyleIdx="3" presStyleCnt="5" custScaleX="108210" custScaleY="190881" custLinFactNeighborX="-58853" custLinFactNeighborY="-890">
        <dgm:presLayoutVars>
          <dgm:chPref val="3"/>
        </dgm:presLayoutVars>
      </dgm:prSet>
      <dgm:spPr>
        <a:prstGeom prst="roundRect">
          <a:avLst/>
        </a:prstGeom>
      </dgm:spPr>
      <dgm:t>
        <a:bodyPr/>
        <a:lstStyle/>
        <a:p>
          <a:endParaRPr lang="en-US"/>
        </a:p>
      </dgm:t>
    </dgm:pt>
    <dgm:pt modelId="{CC539443-D8F4-4920-A93B-8BFCE99DC9AC}" type="pres">
      <dgm:prSet presAssocID="{C5EB5411-B16E-458A-8DF4-7EB304ED4EF5}" presName="rootConnector3" presStyleLbl="asst1" presStyleIdx="3" presStyleCnt="5"/>
      <dgm:spPr/>
      <dgm:t>
        <a:bodyPr/>
        <a:lstStyle/>
        <a:p>
          <a:endParaRPr lang="en-US"/>
        </a:p>
      </dgm:t>
    </dgm:pt>
    <dgm:pt modelId="{1BE19C00-A289-49C1-914C-DEEB672774FB}" type="pres">
      <dgm:prSet presAssocID="{C5EB5411-B16E-458A-8DF4-7EB304ED4EF5}" presName="hierChild6" presStyleCnt="0"/>
      <dgm:spPr/>
      <dgm:t>
        <a:bodyPr/>
        <a:lstStyle/>
        <a:p>
          <a:endParaRPr lang="en-US"/>
        </a:p>
      </dgm:t>
    </dgm:pt>
    <dgm:pt modelId="{9EEC8FC9-2E50-40E1-B53E-B26720D78210}" type="pres">
      <dgm:prSet presAssocID="{C5EB5411-B16E-458A-8DF4-7EB304ED4EF5}" presName="hierChild7" presStyleCnt="0"/>
      <dgm:spPr/>
      <dgm:t>
        <a:bodyPr/>
        <a:lstStyle/>
        <a:p>
          <a:endParaRPr lang="en-US"/>
        </a:p>
      </dgm:t>
    </dgm:pt>
    <dgm:pt modelId="{D6F6F6C7-733F-4126-B10A-795E782EDD77}" type="pres">
      <dgm:prSet presAssocID="{0E5B7BAC-94CC-45B9-AA5C-24446A042889}" presName="Name111" presStyleLbl="parChTrans1D3" presStyleIdx="2" presStyleCnt="3"/>
      <dgm:spPr/>
      <dgm:t>
        <a:bodyPr/>
        <a:lstStyle/>
        <a:p>
          <a:endParaRPr lang="en-US"/>
        </a:p>
      </dgm:t>
    </dgm:pt>
    <dgm:pt modelId="{46A74555-5C1F-4B3D-9792-E0EA725D72CD}" type="pres">
      <dgm:prSet presAssocID="{03B55A4B-6408-4A7C-8BDF-8466D97450DC}" presName="hierRoot3" presStyleCnt="0">
        <dgm:presLayoutVars>
          <dgm:hierBranch val="init"/>
        </dgm:presLayoutVars>
      </dgm:prSet>
      <dgm:spPr/>
      <dgm:t>
        <a:bodyPr/>
        <a:lstStyle/>
        <a:p>
          <a:endParaRPr lang="en-US"/>
        </a:p>
      </dgm:t>
    </dgm:pt>
    <dgm:pt modelId="{7144D578-1F84-47AB-89D4-95502EE8E4EB}" type="pres">
      <dgm:prSet presAssocID="{03B55A4B-6408-4A7C-8BDF-8466D97450DC}" presName="rootComposite3" presStyleCnt="0"/>
      <dgm:spPr/>
      <dgm:t>
        <a:bodyPr/>
        <a:lstStyle/>
        <a:p>
          <a:endParaRPr lang="en-US"/>
        </a:p>
      </dgm:t>
    </dgm:pt>
    <dgm:pt modelId="{EAC64CDE-6E11-4EED-BCFA-6D8AACE78B01}" type="pres">
      <dgm:prSet presAssocID="{03B55A4B-6408-4A7C-8BDF-8466D97450DC}" presName="rootText3" presStyleLbl="asst1" presStyleIdx="4" presStyleCnt="5" custScaleY="194193" custLinFactNeighborX="-57652" custLinFactNeighborY="-2274">
        <dgm:presLayoutVars>
          <dgm:chPref val="3"/>
        </dgm:presLayoutVars>
      </dgm:prSet>
      <dgm:spPr>
        <a:prstGeom prst="roundRect">
          <a:avLst/>
        </a:prstGeom>
      </dgm:spPr>
      <dgm:t>
        <a:bodyPr/>
        <a:lstStyle/>
        <a:p>
          <a:endParaRPr lang="en-US"/>
        </a:p>
      </dgm:t>
    </dgm:pt>
    <dgm:pt modelId="{D03C5439-136C-4A47-AC3C-8338F6A2401B}" type="pres">
      <dgm:prSet presAssocID="{03B55A4B-6408-4A7C-8BDF-8466D97450DC}" presName="rootConnector3" presStyleLbl="asst1" presStyleIdx="4" presStyleCnt="5"/>
      <dgm:spPr/>
      <dgm:t>
        <a:bodyPr/>
        <a:lstStyle/>
        <a:p>
          <a:endParaRPr lang="en-US"/>
        </a:p>
      </dgm:t>
    </dgm:pt>
    <dgm:pt modelId="{494FAE86-F1FE-4ED0-8647-E9884297DFC8}" type="pres">
      <dgm:prSet presAssocID="{03B55A4B-6408-4A7C-8BDF-8466D97450DC}" presName="hierChild6" presStyleCnt="0"/>
      <dgm:spPr/>
      <dgm:t>
        <a:bodyPr/>
        <a:lstStyle/>
        <a:p>
          <a:endParaRPr lang="en-US"/>
        </a:p>
      </dgm:t>
    </dgm:pt>
    <dgm:pt modelId="{035E22B1-D8B1-4CD8-902D-117310ACB9EE}" type="pres">
      <dgm:prSet presAssocID="{03B55A4B-6408-4A7C-8BDF-8466D97450DC}" presName="hierChild7" presStyleCnt="0"/>
      <dgm:spPr/>
      <dgm:t>
        <a:bodyPr/>
        <a:lstStyle/>
        <a:p>
          <a:endParaRPr lang="en-US"/>
        </a:p>
      </dgm:t>
    </dgm:pt>
  </dgm:ptLst>
  <dgm:cxnLst>
    <dgm:cxn modelId="{3E61599F-CA32-438E-AE43-C0BEF5949C1E}" type="presOf" srcId="{47BB689A-86C2-403A-A03B-D5D74433FC98}" destId="{0F1C4510-9A1C-4FD3-BBBE-D268F9CE24F5}" srcOrd="0" destOrd="0" presId="urn:microsoft.com/office/officeart/2005/8/layout/orgChart1"/>
    <dgm:cxn modelId="{2FD62946-FBB6-4312-B2FC-EAF3633C70EE}" srcId="{056DA98C-638F-4C05-93CD-D016E4BC86F9}" destId="{FE351394-3250-415C-8112-48E363AD5EBA}" srcOrd="0" destOrd="0" parTransId="{809F82AB-2055-4291-9A7B-4859479123D4}" sibTransId="{87759664-F763-46A0-A3FE-3A06D1B1664B}"/>
    <dgm:cxn modelId="{A01B2D35-0B72-4F84-B5A0-29BF0CBF36EE}" type="presOf" srcId="{7B7FDD43-B6EF-447E-95BE-806C616A6767}" destId="{BF9603DE-36AA-4FFF-90A3-D75F2004BD12}" srcOrd="0" destOrd="0" presId="urn:microsoft.com/office/officeart/2005/8/layout/orgChart1"/>
    <dgm:cxn modelId="{ACE6347F-9B3A-446F-9AA0-C5D6EC2B0FFA}" srcId="{056DA98C-638F-4C05-93CD-D016E4BC86F9}" destId="{76F33CB4-2680-40DB-A961-8A5BC0EA3E11}" srcOrd="1" destOrd="0" parTransId="{638578B1-BC88-4417-820E-F680751C98C4}" sibTransId="{940F5390-7EF5-41F6-90FE-98F8AF387E6D}"/>
    <dgm:cxn modelId="{75754B4A-19C2-4294-A0DB-2045DE77BBED}" srcId="{76F33CB4-2680-40DB-A961-8A5BC0EA3E11}" destId="{C5EB5411-B16E-458A-8DF4-7EB304ED4EF5}" srcOrd="0" destOrd="0" parTransId="{47BB689A-86C2-403A-A03B-D5D74433FC98}" sibTransId="{008709F9-70AE-41D2-BD77-0AF3C0B00784}"/>
    <dgm:cxn modelId="{CDD0B120-AC96-4217-8707-647CBBD62C7D}" type="presOf" srcId="{FE351394-3250-415C-8112-48E363AD5EBA}" destId="{8E78F494-4344-439E-820B-9FFF9DD0B618}" srcOrd="1" destOrd="0" presId="urn:microsoft.com/office/officeart/2005/8/layout/orgChart1"/>
    <dgm:cxn modelId="{5CF22C9D-F801-4BBC-8DD0-3B0C12892637}" type="presOf" srcId="{7B7FDD43-B6EF-447E-95BE-806C616A6767}" destId="{C1F36330-AA8E-460D-97B8-744C7A5C12F3}" srcOrd="1" destOrd="0" presId="urn:microsoft.com/office/officeart/2005/8/layout/orgChart1"/>
    <dgm:cxn modelId="{260D780E-ADB3-4373-8582-E99DDBAB1A1C}" srcId="{76F33CB4-2680-40DB-A961-8A5BC0EA3E11}" destId="{03B55A4B-6408-4A7C-8BDF-8466D97450DC}" srcOrd="1" destOrd="0" parTransId="{0E5B7BAC-94CC-45B9-AA5C-24446A042889}" sibTransId="{F209A002-6621-4CAE-B77C-8766BBE16B0A}"/>
    <dgm:cxn modelId="{042C4288-EFAB-4451-90CB-63CCB8B8319A}" type="presOf" srcId="{C5EB5411-B16E-458A-8DF4-7EB304ED4EF5}" destId="{58C3929B-8280-4ED1-A6B4-B5BA7F0E6829}" srcOrd="0" destOrd="0" presId="urn:microsoft.com/office/officeart/2005/8/layout/orgChart1"/>
    <dgm:cxn modelId="{B354076E-1184-44EE-839E-F4FCBEC5E027}" type="presOf" srcId="{03B55A4B-6408-4A7C-8BDF-8466D97450DC}" destId="{EAC64CDE-6E11-4EED-BCFA-6D8AACE78B01}" srcOrd="0" destOrd="0" presId="urn:microsoft.com/office/officeart/2005/8/layout/orgChart1"/>
    <dgm:cxn modelId="{9E030056-288B-4BA1-A3ED-F38DE95546AD}" type="presOf" srcId="{76F33CB4-2680-40DB-A961-8A5BC0EA3E11}" destId="{CB201C7D-9832-4B26-848A-EA46AE8751F7}" srcOrd="1" destOrd="0" presId="urn:microsoft.com/office/officeart/2005/8/layout/orgChart1"/>
    <dgm:cxn modelId="{76EAFACC-45BF-4BEC-ACE3-9595B332676F}" type="presOf" srcId="{76F33CB4-2680-40DB-A961-8A5BC0EA3E11}" destId="{A845E959-8EE0-4624-A2A8-6D02249783F0}" srcOrd="0" destOrd="0" presId="urn:microsoft.com/office/officeart/2005/8/layout/orgChart1"/>
    <dgm:cxn modelId="{FFCF7140-F711-4817-BA92-447EFAC5DDDB}" srcId="{FE351394-3250-415C-8112-48E363AD5EBA}" destId="{7B7FDD43-B6EF-447E-95BE-806C616A6767}" srcOrd="0" destOrd="0" parTransId="{DAD0E188-0A90-401D-AF77-33A2D84B03AC}" sibTransId="{B1756447-5961-43E6-B6FE-3789650345EE}"/>
    <dgm:cxn modelId="{644A444E-C85E-493F-B050-F06F582A2868}" type="presOf" srcId="{227F6305-8FEB-4F13-B3CE-14A655020D66}" destId="{DC80AA39-FE62-4C97-9F9B-D96F59879B68}" srcOrd="0" destOrd="0" presId="urn:microsoft.com/office/officeart/2005/8/layout/orgChart1"/>
    <dgm:cxn modelId="{26031C36-CADA-4FB9-B67C-CA9F3E84D64B}" type="presOf" srcId="{638578B1-BC88-4417-820E-F680751C98C4}" destId="{26E4C967-AED9-45CC-B9F7-6C786E99B548}" srcOrd="0" destOrd="0" presId="urn:microsoft.com/office/officeart/2005/8/layout/orgChart1"/>
    <dgm:cxn modelId="{2A41C23E-C658-4954-AB12-666FAC8D7905}" type="presOf" srcId="{809F82AB-2055-4291-9A7B-4859479123D4}" destId="{7BFE5AA3-932A-4228-994D-2C9F63F76AC3}" srcOrd="0" destOrd="0" presId="urn:microsoft.com/office/officeart/2005/8/layout/orgChart1"/>
    <dgm:cxn modelId="{8EBF7BEB-EE5C-4C2B-87E5-A62741CA55B1}" srcId="{227F6305-8FEB-4F13-B3CE-14A655020D66}" destId="{056DA98C-638F-4C05-93CD-D016E4BC86F9}" srcOrd="0" destOrd="0" parTransId="{C1F0B603-3714-47CC-A951-A3006CC187CE}" sibTransId="{ED748ED5-9DE3-4943-B8AB-FB1DF299C7FF}"/>
    <dgm:cxn modelId="{4FB0A3B5-78D0-4BAD-A6BE-378E058A0FE3}" type="presOf" srcId="{C5EB5411-B16E-458A-8DF4-7EB304ED4EF5}" destId="{CC539443-D8F4-4920-A93B-8BFCE99DC9AC}" srcOrd="1" destOrd="0" presId="urn:microsoft.com/office/officeart/2005/8/layout/orgChart1"/>
    <dgm:cxn modelId="{ADE06C28-FAAD-424F-B8D2-3360F0E50C71}" type="presOf" srcId="{0E5B7BAC-94CC-45B9-AA5C-24446A042889}" destId="{D6F6F6C7-733F-4126-B10A-795E782EDD77}" srcOrd="0" destOrd="0" presId="urn:microsoft.com/office/officeart/2005/8/layout/orgChart1"/>
    <dgm:cxn modelId="{7D5596EA-2EA0-44B8-B422-54CAC28E9BFA}" type="presOf" srcId="{DAD0E188-0A90-401D-AF77-33A2D84B03AC}" destId="{16D3659D-9DFB-4029-BA14-EB891C061308}" srcOrd="0" destOrd="0" presId="urn:microsoft.com/office/officeart/2005/8/layout/orgChart1"/>
    <dgm:cxn modelId="{C7C73751-BFEC-422B-BFB8-80E7B9B08F19}" type="presOf" srcId="{FE351394-3250-415C-8112-48E363AD5EBA}" destId="{0BE5118B-271B-46DF-A2A7-5604D89D1435}" srcOrd="0" destOrd="0" presId="urn:microsoft.com/office/officeart/2005/8/layout/orgChart1"/>
    <dgm:cxn modelId="{B909CBBF-D15C-4935-943B-E7D91ACD4A68}" type="presOf" srcId="{03B55A4B-6408-4A7C-8BDF-8466D97450DC}" destId="{D03C5439-136C-4A47-AC3C-8338F6A2401B}" srcOrd="1" destOrd="0" presId="urn:microsoft.com/office/officeart/2005/8/layout/orgChart1"/>
    <dgm:cxn modelId="{832C9BC5-A56B-4042-A032-854D885E7416}" type="presOf" srcId="{056DA98C-638F-4C05-93CD-D016E4BC86F9}" destId="{5FE7FB75-F29C-4564-AD33-8767C9737474}" srcOrd="0" destOrd="0" presId="urn:microsoft.com/office/officeart/2005/8/layout/orgChart1"/>
    <dgm:cxn modelId="{ACBD86C0-9C01-42FD-9B9C-656C6B7FD672}" type="presOf" srcId="{056DA98C-638F-4C05-93CD-D016E4BC86F9}" destId="{8CED34A0-038B-4962-9DCA-78C4A975DFF8}" srcOrd="1" destOrd="0" presId="urn:microsoft.com/office/officeart/2005/8/layout/orgChart1"/>
    <dgm:cxn modelId="{B0AFBB38-559B-4CF5-9FCB-2E80334F8E8C}" type="presParOf" srcId="{DC80AA39-FE62-4C97-9F9B-D96F59879B68}" destId="{214C50CF-538E-47CD-8E89-8A60D7C4D3F7}" srcOrd="0" destOrd="0" presId="urn:microsoft.com/office/officeart/2005/8/layout/orgChart1"/>
    <dgm:cxn modelId="{B0A4BDB2-716F-445F-9810-CDFFF95CDB4E}" type="presParOf" srcId="{214C50CF-538E-47CD-8E89-8A60D7C4D3F7}" destId="{E03CF631-2419-4B0D-A94E-A1F5335FE696}" srcOrd="0" destOrd="0" presId="urn:microsoft.com/office/officeart/2005/8/layout/orgChart1"/>
    <dgm:cxn modelId="{55166659-3A4D-46A0-BBFB-AE9F7B7B0C5D}" type="presParOf" srcId="{E03CF631-2419-4B0D-A94E-A1F5335FE696}" destId="{5FE7FB75-F29C-4564-AD33-8767C9737474}" srcOrd="0" destOrd="0" presId="urn:microsoft.com/office/officeart/2005/8/layout/orgChart1"/>
    <dgm:cxn modelId="{ACC6447C-C28B-490F-9660-A68E7AC33C12}" type="presParOf" srcId="{E03CF631-2419-4B0D-A94E-A1F5335FE696}" destId="{8CED34A0-038B-4962-9DCA-78C4A975DFF8}" srcOrd="1" destOrd="0" presId="urn:microsoft.com/office/officeart/2005/8/layout/orgChart1"/>
    <dgm:cxn modelId="{30BB685B-25A1-42D8-829E-C8599DD765EE}" type="presParOf" srcId="{214C50CF-538E-47CD-8E89-8A60D7C4D3F7}" destId="{004E245C-8662-4BF4-BE89-6638F3F390C4}" srcOrd="1" destOrd="0" presId="urn:microsoft.com/office/officeart/2005/8/layout/orgChart1"/>
    <dgm:cxn modelId="{B2854BFE-2955-4CD4-A10A-41C36BF0FD86}" type="presParOf" srcId="{214C50CF-538E-47CD-8E89-8A60D7C4D3F7}" destId="{69C547E1-F323-43A0-AAEC-4CF4C45B7433}" srcOrd="2" destOrd="0" presId="urn:microsoft.com/office/officeart/2005/8/layout/orgChart1"/>
    <dgm:cxn modelId="{8D5EB2D8-E6A0-4D1C-A72B-58A829FC39A3}" type="presParOf" srcId="{69C547E1-F323-43A0-AAEC-4CF4C45B7433}" destId="{7BFE5AA3-932A-4228-994D-2C9F63F76AC3}" srcOrd="0" destOrd="0" presId="urn:microsoft.com/office/officeart/2005/8/layout/orgChart1"/>
    <dgm:cxn modelId="{B875B147-7A13-4638-ABD0-1C4A223B2B52}" type="presParOf" srcId="{69C547E1-F323-43A0-AAEC-4CF4C45B7433}" destId="{AB46D019-CF17-4E45-9C5E-4BDA6442FA09}" srcOrd="1" destOrd="0" presId="urn:microsoft.com/office/officeart/2005/8/layout/orgChart1"/>
    <dgm:cxn modelId="{0C074471-276B-4826-8B89-956B99073BE1}" type="presParOf" srcId="{AB46D019-CF17-4E45-9C5E-4BDA6442FA09}" destId="{EF0F5ABF-26F7-4DC8-96F9-05100388A7D6}" srcOrd="0" destOrd="0" presId="urn:microsoft.com/office/officeart/2005/8/layout/orgChart1"/>
    <dgm:cxn modelId="{A518D027-652B-4348-AF62-3CEC378FFCA8}" type="presParOf" srcId="{EF0F5ABF-26F7-4DC8-96F9-05100388A7D6}" destId="{0BE5118B-271B-46DF-A2A7-5604D89D1435}" srcOrd="0" destOrd="0" presId="urn:microsoft.com/office/officeart/2005/8/layout/orgChart1"/>
    <dgm:cxn modelId="{C7C2B756-1B95-4D70-841C-201C995CA347}" type="presParOf" srcId="{EF0F5ABF-26F7-4DC8-96F9-05100388A7D6}" destId="{8E78F494-4344-439E-820B-9FFF9DD0B618}" srcOrd="1" destOrd="0" presId="urn:microsoft.com/office/officeart/2005/8/layout/orgChart1"/>
    <dgm:cxn modelId="{B9ADEB87-917B-460D-B9F7-A91F36C80F69}" type="presParOf" srcId="{AB46D019-CF17-4E45-9C5E-4BDA6442FA09}" destId="{F6261D50-1805-48A6-94B8-90AB70372BB1}" srcOrd="1" destOrd="0" presId="urn:microsoft.com/office/officeart/2005/8/layout/orgChart1"/>
    <dgm:cxn modelId="{A8E55B90-ECDE-4BEA-99FE-6FFAE0002AAB}" type="presParOf" srcId="{AB46D019-CF17-4E45-9C5E-4BDA6442FA09}" destId="{90AA7784-2F8C-4419-956E-E5772C134CCF}" srcOrd="2" destOrd="0" presId="urn:microsoft.com/office/officeart/2005/8/layout/orgChart1"/>
    <dgm:cxn modelId="{0A386D9B-56AF-4C6F-9EE5-94927E126D6F}" type="presParOf" srcId="{90AA7784-2F8C-4419-956E-E5772C134CCF}" destId="{16D3659D-9DFB-4029-BA14-EB891C061308}" srcOrd="0" destOrd="0" presId="urn:microsoft.com/office/officeart/2005/8/layout/orgChart1"/>
    <dgm:cxn modelId="{40D83187-4C51-4397-B4E4-89659E88238F}" type="presParOf" srcId="{90AA7784-2F8C-4419-956E-E5772C134CCF}" destId="{CAB59027-BFBF-4DD0-A1D8-67130DE45023}" srcOrd="1" destOrd="0" presId="urn:microsoft.com/office/officeart/2005/8/layout/orgChart1"/>
    <dgm:cxn modelId="{9CBDDC73-2C2B-4C06-9001-3023AB211D96}" type="presParOf" srcId="{CAB59027-BFBF-4DD0-A1D8-67130DE45023}" destId="{A8F44FBE-13C5-44D9-B9FD-39A9899EC92F}" srcOrd="0" destOrd="0" presId="urn:microsoft.com/office/officeart/2005/8/layout/orgChart1"/>
    <dgm:cxn modelId="{6B7C4DC7-D90C-4067-A003-C4551FF89521}" type="presParOf" srcId="{A8F44FBE-13C5-44D9-B9FD-39A9899EC92F}" destId="{BF9603DE-36AA-4FFF-90A3-D75F2004BD12}" srcOrd="0" destOrd="0" presId="urn:microsoft.com/office/officeart/2005/8/layout/orgChart1"/>
    <dgm:cxn modelId="{46211E66-5323-4690-82C8-F32E7AFC0D67}" type="presParOf" srcId="{A8F44FBE-13C5-44D9-B9FD-39A9899EC92F}" destId="{C1F36330-AA8E-460D-97B8-744C7A5C12F3}" srcOrd="1" destOrd="0" presId="urn:microsoft.com/office/officeart/2005/8/layout/orgChart1"/>
    <dgm:cxn modelId="{499EFD11-90A6-4C44-860F-AEEE3C04F63F}" type="presParOf" srcId="{CAB59027-BFBF-4DD0-A1D8-67130DE45023}" destId="{312BAE49-B517-4686-99B8-0102A7DC7A21}" srcOrd="1" destOrd="0" presId="urn:microsoft.com/office/officeart/2005/8/layout/orgChart1"/>
    <dgm:cxn modelId="{204B2D9C-C5C7-40F6-8CD1-C28D16EB62C4}" type="presParOf" srcId="{CAB59027-BFBF-4DD0-A1D8-67130DE45023}" destId="{03E81BC6-2EAC-4B3B-956C-F77667839AD0}" srcOrd="2" destOrd="0" presId="urn:microsoft.com/office/officeart/2005/8/layout/orgChart1"/>
    <dgm:cxn modelId="{8046F6C4-4890-4A3E-8250-B145AE21B90E}" type="presParOf" srcId="{69C547E1-F323-43A0-AAEC-4CF4C45B7433}" destId="{26E4C967-AED9-45CC-B9F7-6C786E99B548}" srcOrd="2" destOrd="0" presId="urn:microsoft.com/office/officeart/2005/8/layout/orgChart1"/>
    <dgm:cxn modelId="{00DF44EB-2DEC-4618-8AD6-244B8972DE6B}" type="presParOf" srcId="{69C547E1-F323-43A0-AAEC-4CF4C45B7433}" destId="{E9967BD1-C808-4949-817A-9B8CC0C13E18}" srcOrd="3" destOrd="0" presId="urn:microsoft.com/office/officeart/2005/8/layout/orgChart1"/>
    <dgm:cxn modelId="{D1EEC31F-2058-419B-916D-8E287A39C637}" type="presParOf" srcId="{E9967BD1-C808-4949-817A-9B8CC0C13E18}" destId="{DDB7F25A-F65B-4C68-B08B-36339EC6D447}" srcOrd="0" destOrd="0" presId="urn:microsoft.com/office/officeart/2005/8/layout/orgChart1"/>
    <dgm:cxn modelId="{9FB0AEF6-4EAE-4A39-97B3-9ED159D3AAB6}" type="presParOf" srcId="{DDB7F25A-F65B-4C68-B08B-36339EC6D447}" destId="{A845E959-8EE0-4624-A2A8-6D02249783F0}" srcOrd="0" destOrd="0" presId="urn:microsoft.com/office/officeart/2005/8/layout/orgChart1"/>
    <dgm:cxn modelId="{D875097E-511E-473D-8A19-B55DC8FBD5C9}" type="presParOf" srcId="{DDB7F25A-F65B-4C68-B08B-36339EC6D447}" destId="{CB201C7D-9832-4B26-848A-EA46AE8751F7}" srcOrd="1" destOrd="0" presId="urn:microsoft.com/office/officeart/2005/8/layout/orgChart1"/>
    <dgm:cxn modelId="{A1215EDF-8B67-48D1-91F9-2D351DEBD8F6}" type="presParOf" srcId="{E9967BD1-C808-4949-817A-9B8CC0C13E18}" destId="{133FB5D6-ACC8-4000-A6D0-5258E1B53114}" srcOrd="1" destOrd="0" presId="urn:microsoft.com/office/officeart/2005/8/layout/orgChart1"/>
    <dgm:cxn modelId="{A14CE99B-864B-4AA6-9C10-275F9A821913}" type="presParOf" srcId="{E9967BD1-C808-4949-817A-9B8CC0C13E18}" destId="{C88679C7-F6C1-4985-9085-846F561B2B3A}" srcOrd="2" destOrd="0" presId="urn:microsoft.com/office/officeart/2005/8/layout/orgChart1"/>
    <dgm:cxn modelId="{73843AEB-5805-4C72-9367-AA1E0BCCCC3C}" type="presParOf" srcId="{C88679C7-F6C1-4985-9085-846F561B2B3A}" destId="{0F1C4510-9A1C-4FD3-BBBE-D268F9CE24F5}" srcOrd="0" destOrd="0" presId="urn:microsoft.com/office/officeart/2005/8/layout/orgChart1"/>
    <dgm:cxn modelId="{01A277F2-26DE-469A-A9EA-8762474838FD}" type="presParOf" srcId="{C88679C7-F6C1-4985-9085-846F561B2B3A}" destId="{AF31A9D0-5556-4F32-8632-6C6BAE29169A}" srcOrd="1" destOrd="0" presId="urn:microsoft.com/office/officeart/2005/8/layout/orgChart1"/>
    <dgm:cxn modelId="{AD2963B9-0CFA-495D-9EF9-C194B86DE04A}" type="presParOf" srcId="{AF31A9D0-5556-4F32-8632-6C6BAE29169A}" destId="{E684FA41-E207-4056-89EB-33B1463D32DA}" srcOrd="0" destOrd="0" presId="urn:microsoft.com/office/officeart/2005/8/layout/orgChart1"/>
    <dgm:cxn modelId="{80E47BFB-8DB9-4509-8A36-7094EB58AD87}" type="presParOf" srcId="{E684FA41-E207-4056-89EB-33B1463D32DA}" destId="{58C3929B-8280-4ED1-A6B4-B5BA7F0E6829}" srcOrd="0" destOrd="0" presId="urn:microsoft.com/office/officeart/2005/8/layout/orgChart1"/>
    <dgm:cxn modelId="{04FACC33-3AE0-4799-A375-28AC1943CE32}" type="presParOf" srcId="{E684FA41-E207-4056-89EB-33B1463D32DA}" destId="{CC539443-D8F4-4920-A93B-8BFCE99DC9AC}" srcOrd="1" destOrd="0" presId="urn:microsoft.com/office/officeart/2005/8/layout/orgChart1"/>
    <dgm:cxn modelId="{43D9C7B8-C247-4DB9-BCA3-F354FB8C0EA6}" type="presParOf" srcId="{AF31A9D0-5556-4F32-8632-6C6BAE29169A}" destId="{1BE19C00-A289-49C1-914C-DEEB672774FB}" srcOrd="1" destOrd="0" presId="urn:microsoft.com/office/officeart/2005/8/layout/orgChart1"/>
    <dgm:cxn modelId="{056C5F24-28C2-4809-9C78-B0D494CDB9B2}" type="presParOf" srcId="{AF31A9D0-5556-4F32-8632-6C6BAE29169A}" destId="{9EEC8FC9-2E50-40E1-B53E-B26720D78210}" srcOrd="2" destOrd="0" presId="urn:microsoft.com/office/officeart/2005/8/layout/orgChart1"/>
    <dgm:cxn modelId="{FBF1AF54-3ABA-4503-9265-3F622FD53B9C}" type="presParOf" srcId="{C88679C7-F6C1-4985-9085-846F561B2B3A}" destId="{D6F6F6C7-733F-4126-B10A-795E782EDD77}" srcOrd="2" destOrd="0" presId="urn:microsoft.com/office/officeart/2005/8/layout/orgChart1"/>
    <dgm:cxn modelId="{09D0012B-E1F3-428B-B5D7-17C6E338E0BF}" type="presParOf" srcId="{C88679C7-F6C1-4985-9085-846F561B2B3A}" destId="{46A74555-5C1F-4B3D-9792-E0EA725D72CD}" srcOrd="3" destOrd="0" presId="urn:microsoft.com/office/officeart/2005/8/layout/orgChart1"/>
    <dgm:cxn modelId="{4D669E82-32D3-4978-A272-47FD310A2F5A}" type="presParOf" srcId="{46A74555-5C1F-4B3D-9792-E0EA725D72CD}" destId="{7144D578-1F84-47AB-89D4-95502EE8E4EB}" srcOrd="0" destOrd="0" presId="urn:microsoft.com/office/officeart/2005/8/layout/orgChart1"/>
    <dgm:cxn modelId="{4ABE2F19-3DD1-4072-8C83-F1B2211F1289}" type="presParOf" srcId="{7144D578-1F84-47AB-89D4-95502EE8E4EB}" destId="{EAC64CDE-6E11-4EED-BCFA-6D8AACE78B01}" srcOrd="0" destOrd="0" presId="urn:microsoft.com/office/officeart/2005/8/layout/orgChart1"/>
    <dgm:cxn modelId="{944DC4C9-4E76-491A-8147-B814D5CB179F}" type="presParOf" srcId="{7144D578-1F84-47AB-89D4-95502EE8E4EB}" destId="{D03C5439-136C-4A47-AC3C-8338F6A2401B}" srcOrd="1" destOrd="0" presId="urn:microsoft.com/office/officeart/2005/8/layout/orgChart1"/>
    <dgm:cxn modelId="{E311EE85-8393-40ED-8058-B34E12741A19}" type="presParOf" srcId="{46A74555-5C1F-4B3D-9792-E0EA725D72CD}" destId="{494FAE86-F1FE-4ED0-8647-E9884297DFC8}" srcOrd="1" destOrd="0" presId="urn:microsoft.com/office/officeart/2005/8/layout/orgChart1"/>
    <dgm:cxn modelId="{4A62B4A1-B452-44FB-BDA5-35E37C72F959}" type="presParOf" srcId="{46A74555-5C1F-4B3D-9792-E0EA725D72CD}" destId="{035E22B1-D8B1-4CD8-902D-117310ACB9EE}"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27F6305-8FEB-4F13-B3CE-14A655020D66}"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056DA98C-638F-4C05-93CD-D016E4BC86F9}">
      <dgm:prSet phldrT="[Text]" custT="1"/>
      <dgm:spPr>
        <a:solidFill>
          <a:schemeClr val="accent2"/>
        </a:solidFill>
      </dgm:spPr>
      <dgm:t>
        <a:bodyPr/>
        <a:lstStyle/>
        <a:p>
          <a:r>
            <a:rPr lang="en-US" sz="1800" b="1" dirty="0" smtClean="0"/>
            <a:t>Individuals residing in:</a:t>
          </a:r>
          <a:endParaRPr lang="en-US" sz="1800" b="1" dirty="0"/>
        </a:p>
      </dgm:t>
    </dgm:pt>
    <dgm:pt modelId="{C1F0B603-3714-47CC-A951-A3006CC187CE}" type="parTrans" cxnId="{8EBF7BEB-EE5C-4C2B-87E5-A62741CA55B1}">
      <dgm:prSet/>
      <dgm:spPr/>
      <dgm:t>
        <a:bodyPr/>
        <a:lstStyle/>
        <a:p>
          <a:endParaRPr lang="en-US"/>
        </a:p>
      </dgm:t>
    </dgm:pt>
    <dgm:pt modelId="{ED748ED5-9DE3-4943-B8AB-FB1DF299C7FF}" type="sibTrans" cxnId="{8EBF7BEB-EE5C-4C2B-87E5-A62741CA55B1}">
      <dgm:prSet/>
      <dgm:spPr/>
      <dgm:t>
        <a:bodyPr/>
        <a:lstStyle/>
        <a:p>
          <a:endParaRPr lang="en-US"/>
        </a:p>
      </dgm:t>
    </dgm:pt>
    <dgm:pt modelId="{FE351394-3250-415C-8112-48E363AD5EBA}" type="asst">
      <dgm:prSet phldrT="[Text]" custT="1"/>
      <dgm:spPr>
        <a:solidFill>
          <a:schemeClr val="accent2"/>
        </a:solidFill>
      </dgm:spPr>
      <dgm:t>
        <a:bodyPr/>
        <a:lstStyle/>
        <a:p>
          <a:r>
            <a:rPr lang="en-US" sz="1800" b="1" dirty="0" smtClean="0"/>
            <a:t>Permanent Housing</a:t>
          </a:r>
          <a:endParaRPr lang="en-US" sz="1800" b="1" dirty="0"/>
        </a:p>
      </dgm:t>
    </dgm:pt>
    <dgm:pt modelId="{809F82AB-2055-4291-9A7B-4859479123D4}" type="parTrans" cxnId="{2FD62946-FBB6-4312-B2FC-EAF3633C70EE}">
      <dgm:prSet/>
      <dgm:spPr>
        <a:ln>
          <a:solidFill>
            <a:schemeClr val="accent2"/>
          </a:solidFill>
        </a:ln>
      </dgm:spPr>
      <dgm:t>
        <a:bodyPr/>
        <a:lstStyle/>
        <a:p>
          <a:endParaRPr lang="en-US"/>
        </a:p>
      </dgm:t>
    </dgm:pt>
    <dgm:pt modelId="{87759664-F763-46A0-A3FE-3A06D1B1664B}" type="sibTrans" cxnId="{2FD62946-FBB6-4312-B2FC-EAF3633C70EE}">
      <dgm:prSet/>
      <dgm:spPr/>
      <dgm:t>
        <a:bodyPr/>
        <a:lstStyle/>
        <a:p>
          <a:endParaRPr lang="en-US"/>
        </a:p>
      </dgm:t>
    </dgm:pt>
    <dgm:pt modelId="{76F33CB4-2680-40DB-A961-8A5BC0EA3E11}" type="asst">
      <dgm:prSet custT="1"/>
      <dgm:spPr>
        <a:solidFill>
          <a:schemeClr val="accent2"/>
        </a:solidFill>
      </dgm:spPr>
      <dgm:t>
        <a:bodyPr/>
        <a:lstStyle/>
        <a:p>
          <a:r>
            <a:rPr lang="en-US" sz="1800" b="1" dirty="0" smtClean="0"/>
            <a:t>Temporary Situations </a:t>
          </a:r>
          <a:endParaRPr lang="en-US" sz="1800" b="1" dirty="0"/>
        </a:p>
      </dgm:t>
    </dgm:pt>
    <dgm:pt modelId="{638578B1-BC88-4417-820E-F680751C98C4}" type="parTrans" cxnId="{ACE6347F-9B3A-446F-9AA0-C5D6EC2B0FFA}">
      <dgm:prSet/>
      <dgm:spPr>
        <a:ln>
          <a:solidFill>
            <a:schemeClr val="accent2"/>
          </a:solidFill>
        </a:ln>
      </dgm:spPr>
      <dgm:t>
        <a:bodyPr/>
        <a:lstStyle/>
        <a:p>
          <a:endParaRPr lang="en-US"/>
        </a:p>
      </dgm:t>
    </dgm:pt>
    <dgm:pt modelId="{940F5390-7EF5-41F6-90FE-98F8AF387E6D}" type="sibTrans" cxnId="{ACE6347F-9B3A-446F-9AA0-C5D6EC2B0FFA}">
      <dgm:prSet/>
      <dgm:spPr/>
      <dgm:t>
        <a:bodyPr/>
        <a:lstStyle/>
        <a:p>
          <a:endParaRPr lang="en-US"/>
        </a:p>
      </dgm:t>
    </dgm:pt>
    <dgm:pt modelId="{7B7FDD43-B6EF-447E-95BE-806C616A6767}" type="asst">
      <dgm:prSet custT="1"/>
      <dgm:spPr>
        <a:solidFill>
          <a:schemeClr val="accent2"/>
        </a:solidFill>
      </dgm:spPr>
      <dgm:t>
        <a:bodyPr/>
        <a:lstStyle/>
        <a:p>
          <a:pPr algn="l"/>
          <a:r>
            <a:rPr lang="en-US" sz="1600" b="1" dirty="0" smtClean="0"/>
            <a:t>- PSH or RRH Programs</a:t>
          </a:r>
        </a:p>
        <a:p>
          <a:pPr algn="l"/>
          <a:r>
            <a:rPr lang="en-US" sz="1600" b="1" dirty="0" smtClean="0"/>
            <a:t>- HUD VASH projects</a:t>
          </a:r>
        </a:p>
        <a:p>
          <a:pPr algn="l"/>
          <a:r>
            <a:rPr lang="en-US" sz="1600" b="1" dirty="0" smtClean="0"/>
            <a:t>-FEMA projects</a:t>
          </a:r>
        </a:p>
      </dgm:t>
    </dgm:pt>
    <dgm:pt modelId="{DAD0E188-0A90-401D-AF77-33A2D84B03AC}" type="parTrans" cxnId="{FFCF7140-F711-4817-BA92-447EFAC5DDDB}">
      <dgm:prSet/>
      <dgm:spPr>
        <a:ln>
          <a:solidFill>
            <a:schemeClr val="accent2"/>
          </a:solidFill>
        </a:ln>
      </dgm:spPr>
      <dgm:t>
        <a:bodyPr/>
        <a:lstStyle/>
        <a:p>
          <a:endParaRPr lang="en-US"/>
        </a:p>
      </dgm:t>
    </dgm:pt>
    <dgm:pt modelId="{B1756447-5961-43E6-B6FE-3789650345EE}" type="sibTrans" cxnId="{FFCF7140-F711-4817-BA92-447EFAC5DDDB}">
      <dgm:prSet/>
      <dgm:spPr/>
      <dgm:t>
        <a:bodyPr/>
        <a:lstStyle/>
        <a:p>
          <a:endParaRPr lang="en-US"/>
        </a:p>
      </dgm:t>
    </dgm:pt>
    <dgm:pt modelId="{C5EB5411-B16E-458A-8DF4-7EB304ED4EF5}" type="asst">
      <dgm:prSet custT="1"/>
      <dgm:spPr>
        <a:solidFill>
          <a:schemeClr val="accent2"/>
        </a:solidFill>
      </dgm:spPr>
      <dgm:t>
        <a:bodyPr/>
        <a:lstStyle/>
        <a:p>
          <a:pPr algn="l"/>
          <a:r>
            <a:rPr lang="en-US" sz="1600" b="1" dirty="0" smtClean="0"/>
            <a:t>- Doubled Up with family or friends</a:t>
          </a:r>
        </a:p>
        <a:p>
          <a:pPr algn="l"/>
          <a:r>
            <a:rPr lang="en-US" sz="1600" b="1" dirty="0" smtClean="0"/>
            <a:t>- At-risk of homelessness</a:t>
          </a:r>
        </a:p>
        <a:p>
          <a:pPr algn="l"/>
          <a:r>
            <a:rPr lang="en-US" sz="1600" b="1" dirty="0" smtClean="0"/>
            <a:t>- Hotel/motel paid by own funds</a:t>
          </a:r>
          <a:endParaRPr lang="en-US" sz="1600" b="1" dirty="0"/>
        </a:p>
      </dgm:t>
    </dgm:pt>
    <dgm:pt modelId="{47BB689A-86C2-403A-A03B-D5D74433FC98}" type="parTrans" cxnId="{75754B4A-19C2-4294-A0DB-2045DE77BBED}">
      <dgm:prSet/>
      <dgm:spPr>
        <a:solidFill>
          <a:schemeClr val="accent2"/>
        </a:solidFill>
        <a:ln>
          <a:solidFill>
            <a:schemeClr val="accent2"/>
          </a:solidFill>
        </a:ln>
      </dgm:spPr>
      <dgm:t>
        <a:bodyPr/>
        <a:lstStyle/>
        <a:p>
          <a:endParaRPr lang="en-US"/>
        </a:p>
      </dgm:t>
    </dgm:pt>
    <dgm:pt modelId="{008709F9-70AE-41D2-BD77-0AF3C0B00784}" type="sibTrans" cxnId="{75754B4A-19C2-4294-A0DB-2045DE77BBED}">
      <dgm:prSet/>
      <dgm:spPr/>
      <dgm:t>
        <a:bodyPr/>
        <a:lstStyle/>
        <a:p>
          <a:endParaRPr lang="en-US"/>
        </a:p>
      </dgm:t>
    </dgm:pt>
    <dgm:pt modelId="{03B55A4B-6408-4A7C-8BDF-8466D97450DC}" type="asst">
      <dgm:prSet custT="1"/>
      <dgm:spPr>
        <a:solidFill>
          <a:schemeClr val="accent2"/>
        </a:solidFill>
      </dgm:spPr>
      <dgm:t>
        <a:bodyPr/>
        <a:lstStyle/>
        <a:p>
          <a:pPr algn="l"/>
          <a:r>
            <a:rPr lang="en-US" sz="1600" b="1" dirty="0" smtClean="0"/>
            <a:t>- Shelters designed for foster care</a:t>
          </a:r>
        </a:p>
        <a:p>
          <a:pPr algn="l"/>
          <a:r>
            <a:rPr lang="en-US" sz="1600" b="1" dirty="0" smtClean="0"/>
            <a:t>-Sober living/ halfway houses</a:t>
          </a:r>
        </a:p>
        <a:p>
          <a:pPr algn="l"/>
          <a:r>
            <a:rPr lang="en-US" sz="1600" b="1" dirty="0" smtClean="0"/>
            <a:t>- Criminal Justice or Health facilities</a:t>
          </a:r>
          <a:endParaRPr lang="en-US" sz="1600" b="1" dirty="0"/>
        </a:p>
      </dgm:t>
    </dgm:pt>
    <dgm:pt modelId="{0E5B7BAC-94CC-45B9-AA5C-24446A042889}" type="parTrans" cxnId="{260D780E-ADB3-4373-8582-E99DDBAB1A1C}">
      <dgm:prSet/>
      <dgm:spPr>
        <a:ln>
          <a:solidFill>
            <a:schemeClr val="accent2"/>
          </a:solidFill>
        </a:ln>
      </dgm:spPr>
      <dgm:t>
        <a:bodyPr/>
        <a:lstStyle/>
        <a:p>
          <a:endParaRPr lang="en-US"/>
        </a:p>
      </dgm:t>
    </dgm:pt>
    <dgm:pt modelId="{F209A002-6621-4CAE-B77C-8766BBE16B0A}" type="sibTrans" cxnId="{260D780E-ADB3-4373-8582-E99DDBAB1A1C}">
      <dgm:prSet/>
      <dgm:spPr/>
      <dgm:t>
        <a:bodyPr/>
        <a:lstStyle/>
        <a:p>
          <a:endParaRPr lang="en-US"/>
        </a:p>
      </dgm:t>
    </dgm:pt>
    <dgm:pt modelId="{DC80AA39-FE62-4C97-9F9B-D96F59879B68}" type="pres">
      <dgm:prSet presAssocID="{227F6305-8FEB-4F13-B3CE-14A655020D66}" presName="hierChild1" presStyleCnt="0">
        <dgm:presLayoutVars>
          <dgm:orgChart val="1"/>
          <dgm:chPref val="1"/>
          <dgm:dir/>
          <dgm:animOne val="branch"/>
          <dgm:animLvl val="lvl"/>
          <dgm:resizeHandles/>
        </dgm:presLayoutVars>
      </dgm:prSet>
      <dgm:spPr/>
      <dgm:t>
        <a:bodyPr/>
        <a:lstStyle/>
        <a:p>
          <a:endParaRPr lang="en-US"/>
        </a:p>
      </dgm:t>
    </dgm:pt>
    <dgm:pt modelId="{214C50CF-538E-47CD-8E89-8A60D7C4D3F7}" type="pres">
      <dgm:prSet presAssocID="{056DA98C-638F-4C05-93CD-D016E4BC86F9}" presName="hierRoot1" presStyleCnt="0">
        <dgm:presLayoutVars>
          <dgm:hierBranch val="init"/>
        </dgm:presLayoutVars>
      </dgm:prSet>
      <dgm:spPr/>
    </dgm:pt>
    <dgm:pt modelId="{E03CF631-2419-4B0D-A94E-A1F5335FE696}" type="pres">
      <dgm:prSet presAssocID="{056DA98C-638F-4C05-93CD-D016E4BC86F9}" presName="rootComposite1" presStyleCnt="0"/>
      <dgm:spPr/>
    </dgm:pt>
    <dgm:pt modelId="{5FE7FB75-F29C-4564-AD33-8767C9737474}" type="pres">
      <dgm:prSet presAssocID="{056DA98C-638F-4C05-93CD-D016E4BC86F9}" presName="rootText1" presStyleLbl="node0" presStyleIdx="0" presStyleCnt="1" custScaleY="63518" custLinFactNeighborX="4530">
        <dgm:presLayoutVars>
          <dgm:chPref val="3"/>
        </dgm:presLayoutVars>
      </dgm:prSet>
      <dgm:spPr>
        <a:prstGeom prst="roundRect">
          <a:avLst/>
        </a:prstGeom>
      </dgm:spPr>
      <dgm:t>
        <a:bodyPr/>
        <a:lstStyle/>
        <a:p>
          <a:endParaRPr lang="en-US"/>
        </a:p>
      </dgm:t>
    </dgm:pt>
    <dgm:pt modelId="{8CED34A0-038B-4962-9DCA-78C4A975DFF8}" type="pres">
      <dgm:prSet presAssocID="{056DA98C-638F-4C05-93CD-D016E4BC86F9}" presName="rootConnector1" presStyleLbl="node1" presStyleIdx="0" presStyleCnt="0"/>
      <dgm:spPr/>
      <dgm:t>
        <a:bodyPr/>
        <a:lstStyle/>
        <a:p>
          <a:endParaRPr lang="en-US"/>
        </a:p>
      </dgm:t>
    </dgm:pt>
    <dgm:pt modelId="{004E245C-8662-4BF4-BE89-6638F3F390C4}" type="pres">
      <dgm:prSet presAssocID="{056DA98C-638F-4C05-93CD-D016E4BC86F9}" presName="hierChild2" presStyleCnt="0"/>
      <dgm:spPr/>
    </dgm:pt>
    <dgm:pt modelId="{69C547E1-F323-43A0-AAEC-4CF4C45B7433}" type="pres">
      <dgm:prSet presAssocID="{056DA98C-638F-4C05-93CD-D016E4BC86F9}" presName="hierChild3" presStyleCnt="0"/>
      <dgm:spPr/>
    </dgm:pt>
    <dgm:pt modelId="{7BFE5AA3-932A-4228-994D-2C9F63F76AC3}" type="pres">
      <dgm:prSet presAssocID="{809F82AB-2055-4291-9A7B-4859479123D4}" presName="Name111" presStyleLbl="parChTrans1D2" presStyleIdx="0" presStyleCnt="2"/>
      <dgm:spPr/>
      <dgm:t>
        <a:bodyPr/>
        <a:lstStyle/>
        <a:p>
          <a:endParaRPr lang="en-US"/>
        </a:p>
      </dgm:t>
    </dgm:pt>
    <dgm:pt modelId="{AB46D019-CF17-4E45-9C5E-4BDA6442FA09}" type="pres">
      <dgm:prSet presAssocID="{FE351394-3250-415C-8112-48E363AD5EBA}" presName="hierRoot3" presStyleCnt="0">
        <dgm:presLayoutVars>
          <dgm:hierBranch val="init"/>
        </dgm:presLayoutVars>
      </dgm:prSet>
      <dgm:spPr/>
    </dgm:pt>
    <dgm:pt modelId="{EF0F5ABF-26F7-4DC8-96F9-05100388A7D6}" type="pres">
      <dgm:prSet presAssocID="{FE351394-3250-415C-8112-48E363AD5EBA}" presName="rootComposite3" presStyleCnt="0"/>
      <dgm:spPr/>
    </dgm:pt>
    <dgm:pt modelId="{0BE5118B-271B-46DF-A2A7-5604D89D1435}" type="pres">
      <dgm:prSet presAssocID="{FE351394-3250-415C-8112-48E363AD5EBA}" presName="rootText3" presStyleLbl="asst1" presStyleIdx="0" presStyleCnt="5">
        <dgm:presLayoutVars>
          <dgm:chPref val="3"/>
        </dgm:presLayoutVars>
      </dgm:prSet>
      <dgm:spPr>
        <a:prstGeom prst="roundRect">
          <a:avLst/>
        </a:prstGeom>
      </dgm:spPr>
      <dgm:t>
        <a:bodyPr/>
        <a:lstStyle/>
        <a:p>
          <a:endParaRPr lang="en-US"/>
        </a:p>
      </dgm:t>
    </dgm:pt>
    <dgm:pt modelId="{8E78F494-4344-439E-820B-9FFF9DD0B618}" type="pres">
      <dgm:prSet presAssocID="{FE351394-3250-415C-8112-48E363AD5EBA}" presName="rootConnector3" presStyleLbl="asst1" presStyleIdx="0" presStyleCnt="5"/>
      <dgm:spPr/>
      <dgm:t>
        <a:bodyPr/>
        <a:lstStyle/>
        <a:p>
          <a:endParaRPr lang="en-US"/>
        </a:p>
      </dgm:t>
    </dgm:pt>
    <dgm:pt modelId="{F6261D50-1805-48A6-94B8-90AB70372BB1}" type="pres">
      <dgm:prSet presAssocID="{FE351394-3250-415C-8112-48E363AD5EBA}" presName="hierChild6" presStyleCnt="0"/>
      <dgm:spPr/>
    </dgm:pt>
    <dgm:pt modelId="{90AA7784-2F8C-4419-956E-E5772C134CCF}" type="pres">
      <dgm:prSet presAssocID="{FE351394-3250-415C-8112-48E363AD5EBA}" presName="hierChild7" presStyleCnt="0"/>
      <dgm:spPr/>
    </dgm:pt>
    <dgm:pt modelId="{16D3659D-9DFB-4029-BA14-EB891C061308}" type="pres">
      <dgm:prSet presAssocID="{DAD0E188-0A90-401D-AF77-33A2D84B03AC}" presName="Name111" presStyleLbl="parChTrans1D3" presStyleIdx="0" presStyleCnt="3"/>
      <dgm:spPr/>
      <dgm:t>
        <a:bodyPr/>
        <a:lstStyle/>
        <a:p>
          <a:endParaRPr lang="en-US"/>
        </a:p>
      </dgm:t>
    </dgm:pt>
    <dgm:pt modelId="{CAB59027-BFBF-4DD0-A1D8-67130DE45023}" type="pres">
      <dgm:prSet presAssocID="{7B7FDD43-B6EF-447E-95BE-806C616A6767}" presName="hierRoot3" presStyleCnt="0">
        <dgm:presLayoutVars>
          <dgm:hierBranch val="init"/>
        </dgm:presLayoutVars>
      </dgm:prSet>
      <dgm:spPr/>
    </dgm:pt>
    <dgm:pt modelId="{A8F44FBE-13C5-44D9-B9FD-39A9899EC92F}" type="pres">
      <dgm:prSet presAssocID="{7B7FDD43-B6EF-447E-95BE-806C616A6767}" presName="rootComposite3" presStyleCnt="0"/>
      <dgm:spPr/>
    </dgm:pt>
    <dgm:pt modelId="{BF9603DE-36AA-4FFF-90A3-D75F2004BD12}" type="pres">
      <dgm:prSet presAssocID="{7B7FDD43-B6EF-447E-95BE-806C616A6767}" presName="rootText3" presStyleLbl="asst1" presStyleIdx="1" presStyleCnt="5" custScaleY="193941">
        <dgm:presLayoutVars>
          <dgm:chPref val="3"/>
        </dgm:presLayoutVars>
      </dgm:prSet>
      <dgm:spPr>
        <a:prstGeom prst="roundRect">
          <a:avLst/>
        </a:prstGeom>
      </dgm:spPr>
      <dgm:t>
        <a:bodyPr/>
        <a:lstStyle/>
        <a:p>
          <a:endParaRPr lang="en-US"/>
        </a:p>
      </dgm:t>
    </dgm:pt>
    <dgm:pt modelId="{C1F36330-AA8E-460D-97B8-744C7A5C12F3}" type="pres">
      <dgm:prSet presAssocID="{7B7FDD43-B6EF-447E-95BE-806C616A6767}" presName="rootConnector3" presStyleLbl="asst1" presStyleIdx="1" presStyleCnt="5"/>
      <dgm:spPr/>
      <dgm:t>
        <a:bodyPr/>
        <a:lstStyle/>
        <a:p>
          <a:endParaRPr lang="en-US"/>
        </a:p>
      </dgm:t>
    </dgm:pt>
    <dgm:pt modelId="{312BAE49-B517-4686-99B8-0102A7DC7A21}" type="pres">
      <dgm:prSet presAssocID="{7B7FDD43-B6EF-447E-95BE-806C616A6767}" presName="hierChild6" presStyleCnt="0"/>
      <dgm:spPr/>
    </dgm:pt>
    <dgm:pt modelId="{03E81BC6-2EAC-4B3B-956C-F77667839AD0}" type="pres">
      <dgm:prSet presAssocID="{7B7FDD43-B6EF-447E-95BE-806C616A6767}" presName="hierChild7" presStyleCnt="0"/>
      <dgm:spPr/>
    </dgm:pt>
    <dgm:pt modelId="{26E4C967-AED9-45CC-B9F7-6C786E99B548}" type="pres">
      <dgm:prSet presAssocID="{638578B1-BC88-4417-820E-F680751C98C4}" presName="Name111" presStyleLbl="parChTrans1D2" presStyleIdx="1" presStyleCnt="2"/>
      <dgm:spPr/>
      <dgm:t>
        <a:bodyPr/>
        <a:lstStyle/>
        <a:p>
          <a:endParaRPr lang="en-US"/>
        </a:p>
      </dgm:t>
    </dgm:pt>
    <dgm:pt modelId="{E9967BD1-C808-4949-817A-9B8CC0C13E18}" type="pres">
      <dgm:prSet presAssocID="{76F33CB4-2680-40DB-A961-8A5BC0EA3E11}" presName="hierRoot3" presStyleCnt="0">
        <dgm:presLayoutVars>
          <dgm:hierBranch val="init"/>
        </dgm:presLayoutVars>
      </dgm:prSet>
      <dgm:spPr/>
    </dgm:pt>
    <dgm:pt modelId="{DDB7F25A-F65B-4C68-B08B-36339EC6D447}" type="pres">
      <dgm:prSet presAssocID="{76F33CB4-2680-40DB-A961-8A5BC0EA3E11}" presName="rootComposite3" presStyleCnt="0"/>
      <dgm:spPr/>
    </dgm:pt>
    <dgm:pt modelId="{A845E959-8EE0-4624-A2A8-6D02249783F0}" type="pres">
      <dgm:prSet presAssocID="{76F33CB4-2680-40DB-A961-8A5BC0EA3E11}" presName="rootText3" presStyleLbl="asst1" presStyleIdx="2" presStyleCnt="5" custLinFactNeighborX="-57043" custLinFactNeighborY="-174">
        <dgm:presLayoutVars>
          <dgm:chPref val="3"/>
        </dgm:presLayoutVars>
      </dgm:prSet>
      <dgm:spPr>
        <a:prstGeom prst="roundRect">
          <a:avLst/>
        </a:prstGeom>
      </dgm:spPr>
      <dgm:t>
        <a:bodyPr/>
        <a:lstStyle/>
        <a:p>
          <a:endParaRPr lang="en-US"/>
        </a:p>
      </dgm:t>
    </dgm:pt>
    <dgm:pt modelId="{CB201C7D-9832-4B26-848A-EA46AE8751F7}" type="pres">
      <dgm:prSet presAssocID="{76F33CB4-2680-40DB-A961-8A5BC0EA3E11}" presName="rootConnector3" presStyleLbl="asst1" presStyleIdx="2" presStyleCnt="5"/>
      <dgm:spPr/>
      <dgm:t>
        <a:bodyPr/>
        <a:lstStyle/>
        <a:p>
          <a:endParaRPr lang="en-US"/>
        </a:p>
      </dgm:t>
    </dgm:pt>
    <dgm:pt modelId="{133FB5D6-ACC8-4000-A6D0-5258E1B53114}" type="pres">
      <dgm:prSet presAssocID="{76F33CB4-2680-40DB-A961-8A5BC0EA3E11}" presName="hierChild6" presStyleCnt="0"/>
      <dgm:spPr/>
    </dgm:pt>
    <dgm:pt modelId="{C88679C7-F6C1-4985-9085-846F561B2B3A}" type="pres">
      <dgm:prSet presAssocID="{76F33CB4-2680-40DB-A961-8A5BC0EA3E11}" presName="hierChild7" presStyleCnt="0"/>
      <dgm:spPr/>
    </dgm:pt>
    <dgm:pt modelId="{0F1C4510-9A1C-4FD3-BBBE-D268F9CE24F5}" type="pres">
      <dgm:prSet presAssocID="{47BB689A-86C2-403A-A03B-D5D74433FC98}" presName="Name111" presStyleLbl="parChTrans1D3" presStyleIdx="1" presStyleCnt="3"/>
      <dgm:spPr/>
      <dgm:t>
        <a:bodyPr/>
        <a:lstStyle/>
        <a:p>
          <a:endParaRPr lang="en-US"/>
        </a:p>
      </dgm:t>
    </dgm:pt>
    <dgm:pt modelId="{AF31A9D0-5556-4F32-8632-6C6BAE29169A}" type="pres">
      <dgm:prSet presAssocID="{C5EB5411-B16E-458A-8DF4-7EB304ED4EF5}" presName="hierRoot3" presStyleCnt="0">
        <dgm:presLayoutVars>
          <dgm:hierBranch val="init"/>
        </dgm:presLayoutVars>
      </dgm:prSet>
      <dgm:spPr/>
    </dgm:pt>
    <dgm:pt modelId="{E684FA41-E207-4056-89EB-33B1463D32DA}" type="pres">
      <dgm:prSet presAssocID="{C5EB5411-B16E-458A-8DF4-7EB304ED4EF5}" presName="rootComposite3" presStyleCnt="0"/>
      <dgm:spPr/>
    </dgm:pt>
    <dgm:pt modelId="{58C3929B-8280-4ED1-A6B4-B5BA7F0E6829}" type="pres">
      <dgm:prSet presAssocID="{C5EB5411-B16E-458A-8DF4-7EB304ED4EF5}" presName="rootText3" presStyleLbl="asst1" presStyleIdx="3" presStyleCnt="5" custScaleX="108210" custScaleY="190881" custLinFactNeighborX="-58853" custLinFactNeighborY="-890">
        <dgm:presLayoutVars>
          <dgm:chPref val="3"/>
        </dgm:presLayoutVars>
      </dgm:prSet>
      <dgm:spPr>
        <a:prstGeom prst="roundRect">
          <a:avLst/>
        </a:prstGeom>
      </dgm:spPr>
      <dgm:t>
        <a:bodyPr/>
        <a:lstStyle/>
        <a:p>
          <a:endParaRPr lang="en-US"/>
        </a:p>
      </dgm:t>
    </dgm:pt>
    <dgm:pt modelId="{CC539443-D8F4-4920-A93B-8BFCE99DC9AC}" type="pres">
      <dgm:prSet presAssocID="{C5EB5411-B16E-458A-8DF4-7EB304ED4EF5}" presName="rootConnector3" presStyleLbl="asst1" presStyleIdx="3" presStyleCnt="5"/>
      <dgm:spPr/>
      <dgm:t>
        <a:bodyPr/>
        <a:lstStyle/>
        <a:p>
          <a:endParaRPr lang="en-US"/>
        </a:p>
      </dgm:t>
    </dgm:pt>
    <dgm:pt modelId="{1BE19C00-A289-49C1-914C-DEEB672774FB}" type="pres">
      <dgm:prSet presAssocID="{C5EB5411-B16E-458A-8DF4-7EB304ED4EF5}" presName="hierChild6" presStyleCnt="0"/>
      <dgm:spPr/>
    </dgm:pt>
    <dgm:pt modelId="{9EEC8FC9-2E50-40E1-B53E-B26720D78210}" type="pres">
      <dgm:prSet presAssocID="{C5EB5411-B16E-458A-8DF4-7EB304ED4EF5}" presName="hierChild7" presStyleCnt="0"/>
      <dgm:spPr/>
    </dgm:pt>
    <dgm:pt modelId="{D6F6F6C7-733F-4126-B10A-795E782EDD77}" type="pres">
      <dgm:prSet presAssocID="{0E5B7BAC-94CC-45B9-AA5C-24446A042889}" presName="Name111" presStyleLbl="parChTrans1D3" presStyleIdx="2" presStyleCnt="3"/>
      <dgm:spPr/>
      <dgm:t>
        <a:bodyPr/>
        <a:lstStyle/>
        <a:p>
          <a:endParaRPr lang="en-US"/>
        </a:p>
      </dgm:t>
    </dgm:pt>
    <dgm:pt modelId="{46A74555-5C1F-4B3D-9792-E0EA725D72CD}" type="pres">
      <dgm:prSet presAssocID="{03B55A4B-6408-4A7C-8BDF-8466D97450DC}" presName="hierRoot3" presStyleCnt="0">
        <dgm:presLayoutVars>
          <dgm:hierBranch val="init"/>
        </dgm:presLayoutVars>
      </dgm:prSet>
      <dgm:spPr/>
    </dgm:pt>
    <dgm:pt modelId="{7144D578-1F84-47AB-89D4-95502EE8E4EB}" type="pres">
      <dgm:prSet presAssocID="{03B55A4B-6408-4A7C-8BDF-8466D97450DC}" presName="rootComposite3" presStyleCnt="0"/>
      <dgm:spPr/>
    </dgm:pt>
    <dgm:pt modelId="{EAC64CDE-6E11-4EED-BCFA-6D8AACE78B01}" type="pres">
      <dgm:prSet presAssocID="{03B55A4B-6408-4A7C-8BDF-8466D97450DC}" presName="rootText3" presStyleLbl="asst1" presStyleIdx="4" presStyleCnt="5" custScaleY="194193" custLinFactNeighborX="-57652" custLinFactNeighborY="-2274">
        <dgm:presLayoutVars>
          <dgm:chPref val="3"/>
        </dgm:presLayoutVars>
      </dgm:prSet>
      <dgm:spPr>
        <a:prstGeom prst="roundRect">
          <a:avLst/>
        </a:prstGeom>
      </dgm:spPr>
      <dgm:t>
        <a:bodyPr/>
        <a:lstStyle/>
        <a:p>
          <a:endParaRPr lang="en-US"/>
        </a:p>
      </dgm:t>
    </dgm:pt>
    <dgm:pt modelId="{D03C5439-136C-4A47-AC3C-8338F6A2401B}" type="pres">
      <dgm:prSet presAssocID="{03B55A4B-6408-4A7C-8BDF-8466D97450DC}" presName="rootConnector3" presStyleLbl="asst1" presStyleIdx="4" presStyleCnt="5"/>
      <dgm:spPr/>
      <dgm:t>
        <a:bodyPr/>
        <a:lstStyle/>
        <a:p>
          <a:endParaRPr lang="en-US"/>
        </a:p>
      </dgm:t>
    </dgm:pt>
    <dgm:pt modelId="{494FAE86-F1FE-4ED0-8647-E9884297DFC8}" type="pres">
      <dgm:prSet presAssocID="{03B55A4B-6408-4A7C-8BDF-8466D97450DC}" presName="hierChild6" presStyleCnt="0"/>
      <dgm:spPr/>
    </dgm:pt>
    <dgm:pt modelId="{035E22B1-D8B1-4CD8-902D-117310ACB9EE}" type="pres">
      <dgm:prSet presAssocID="{03B55A4B-6408-4A7C-8BDF-8466D97450DC}" presName="hierChild7" presStyleCnt="0"/>
      <dgm:spPr/>
    </dgm:pt>
  </dgm:ptLst>
  <dgm:cxnLst>
    <dgm:cxn modelId="{7F55A90F-DFB8-468A-B49A-1C9EA892F1EA}" type="presOf" srcId="{FE351394-3250-415C-8112-48E363AD5EBA}" destId="{8E78F494-4344-439E-820B-9FFF9DD0B618}" srcOrd="1" destOrd="0" presId="urn:microsoft.com/office/officeart/2005/8/layout/orgChart1"/>
    <dgm:cxn modelId="{2FD62946-FBB6-4312-B2FC-EAF3633C70EE}" srcId="{056DA98C-638F-4C05-93CD-D016E4BC86F9}" destId="{FE351394-3250-415C-8112-48E363AD5EBA}" srcOrd="0" destOrd="0" parTransId="{809F82AB-2055-4291-9A7B-4859479123D4}" sibTransId="{87759664-F763-46A0-A3FE-3A06D1B1664B}"/>
    <dgm:cxn modelId="{ACE6347F-9B3A-446F-9AA0-C5D6EC2B0FFA}" srcId="{056DA98C-638F-4C05-93CD-D016E4BC86F9}" destId="{76F33CB4-2680-40DB-A961-8A5BC0EA3E11}" srcOrd="1" destOrd="0" parTransId="{638578B1-BC88-4417-820E-F680751C98C4}" sibTransId="{940F5390-7EF5-41F6-90FE-98F8AF387E6D}"/>
    <dgm:cxn modelId="{75754B4A-19C2-4294-A0DB-2045DE77BBED}" srcId="{76F33CB4-2680-40DB-A961-8A5BC0EA3E11}" destId="{C5EB5411-B16E-458A-8DF4-7EB304ED4EF5}" srcOrd="0" destOrd="0" parTransId="{47BB689A-86C2-403A-A03B-D5D74433FC98}" sibTransId="{008709F9-70AE-41D2-BD77-0AF3C0B00784}"/>
    <dgm:cxn modelId="{733ADF79-90C2-4D23-A987-9432EA509F97}" type="presOf" srcId="{638578B1-BC88-4417-820E-F680751C98C4}" destId="{26E4C967-AED9-45CC-B9F7-6C786E99B548}" srcOrd="0" destOrd="0" presId="urn:microsoft.com/office/officeart/2005/8/layout/orgChart1"/>
    <dgm:cxn modelId="{260D780E-ADB3-4373-8582-E99DDBAB1A1C}" srcId="{76F33CB4-2680-40DB-A961-8A5BC0EA3E11}" destId="{03B55A4B-6408-4A7C-8BDF-8466D97450DC}" srcOrd="1" destOrd="0" parTransId="{0E5B7BAC-94CC-45B9-AA5C-24446A042889}" sibTransId="{F209A002-6621-4CAE-B77C-8766BBE16B0A}"/>
    <dgm:cxn modelId="{734AA1BB-143F-4B09-9734-46E251525C08}" type="presOf" srcId="{DAD0E188-0A90-401D-AF77-33A2D84B03AC}" destId="{16D3659D-9DFB-4029-BA14-EB891C061308}" srcOrd="0" destOrd="0" presId="urn:microsoft.com/office/officeart/2005/8/layout/orgChart1"/>
    <dgm:cxn modelId="{680774A3-5266-4EA5-9741-93990533D274}" type="presOf" srcId="{056DA98C-638F-4C05-93CD-D016E4BC86F9}" destId="{8CED34A0-038B-4962-9DCA-78C4A975DFF8}" srcOrd="1" destOrd="0" presId="urn:microsoft.com/office/officeart/2005/8/layout/orgChart1"/>
    <dgm:cxn modelId="{471A4BD8-5B8D-40F2-96A8-218809018245}" type="presOf" srcId="{227F6305-8FEB-4F13-B3CE-14A655020D66}" destId="{DC80AA39-FE62-4C97-9F9B-D96F59879B68}" srcOrd="0" destOrd="0" presId="urn:microsoft.com/office/officeart/2005/8/layout/orgChart1"/>
    <dgm:cxn modelId="{4A5F573D-0C64-4FB5-8655-A8D66849A565}" type="presOf" srcId="{056DA98C-638F-4C05-93CD-D016E4BC86F9}" destId="{5FE7FB75-F29C-4564-AD33-8767C9737474}" srcOrd="0" destOrd="0" presId="urn:microsoft.com/office/officeart/2005/8/layout/orgChart1"/>
    <dgm:cxn modelId="{19164738-5FDE-43B7-8D0F-1E9956645A0E}" type="presOf" srcId="{C5EB5411-B16E-458A-8DF4-7EB304ED4EF5}" destId="{CC539443-D8F4-4920-A93B-8BFCE99DC9AC}" srcOrd="1" destOrd="0" presId="urn:microsoft.com/office/officeart/2005/8/layout/orgChart1"/>
    <dgm:cxn modelId="{E94B014C-289C-4666-B36F-37CAD7ACFE25}" type="presOf" srcId="{809F82AB-2055-4291-9A7B-4859479123D4}" destId="{7BFE5AA3-932A-4228-994D-2C9F63F76AC3}" srcOrd="0" destOrd="0" presId="urn:microsoft.com/office/officeart/2005/8/layout/orgChart1"/>
    <dgm:cxn modelId="{8A386693-9458-4C01-9AEE-479EF942BEA8}" type="presOf" srcId="{7B7FDD43-B6EF-447E-95BE-806C616A6767}" destId="{C1F36330-AA8E-460D-97B8-744C7A5C12F3}" srcOrd="1" destOrd="0" presId="urn:microsoft.com/office/officeart/2005/8/layout/orgChart1"/>
    <dgm:cxn modelId="{CB707612-0634-4BBE-8FB5-4587FB3B6073}" type="presOf" srcId="{0E5B7BAC-94CC-45B9-AA5C-24446A042889}" destId="{D6F6F6C7-733F-4126-B10A-795E782EDD77}" srcOrd="0" destOrd="0" presId="urn:microsoft.com/office/officeart/2005/8/layout/orgChart1"/>
    <dgm:cxn modelId="{FFCF7140-F711-4817-BA92-447EFAC5DDDB}" srcId="{FE351394-3250-415C-8112-48E363AD5EBA}" destId="{7B7FDD43-B6EF-447E-95BE-806C616A6767}" srcOrd="0" destOrd="0" parTransId="{DAD0E188-0A90-401D-AF77-33A2D84B03AC}" sibTransId="{B1756447-5961-43E6-B6FE-3789650345EE}"/>
    <dgm:cxn modelId="{C07BA856-8A6C-41BD-A6A0-D4B27641618E}" type="presOf" srcId="{C5EB5411-B16E-458A-8DF4-7EB304ED4EF5}" destId="{58C3929B-8280-4ED1-A6B4-B5BA7F0E6829}" srcOrd="0" destOrd="0" presId="urn:microsoft.com/office/officeart/2005/8/layout/orgChart1"/>
    <dgm:cxn modelId="{7245757A-455D-44C0-B3F7-E32BFB1B700A}" type="presOf" srcId="{7B7FDD43-B6EF-447E-95BE-806C616A6767}" destId="{BF9603DE-36AA-4FFF-90A3-D75F2004BD12}" srcOrd="0" destOrd="0" presId="urn:microsoft.com/office/officeart/2005/8/layout/orgChart1"/>
    <dgm:cxn modelId="{187CB95B-13B4-440B-8FCC-2FEC20A5C329}" type="presOf" srcId="{03B55A4B-6408-4A7C-8BDF-8466D97450DC}" destId="{EAC64CDE-6E11-4EED-BCFA-6D8AACE78B01}" srcOrd="0" destOrd="0" presId="urn:microsoft.com/office/officeart/2005/8/layout/orgChart1"/>
    <dgm:cxn modelId="{71C31438-450A-4060-929C-0783B087D646}" type="presOf" srcId="{FE351394-3250-415C-8112-48E363AD5EBA}" destId="{0BE5118B-271B-46DF-A2A7-5604D89D1435}" srcOrd="0" destOrd="0" presId="urn:microsoft.com/office/officeart/2005/8/layout/orgChart1"/>
    <dgm:cxn modelId="{1975354A-75C7-4F37-A87E-0AB1B22031E9}" type="presOf" srcId="{76F33CB4-2680-40DB-A961-8A5BC0EA3E11}" destId="{A845E959-8EE0-4624-A2A8-6D02249783F0}" srcOrd="0" destOrd="0" presId="urn:microsoft.com/office/officeart/2005/8/layout/orgChart1"/>
    <dgm:cxn modelId="{8EBF7BEB-EE5C-4C2B-87E5-A62741CA55B1}" srcId="{227F6305-8FEB-4F13-B3CE-14A655020D66}" destId="{056DA98C-638F-4C05-93CD-D016E4BC86F9}" srcOrd="0" destOrd="0" parTransId="{C1F0B603-3714-47CC-A951-A3006CC187CE}" sibTransId="{ED748ED5-9DE3-4943-B8AB-FB1DF299C7FF}"/>
    <dgm:cxn modelId="{2AF90A36-3B25-4932-AC84-B6A3779690BD}" type="presOf" srcId="{76F33CB4-2680-40DB-A961-8A5BC0EA3E11}" destId="{CB201C7D-9832-4B26-848A-EA46AE8751F7}" srcOrd="1" destOrd="0" presId="urn:microsoft.com/office/officeart/2005/8/layout/orgChart1"/>
    <dgm:cxn modelId="{89FBBA2C-5544-41FC-8201-4E3A8E559C37}" type="presOf" srcId="{47BB689A-86C2-403A-A03B-D5D74433FC98}" destId="{0F1C4510-9A1C-4FD3-BBBE-D268F9CE24F5}" srcOrd="0" destOrd="0" presId="urn:microsoft.com/office/officeart/2005/8/layout/orgChart1"/>
    <dgm:cxn modelId="{22E9B831-14E9-4BB6-B9C0-708D40238D01}" type="presOf" srcId="{03B55A4B-6408-4A7C-8BDF-8466D97450DC}" destId="{D03C5439-136C-4A47-AC3C-8338F6A2401B}" srcOrd="1" destOrd="0" presId="urn:microsoft.com/office/officeart/2005/8/layout/orgChart1"/>
    <dgm:cxn modelId="{9482F069-E0AF-4C56-9071-5AD767EA520F}" type="presParOf" srcId="{DC80AA39-FE62-4C97-9F9B-D96F59879B68}" destId="{214C50CF-538E-47CD-8E89-8A60D7C4D3F7}" srcOrd="0" destOrd="0" presId="urn:microsoft.com/office/officeart/2005/8/layout/orgChart1"/>
    <dgm:cxn modelId="{E0F2E708-F525-4548-AD10-08B9CF974518}" type="presParOf" srcId="{214C50CF-538E-47CD-8E89-8A60D7C4D3F7}" destId="{E03CF631-2419-4B0D-A94E-A1F5335FE696}" srcOrd="0" destOrd="0" presId="urn:microsoft.com/office/officeart/2005/8/layout/orgChart1"/>
    <dgm:cxn modelId="{8CE2D5BF-B9F8-461A-8C8E-C36FF80069FA}" type="presParOf" srcId="{E03CF631-2419-4B0D-A94E-A1F5335FE696}" destId="{5FE7FB75-F29C-4564-AD33-8767C9737474}" srcOrd="0" destOrd="0" presId="urn:microsoft.com/office/officeart/2005/8/layout/orgChart1"/>
    <dgm:cxn modelId="{BC6534F6-1AC0-47DC-8F2B-97C5E523BF43}" type="presParOf" srcId="{E03CF631-2419-4B0D-A94E-A1F5335FE696}" destId="{8CED34A0-038B-4962-9DCA-78C4A975DFF8}" srcOrd="1" destOrd="0" presId="urn:microsoft.com/office/officeart/2005/8/layout/orgChart1"/>
    <dgm:cxn modelId="{FAFD3CC6-9A79-4845-94D5-5D7B703CA022}" type="presParOf" srcId="{214C50CF-538E-47CD-8E89-8A60D7C4D3F7}" destId="{004E245C-8662-4BF4-BE89-6638F3F390C4}" srcOrd="1" destOrd="0" presId="urn:microsoft.com/office/officeart/2005/8/layout/orgChart1"/>
    <dgm:cxn modelId="{51842CEE-4D51-4272-BBB4-54BF0DA7A5E5}" type="presParOf" srcId="{214C50CF-538E-47CD-8E89-8A60D7C4D3F7}" destId="{69C547E1-F323-43A0-AAEC-4CF4C45B7433}" srcOrd="2" destOrd="0" presId="urn:microsoft.com/office/officeart/2005/8/layout/orgChart1"/>
    <dgm:cxn modelId="{92D97CE6-F93C-421B-B11F-CBC50D58DFAB}" type="presParOf" srcId="{69C547E1-F323-43A0-AAEC-4CF4C45B7433}" destId="{7BFE5AA3-932A-4228-994D-2C9F63F76AC3}" srcOrd="0" destOrd="0" presId="urn:microsoft.com/office/officeart/2005/8/layout/orgChart1"/>
    <dgm:cxn modelId="{C5EDCFD0-7102-4B93-B77D-B22CAAD48643}" type="presParOf" srcId="{69C547E1-F323-43A0-AAEC-4CF4C45B7433}" destId="{AB46D019-CF17-4E45-9C5E-4BDA6442FA09}" srcOrd="1" destOrd="0" presId="urn:microsoft.com/office/officeart/2005/8/layout/orgChart1"/>
    <dgm:cxn modelId="{A47406BD-2C95-430B-9021-7AD725859CDE}" type="presParOf" srcId="{AB46D019-CF17-4E45-9C5E-4BDA6442FA09}" destId="{EF0F5ABF-26F7-4DC8-96F9-05100388A7D6}" srcOrd="0" destOrd="0" presId="urn:microsoft.com/office/officeart/2005/8/layout/orgChart1"/>
    <dgm:cxn modelId="{CD008375-58DB-4DE2-9BAD-09371DC5DE71}" type="presParOf" srcId="{EF0F5ABF-26F7-4DC8-96F9-05100388A7D6}" destId="{0BE5118B-271B-46DF-A2A7-5604D89D1435}" srcOrd="0" destOrd="0" presId="urn:microsoft.com/office/officeart/2005/8/layout/orgChart1"/>
    <dgm:cxn modelId="{E7F03884-F038-4842-BE48-2BA16003EFE5}" type="presParOf" srcId="{EF0F5ABF-26F7-4DC8-96F9-05100388A7D6}" destId="{8E78F494-4344-439E-820B-9FFF9DD0B618}" srcOrd="1" destOrd="0" presId="urn:microsoft.com/office/officeart/2005/8/layout/orgChart1"/>
    <dgm:cxn modelId="{461597F7-C1CF-479C-A7C7-089D98636361}" type="presParOf" srcId="{AB46D019-CF17-4E45-9C5E-4BDA6442FA09}" destId="{F6261D50-1805-48A6-94B8-90AB70372BB1}" srcOrd="1" destOrd="0" presId="urn:microsoft.com/office/officeart/2005/8/layout/orgChart1"/>
    <dgm:cxn modelId="{1F890AC8-2C9C-44B4-84CE-AEBAF282D7DC}" type="presParOf" srcId="{AB46D019-CF17-4E45-9C5E-4BDA6442FA09}" destId="{90AA7784-2F8C-4419-956E-E5772C134CCF}" srcOrd="2" destOrd="0" presId="urn:microsoft.com/office/officeart/2005/8/layout/orgChart1"/>
    <dgm:cxn modelId="{8606C890-156B-42B4-9C09-58BF5A1DCC97}" type="presParOf" srcId="{90AA7784-2F8C-4419-956E-E5772C134CCF}" destId="{16D3659D-9DFB-4029-BA14-EB891C061308}" srcOrd="0" destOrd="0" presId="urn:microsoft.com/office/officeart/2005/8/layout/orgChart1"/>
    <dgm:cxn modelId="{5FB0BFE3-F6C2-4C10-B8A8-E9DE349DA437}" type="presParOf" srcId="{90AA7784-2F8C-4419-956E-E5772C134CCF}" destId="{CAB59027-BFBF-4DD0-A1D8-67130DE45023}" srcOrd="1" destOrd="0" presId="urn:microsoft.com/office/officeart/2005/8/layout/orgChart1"/>
    <dgm:cxn modelId="{75CCBF33-A2FD-47F2-89C3-9B9ED2F404C4}" type="presParOf" srcId="{CAB59027-BFBF-4DD0-A1D8-67130DE45023}" destId="{A8F44FBE-13C5-44D9-B9FD-39A9899EC92F}" srcOrd="0" destOrd="0" presId="urn:microsoft.com/office/officeart/2005/8/layout/orgChart1"/>
    <dgm:cxn modelId="{3C934396-F09B-4BE4-986C-7A47544B258E}" type="presParOf" srcId="{A8F44FBE-13C5-44D9-B9FD-39A9899EC92F}" destId="{BF9603DE-36AA-4FFF-90A3-D75F2004BD12}" srcOrd="0" destOrd="0" presId="urn:microsoft.com/office/officeart/2005/8/layout/orgChart1"/>
    <dgm:cxn modelId="{B56A72A4-52BD-4D10-9A36-DAEDF63AA7C3}" type="presParOf" srcId="{A8F44FBE-13C5-44D9-B9FD-39A9899EC92F}" destId="{C1F36330-AA8E-460D-97B8-744C7A5C12F3}" srcOrd="1" destOrd="0" presId="urn:microsoft.com/office/officeart/2005/8/layout/orgChart1"/>
    <dgm:cxn modelId="{49EB74AF-6A41-49FC-B7FC-32AE80FECAEF}" type="presParOf" srcId="{CAB59027-BFBF-4DD0-A1D8-67130DE45023}" destId="{312BAE49-B517-4686-99B8-0102A7DC7A21}" srcOrd="1" destOrd="0" presId="urn:microsoft.com/office/officeart/2005/8/layout/orgChart1"/>
    <dgm:cxn modelId="{6E9B475F-66AB-4D7E-A0F7-48778B6DF49A}" type="presParOf" srcId="{CAB59027-BFBF-4DD0-A1D8-67130DE45023}" destId="{03E81BC6-2EAC-4B3B-956C-F77667839AD0}" srcOrd="2" destOrd="0" presId="urn:microsoft.com/office/officeart/2005/8/layout/orgChart1"/>
    <dgm:cxn modelId="{C591DFD7-7096-4A7C-9B5F-E4CE19B65D1B}" type="presParOf" srcId="{69C547E1-F323-43A0-AAEC-4CF4C45B7433}" destId="{26E4C967-AED9-45CC-B9F7-6C786E99B548}" srcOrd="2" destOrd="0" presId="urn:microsoft.com/office/officeart/2005/8/layout/orgChart1"/>
    <dgm:cxn modelId="{2267FF25-7709-48B6-8532-33FCB14DFA39}" type="presParOf" srcId="{69C547E1-F323-43A0-AAEC-4CF4C45B7433}" destId="{E9967BD1-C808-4949-817A-9B8CC0C13E18}" srcOrd="3" destOrd="0" presId="urn:microsoft.com/office/officeart/2005/8/layout/orgChart1"/>
    <dgm:cxn modelId="{DDE8773E-2A9C-44E6-9ABE-DDDA5E1A3FBA}" type="presParOf" srcId="{E9967BD1-C808-4949-817A-9B8CC0C13E18}" destId="{DDB7F25A-F65B-4C68-B08B-36339EC6D447}" srcOrd="0" destOrd="0" presId="urn:microsoft.com/office/officeart/2005/8/layout/orgChart1"/>
    <dgm:cxn modelId="{68B967CD-5F6B-4ED0-8E6B-4384E586092B}" type="presParOf" srcId="{DDB7F25A-F65B-4C68-B08B-36339EC6D447}" destId="{A845E959-8EE0-4624-A2A8-6D02249783F0}" srcOrd="0" destOrd="0" presId="urn:microsoft.com/office/officeart/2005/8/layout/orgChart1"/>
    <dgm:cxn modelId="{90E2235E-C024-4DEB-A6F0-59A132279AD7}" type="presParOf" srcId="{DDB7F25A-F65B-4C68-B08B-36339EC6D447}" destId="{CB201C7D-9832-4B26-848A-EA46AE8751F7}" srcOrd="1" destOrd="0" presId="urn:microsoft.com/office/officeart/2005/8/layout/orgChart1"/>
    <dgm:cxn modelId="{060FB351-4D14-40B2-9F47-2EF5E9F429A4}" type="presParOf" srcId="{E9967BD1-C808-4949-817A-9B8CC0C13E18}" destId="{133FB5D6-ACC8-4000-A6D0-5258E1B53114}" srcOrd="1" destOrd="0" presId="urn:microsoft.com/office/officeart/2005/8/layout/orgChart1"/>
    <dgm:cxn modelId="{FF1E9733-2471-4757-8028-02A06C49DC29}" type="presParOf" srcId="{E9967BD1-C808-4949-817A-9B8CC0C13E18}" destId="{C88679C7-F6C1-4985-9085-846F561B2B3A}" srcOrd="2" destOrd="0" presId="urn:microsoft.com/office/officeart/2005/8/layout/orgChart1"/>
    <dgm:cxn modelId="{ECB1298D-4635-45C1-9A65-4EF7934FB779}" type="presParOf" srcId="{C88679C7-F6C1-4985-9085-846F561B2B3A}" destId="{0F1C4510-9A1C-4FD3-BBBE-D268F9CE24F5}" srcOrd="0" destOrd="0" presId="urn:microsoft.com/office/officeart/2005/8/layout/orgChart1"/>
    <dgm:cxn modelId="{8479BD6F-94B5-4B1B-9879-15A649A716D1}" type="presParOf" srcId="{C88679C7-F6C1-4985-9085-846F561B2B3A}" destId="{AF31A9D0-5556-4F32-8632-6C6BAE29169A}" srcOrd="1" destOrd="0" presId="urn:microsoft.com/office/officeart/2005/8/layout/orgChart1"/>
    <dgm:cxn modelId="{9BB747C9-89EE-452C-A2EB-7621B5CF2B05}" type="presParOf" srcId="{AF31A9D0-5556-4F32-8632-6C6BAE29169A}" destId="{E684FA41-E207-4056-89EB-33B1463D32DA}" srcOrd="0" destOrd="0" presId="urn:microsoft.com/office/officeart/2005/8/layout/orgChart1"/>
    <dgm:cxn modelId="{992A6A47-881A-438E-BD4D-6B520E7744F0}" type="presParOf" srcId="{E684FA41-E207-4056-89EB-33B1463D32DA}" destId="{58C3929B-8280-4ED1-A6B4-B5BA7F0E6829}" srcOrd="0" destOrd="0" presId="urn:microsoft.com/office/officeart/2005/8/layout/orgChart1"/>
    <dgm:cxn modelId="{30102267-D741-4E65-9B87-862068DE5CBB}" type="presParOf" srcId="{E684FA41-E207-4056-89EB-33B1463D32DA}" destId="{CC539443-D8F4-4920-A93B-8BFCE99DC9AC}" srcOrd="1" destOrd="0" presId="urn:microsoft.com/office/officeart/2005/8/layout/orgChart1"/>
    <dgm:cxn modelId="{84B8B93F-E44D-4F94-834F-DCC308CFD14F}" type="presParOf" srcId="{AF31A9D0-5556-4F32-8632-6C6BAE29169A}" destId="{1BE19C00-A289-49C1-914C-DEEB672774FB}" srcOrd="1" destOrd="0" presId="urn:microsoft.com/office/officeart/2005/8/layout/orgChart1"/>
    <dgm:cxn modelId="{96071B64-3C6C-45A1-A6E4-DEDE95CD68CA}" type="presParOf" srcId="{AF31A9D0-5556-4F32-8632-6C6BAE29169A}" destId="{9EEC8FC9-2E50-40E1-B53E-B26720D78210}" srcOrd="2" destOrd="0" presId="urn:microsoft.com/office/officeart/2005/8/layout/orgChart1"/>
    <dgm:cxn modelId="{F9B36C46-2552-4E21-A9C1-6685A9C627B7}" type="presParOf" srcId="{C88679C7-F6C1-4985-9085-846F561B2B3A}" destId="{D6F6F6C7-733F-4126-B10A-795E782EDD77}" srcOrd="2" destOrd="0" presId="urn:microsoft.com/office/officeart/2005/8/layout/orgChart1"/>
    <dgm:cxn modelId="{31A166E1-882C-48B4-820E-24DFEF51E5B0}" type="presParOf" srcId="{C88679C7-F6C1-4985-9085-846F561B2B3A}" destId="{46A74555-5C1F-4B3D-9792-E0EA725D72CD}" srcOrd="3" destOrd="0" presId="urn:microsoft.com/office/officeart/2005/8/layout/orgChart1"/>
    <dgm:cxn modelId="{05E4557C-71C7-4BF3-8F30-CAA5E2D22BF2}" type="presParOf" srcId="{46A74555-5C1F-4B3D-9792-E0EA725D72CD}" destId="{7144D578-1F84-47AB-89D4-95502EE8E4EB}" srcOrd="0" destOrd="0" presId="urn:microsoft.com/office/officeart/2005/8/layout/orgChart1"/>
    <dgm:cxn modelId="{7C5EE841-3632-40D9-8D5C-2744134BD150}" type="presParOf" srcId="{7144D578-1F84-47AB-89D4-95502EE8E4EB}" destId="{EAC64CDE-6E11-4EED-BCFA-6D8AACE78B01}" srcOrd="0" destOrd="0" presId="urn:microsoft.com/office/officeart/2005/8/layout/orgChart1"/>
    <dgm:cxn modelId="{6BCFF402-80CC-45BF-8450-07B45FEFAF54}" type="presParOf" srcId="{7144D578-1F84-47AB-89D4-95502EE8E4EB}" destId="{D03C5439-136C-4A47-AC3C-8338F6A2401B}" srcOrd="1" destOrd="0" presId="urn:microsoft.com/office/officeart/2005/8/layout/orgChart1"/>
    <dgm:cxn modelId="{591C1D0F-E1F2-421A-BB38-8437EF595BA6}" type="presParOf" srcId="{46A74555-5C1F-4B3D-9792-E0EA725D72CD}" destId="{494FAE86-F1FE-4ED0-8647-E9884297DFC8}" srcOrd="1" destOrd="0" presId="urn:microsoft.com/office/officeart/2005/8/layout/orgChart1"/>
    <dgm:cxn modelId="{0857D134-8C25-4020-BF2D-7496B9024283}" type="presParOf" srcId="{46A74555-5C1F-4B3D-9792-E0EA725D72CD}" destId="{035E22B1-D8B1-4CD8-902D-117310ACB9EE}"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EE22928-5FA7-4E61-8625-5F107268B24E}" type="doc">
      <dgm:prSet loTypeId="urn:microsoft.com/office/officeart/2005/8/layout/equation1" loCatId="relationship" qsTypeId="urn:microsoft.com/office/officeart/2005/8/quickstyle/simple1" qsCatId="simple" csTypeId="urn:microsoft.com/office/officeart/2005/8/colors/accent0_3" csCatId="mainScheme" phldr="1"/>
      <dgm:spPr/>
    </dgm:pt>
    <dgm:pt modelId="{30B8DA30-926C-4781-A984-88C6A897074E}">
      <dgm:prSet phldrT="[Text]" custT="1"/>
      <dgm:spPr/>
      <dgm:t>
        <a:bodyPr/>
        <a:lstStyle/>
        <a:p>
          <a:r>
            <a:rPr lang="en-US" sz="2000" u="sng" dirty="0"/>
            <a:t>P</a:t>
          </a:r>
          <a:r>
            <a:rPr lang="en-US" sz="2000" dirty="0"/>
            <a:t>IT Measures </a:t>
          </a:r>
          <a:r>
            <a:rPr lang="en-US" sz="2000" b="1" u="sng" dirty="0"/>
            <a:t>P</a:t>
          </a:r>
          <a:r>
            <a:rPr lang="en-US" sz="2000" dirty="0"/>
            <a:t>eople</a:t>
          </a:r>
        </a:p>
      </dgm:t>
    </dgm:pt>
    <dgm:pt modelId="{05F5F3C4-9BAC-411E-AF4A-7E2331731CCA}" type="parTrans" cxnId="{FF253754-6682-42F7-916C-9FF6038B58FA}">
      <dgm:prSet/>
      <dgm:spPr/>
      <dgm:t>
        <a:bodyPr/>
        <a:lstStyle/>
        <a:p>
          <a:endParaRPr lang="en-US"/>
        </a:p>
      </dgm:t>
    </dgm:pt>
    <dgm:pt modelId="{A2989EEF-DD63-422B-A119-6166C10AB6E9}" type="sibTrans" cxnId="{FF253754-6682-42F7-916C-9FF6038B58FA}">
      <dgm:prSet/>
      <dgm:spPr/>
      <dgm:t>
        <a:bodyPr/>
        <a:lstStyle/>
        <a:p>
          <a:endParaRPr lang="en-US"/>
        </a:p>
      </dgm:t>
    </dgm:pt>
    <dgm:pt modelId="{68FF82C5-2E77-4487-8381-4622C40A7843}">
      <dgm:prSet phldrT="[Text]" custT="1"/>
      <dgm:spPr/>
      <dgm:t>
        <a:bodyPr/>
        <a:lstStyle/>
        <a:p>
          <a:r>
            <a:rPr lang="en-US" sz="2000" u="sng" dirty="0"/>
            <a:t>H</a:t>
          </a:r>
          <a:r>
            <a:rPr lang="en-US" sz="2000" dirty="0"/>
            <a:t>IC Measures </a:t>
          </a:r>
          <a:r>
            <a:rPr lang="en-US" sz="2000" b="1" u="sng" dirty="0"/>
            <a:t>H</a:t>
          </a:r>
          <a:r>
            <a:rPr lang="en-US" sz="2000" dirty="0"/>
            <a:t>ousing</a:t>
          </a:r>
        </a:p>
      </dgm:t>
    </dgm:pt>
    <dgm:pt modelId="{52C95B3C-E5C9-4716-B300-4F8862024E78}" type="parTrans" cxnId="{C0AA9B3B-4CC8-43FC-9E63-7031D87385EB}">
      <dgm:prSet/>
      <dgm:spPr/>
      <dgm:t>
        <a:bodyPr/>
        <a:lstStyle/>
        <a:p>
          <a:endParaRPr lang="en-US"/>
        </a:p>
      </dgm:t>
    </dgm:pt>
    <dgm:pt modelId="{46B80477-E72A-46CD-97F7-FB1F8E20E99A}" type="sibTrans" cxnId="{C0AA9B3B-4CC8-43FC-9E63-7031D87385EB}">
      <dgm:prSet/>
      <dgm:spPr/>
      <dgm:t>
        <a:bodyPr/>
        <a:lstStyle/>
        <a:p>
          <a:endParaRPr lang="en-US"/>
        </a:p>
      </dgm:t>
    </dgm:pt>
    <dgm:pt modelId="{23D3B2A5-0294-4535-9FB5-5FACE339A1A4}">
      <dgm:prSet phldrT="[Text]" custT="1"/>
      <dgm:spPr/>
      <dgm:t>
        <a:bodyPr/>
        <a:lstStyle/>
        <a:p>
          <a:r>
            <a:rPr lang="en-US" sz="2000" dirty="0" smtClean="0"/>
            <a:t>Scope of Crisis &amp; Your Capacity to respond</a:t>
          </a:r>
          <a:endParaRPr lang="en-US" sz="2000" dirty="0"/>
        </a:p>
      </dgm:t>
    </dgm:pt>
    <dgm:pt modelId="{F15F121F-83CF-45C9-BE75-C692640090EF}" type="parTrans" cxnId="{43489C9B-F36B-45D7-842F-93A5EC21AA15}">
      <dgm:prSet/>
      <dgm:spPr/>
      <dgm:t>
        <a:bodyPr/>
        <a:lstStyle/>
        <a:p>
          <a:endParaRPr lang="en-US"/>
        </a:p>
      </dgm:t>
    </dgm:pt>
    <dgm:pt modelId="{A2ED59C5-D6B4-4115-AD20-FADF7412DA5A}" type="sibTrans" cxnId="{43489C9B-F36B-45D7-842F-93A5EC21AA15}">
      <dgm:prSet/>
      <dgm:spPr/>
      <dgm:t>
        <a:bodyPr/>
        <a:lstStyle/>
        <a:p>
          <a:endParaRPr lang="en-US"/>
        </a:p>
      </dgm:t>
    </dgm:pt>
    <dgm:pt modelId="{5A9FD96A-4A82-4C19-9083-4427C4455D65}" type="pres">
      <dgm:prSet presAssocID="{6EE22928-5FA7-4E61-8625-5F107268B24E}" presName="linearFlow" presStyleCnt="0">
        <dgm:presLayoutVars>
          <dgm:dir/>
          <dgm:resizeHandles val="exact"/>
        </dgm:presLayoutVars>
      </dgm:prSet>
      <dgm:spPr/>
    </dgm:pt>
    <dgm:pt modelId="{B69D332E-0356-42C7-BF7B-F9A465714E52}" type="pres">
      <dgm:prSet presAssocID="{30B8DA30-926C-4781-A984-88C6A897074E}" presName="node" presStyleLbl="node1" presStyleIdx="0" presStyleCnt="3">
        <dgm:presLayoutVars>
          <dgm:bulletEnabled val="1"/>
        </dgm:presLayoutVars>
      </dgm:prSet>
      <dgm:spPr/>
      <dgm:t>
        <a:bodyPr/>
        <a:lstStyle/>
        <a:p>
          <a:endParaRPr lang="en-US"/>
        </a:p>
      </dgm:t>
    </dgm:pt>
    <dgm:pt modelId="{600FD2AC-725B-4D9E-9179-5A638A03EF4C}" type="pres">
      <dgm:prSet presAssocID="{A2989EEF-DD63-422B-A119-6166C10AB6E9}" presName="spacerL" presStyleCnt="0"/>
      <dgm:spPr/>
    </dgm:pt>
    <dgm:pt modelId="{B5734C42-9D3C-48D1-B5E6-6CC1F499CAA1}" type="pres">
      <dgm:prSet presAssocID="{A2989EEF-DD63-422B-A119-6166C10AB6E9}" presName="sibTrans" presStyleLbl="sibTrans2D1" presStyleIdx="0" presStyleCnt="2"/>
      <dgm:spPr/>
      <dgm:t>
        <a:bodyPr/>
        <a:lstStyle/>
        <a:p>
          <a:endParaRPr lang="en-US"/>
        </a:p>
      </dgm:t>
    </dgm:pt>
    <dgm:pt modelId="{F56755A0-FED3-4DE2-BCFD-0992FB945705}" type="pres">
      <dgm:prSet presAssocID="{A2989EEF-DD63-422B-A119-6166C10AB6E9}" presName="spacerR" presStyleCnt="0"/>
      <dgm:spPr/>
    </dgm:pt>
    <dgm:pt modelId="{03FFF249-FC08-4ABE-95D3-332A61997B03}" type="pres">
      <dgm:prSet presAssocID="{68FF82C5-2E77-4487-8381-4622C40A7843}" presName="node" presStyleLbl="node1" presStyleIdx="1" presStyleCnt="3">
        <dgm:presLayoutVars>
          <dgm:bulletEnabled val="1"/>
        </dgm:presLayoutVars>
      </dgm:prSet>
      <dgm:spPr/>
      <dgm:t>
        <a:bodyPr/>
        <a:lstStyle/>
        <a:p>
          <a:endParaRPr lang="en-US"/>
        </a:p>
      </dgm:t>
    </dgm:pt>
    <dgm:pt modelId="{0A95267A-26A7-4B6A-BD1D-C3501C8D8B42}" type="pres">
      <dgm:prSet presAssocID="{46B80477-E72A-46CD-97F7-FB1F8E20E99A}" presName="spacerL" presStyleCnt="0"/>
      <dgm:spPr/>
    </dgm:pt>
    <dgm:pt modelId="{5C9F4397-47A2-419D-BD5E-33891EFCB97D}" type="pres">
      <dgm:prSet presAssocID="{46B80477-E72A-46CD-97F7-FB1F8E20E99A}" presName="sibTrans" presStyleLbl="sibTrans2D1" presStyleIdx="1" presStyleCnt="2"/>
      <dgm:spPr/>
      <dgm:t>
        <a:bodyPr/>
        <a:lstStyle/>
        <a:p>
          <a:endParaRPr lang="en-US"/>
        </a:p>
      </dgm:t>
    </dgm:pt>
    <dgm:pt modelId="{A36D4D71-AEB0-4B3B-9636-0C6368D882E5}" type="pres">
      <dgm:prSet presAssocID="{46B80477-E72A-46CD-97F7-FB1F8E20E99A}" presName="spacerR" presStyleCnt="0"/>
      <dgm:spPr/>
    </dgm:pt>
    <dgm:pt modelId="{611CE78E-FFB0-4ECF-B1EB-47CDEBDD61C9}" type="pres">
      <dgm:prSet presAssocID="{23D3B2A5-0294-4535-9FB5-5FACE339A1A4}" presName="node" presStyleLbl="node1" presStyleIdx="2" presStyleCnt="3">
        <dgm:presLayoutVars>
          <dgm:bulletEnabled val="1"/>
        </dgm:presLayoutVars>
      </dgm:prSet>
      <dgm:spPr/>
      <dgm:t>
        <a:bodyPr/>
        <a:lstStyle/>
        <a:p>
          <a:endParaRPr lang="en-US"/>
        </a:p>
      </dgm:t>
    </dgm:pt>
  </dgm:ptLst>
  <dgm:cxnLst>
    <dgm:cxn modelId="{3BEC473B-D12D-42D2-B545-60F0911CFA57}" type="presOf" srcId="{68FF82C5-2E77-4487-8381-4622C40A7843}" destId="{03FFF249-FC08-4ABE-95D3-332A61997B03}" srcOrd="0" destOrd="0" presId="urn:microsoft.com/office/officeart/2005/8/layout/equation1"/>
    <dgm:cxn modelId="{B10789A3-1168-4CA9-AED4-31E0F0D39E43}" type="presOf" srcId="{30B8DA30-926C-4781-A984-88C6A897074E}" destId="{B69D332E-0356-42C7-BF7B-F9A465714E52}" srcOrd="0" destOrd="0" presId="urn:microsoft.com/office/officeart/2005/8/layout/equation1"/>
    <dgm:cxn modelId="{C0AA9B3B-4CC8-43FC-9E63-7031D87385EB}" srcId="{6EE22928-5FA7-4E61-8625-5F107268B24E}" destId="{68FF82C5-2E77-4487-8381-4622C40A7843}" srcOrd="1" destOrd="0" parTransId="{52C95B3C-E5C9-4716-B300-4F8862024E78}" sibTransId="{46B80477-E72A-46CD-97F7-FB1F8E20E99A}"/>
    <dgm:cxn modelId="{42BA56B8-9A03-41CD-B6E3-A39BBC123E7C}" type="presOf" srcId="{6EE22928-5FA7-4E61-8625-5F107268B24E}" destId="{5A9FD96A-4A82-4C19-9083-4427C4455D65}" srcOrd="0" destOrd="0" presId="urn:microsoft.com/office/officeart/2005/8/layout/equation1"/>
    <dgm:cxn modelId="{F43B3197-DED5-474F-8B28-D728012ADAC2}" type="presOf" srcId="{A2989EEF-DD63-422B-A119-6166C10AB6E9}" destId="{B5734C42-9D3C-48D1-B5E6-6CC1F499CAA1}" srcOrd="0" destOrd="0" presId="urn:microsoft.com/office/officeart/2005/8/layout/equation1"/>
    <dgm:cxn modelId="{FF253754-6682-42F7-916C-9FF6038B58FA}" srcId="{6EE22928-5FA7-4E61-8625-5F107268B24E}" destId="{30B8DA30-926C-4781-A984-88C6A897074E}" srcOrd="0" destOrd="0" parTransId="{05F5F3C4-9BAC-411E-AF4A-7E2331731CCA}" sibTransId="{A2989EEF-DD63-422B-A119-6166C10AB6E9}"/>
    <dgm:cxn modelId="{3FBCD51A-5563-4E6F-8F4E-EBD88B7ABC31}" type="presOf" srcId="{23D3B2A5-0294-4535-9FB5-5FACE339A1A4}" destId="{611CE78E-FFB0-4ECF-B1EB-47CDEBDD61C9}" srcOrd="0" destOrd="0" presId="urn:microsoft.com/office/officeart/2005/8/layout/equation1"/>
    <dgm:cxn modelId="{43489C9B-F36B-45D7-842F-93A5EC21AA15}" srcId="{6EE22928-5FA7-4E61-8625-5F107268B24E}" destId="{23D3B2A5-0294-4535-9FB5-5FACE339A1A4}" srcOrd="2" destOrd="0" parTransId="{F15F121F-83CF-45C9-BE75-C692640090EF}" sibTransId="{A2ED59C5-D6B4-4115-AD20-FADF7412DA5A}"/>
    <dgm:cxn modelId="{A5AC96E3-8CFB-4F7D-A407-57CF9FDA5E7B}" type="presOf" srcId="{46B80477-E72A-46CD-97F7-FB1F8E20E99A}" destId="{5C9F4397-47A2-419D-BD5E-33891EFCB97D}" srcOrd="0" destOrd="0" presId="urn:microsoft.com/office/officeart/2005/8/layout/equation1"/>
    <dgm:cxn modelId="{8FA11FB1-96FA-4C75-932E-54E543E50677}" type="presParOf" srcId="{5A9FD96A-4A82-4C19-9083-4427C4455D65}" destId="{B69D332E-0356-42C7-BF7B-F9A465714E52}" srcOrd="0" destOrd="0" presId="urn:microsoft.com/office/officeart/2005/8/layout/equation1"/>
    <dgm:cxn modelId="{CB84C6C0-A338-4481-AC3E-1D8E5355CA2C}" type="presParOf" srcId="{5A9FD96A-4A82-4C19-9083-4427C4455D65}" destId="{600FD2AC-725B-4D9E-9179-5A638A03EF4C}" srcOrd="1" destOrd="0" presId="urn:microsoft.com/office/officeart/2005/8/layout/equation1"/>
    <dgm:cxn modelId="{D747397A-FD4C-43D4-B1C0-E7A3E87467F9}" type="presParOf" srcId="{5A9FD96A-4A82-4C19-9083-4427C4455D65}" destId="{B5734C42-9D3C-48D1-B5E6-6CC1F499CAA1}" srcOrd="2" destOrd="0" presId="urn:microsoft.com/office/officeart/2005/8/layout/equation1"/>
    <dgm:cxn modelId="{7A8C75E8-CC6B-47DC-9F1E-2E64C9721486}" type="presParOf" srcId="{5A9FD96A-4A82-4C19-9083-4427C4455D65}" destId="{F56755A0-FED3-4DE2-BCFD-0992FB945705}" srcOrd="3" destOrd="0" presId="urn:microsoft.com/office/officeart/2005/8/layout/equation1"/>
    <dgm:cxn modelId="{FA577FF8-BB30-48E6-B1A2-0CF7BFADC2EA}" type="presParOf" srcId="{5A9FD96A-4A82-4C19-9083-4427C4455D65}" destId="{03FFF249-FC08-4ABE-95D3-332A61997B03}" srcOrd="4" destOrd="0" presId="urn:microsoft.com/office/officeart/2005/8/layout/equation1"/>
    <dgm:cxn modelId="{8EF417C8-1367-4BD7-94CE-61F2B6E5FC62}" type="presParOf" srcId="{5A9FD96A-4A82-4C19-9083-4427C4455D65}" destId="{0A95267A-26A7-4B6A-BD1D-C3501C8D8B42}" srcOrd="5" destOrd="0" presId="urn:microsoft.com/office/officeart/2005/8/layout/equation1"/>
    <dgm:cxn modelId="{CE11AD0B-413A-45CB-BB75-3A2D25915A45}" type="presParOf" srcId="{5A9FD96A-4A82-4C19-9083-4427C4455D65}" destId="{5C9F4397-47A2-419D-BD5E-33891EFCB97D}" srcOrd="6" destOrd="0" presId="urn:microsoft.com/office/officeart/2005/8/layout/equation1"/>
    <dgm:cxn modelId="{E2164036-AEB5-403D-AB66-7BC10683E669}" type="presParOf" srcId="{5A9FD96A-4A82-4C19-9083-4427C4455D65}" destId="{A36D4D71-AEB0-4B3B-9636-0C6368D882E5}" srcOrd="7" destOrd="0" presId="urn:microsoft.com/office/officeart/2005/8/layout/equation1"/>
    <dgm:cxn modelId="{6BEF512D-8735-4AD7-BB66-FFF5F7090B0D}" type="presParOf" srcId="{5A9FD96A-4A82-4C19-9083-4427C4455D65}" destId="{611CE78E-FFB0-4ECF-B1EB-47CDEBDD61C9}" srcOrd="8" destOrd="0" presId="urn:microsoft.com/office/officeart/2005/8/layout/equati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6C0B235-7B1C-434A-A6CE-8339E47E8C8B}" type="doc">
      <dgm:prSet loTypeId="urn:microsoft.com/office/officeart/2005/8/layout/hProcess9" loCatId="process" qsTypeId="urn:microsoft.com/office/officeart/2005/8/quickstyle/simple1" qsCatId="simple" csTypeId="urn:microsoft.com/office/officeart/2005/8/colors/accent0_3" csCatId="mainScheme" phldr="1"/>
      <dgm:spPr/>
    </dgm:pt>
    <dgm:pt modelId="{E5DB1BD6-20B7-4A6A-BC7C-053B6BB6469D}">
      <dgm:prSet phldrT="[Text]"/>
      <dgm:spPr/>
      <dgm:t>
        <a:bodyPr/>
        <a:lstStyle/>
        <a:p>
          <a:pPr algn="l"/>
          <a:r>
            <a:rPr lang="en-US" dirty="0" smtClean="0"/>
            <a:t>-Mandatory PIT Lead Training webinar</a:t>
          </a:r>
        </a:p>
        <a:p>
          <a:pPr algn="l"/>
          <a:r>
            <a:rPr lang="en-US" dirty="0" smtClean="0"/>
            <a:t>-Finalize Shelter List</a:t>
          </a:r>
        </a:p>
        <a:p>
          <a:pPr algn="l"/>
          <a:r>
            <a:rPr lang="en-US" dirty="0" smtClean="0"/>
            <a:t>-Begin Mapping Unsheltered Location list</a:t>
          </a:r>
          <a:endParaRPr lang="en-US" dirty="0"/>
        </a:p>
      </dgm:t>
    </dgm:pt>
    <dgm:pt modelId="{F2DCF45A-9E4F-4CB3-9168-8A6B1EB67735}" type="parTrans" cxnId="{8ACBFD46-936E-461B-8142-66EEB8F7A9C4}">
      <dgm:prSet/>
      <dgm:spPr/>
      <dgm:t>
        <a:bodyPr/>
        <a:lstStyle/>
        <a:p>
          <a:endParaRPr lang="en-US"/>
        </a:p>
      </dgm:t>
    </dgm:pt>
    <dgm:pt modelId="{D7FA8622-F12B-4A68-BDF4-ED9A21B36D99}" type="sibTrans" cxnId="{8ACBFD46-936E-461B-8142-66EEB8F7A9C4}">
      <dgm:prSet/>
      <dgm:spPr/>
      <dgm:t>
        <a:bodyPr/>
        <a:lstStyle/>
        <a:p>
          <a:endParaRPr lang="en-US"/>
        </a:p>
      </dgm:t>
    </dgm:pt>
    <dgm:pt modelId="{42E455FA-6E97-497E-B60A-7ABFAE2F9B1A}">
      <dgm:prSet phldrT="[Text]"/>
      <dgm:spPr/>
      <dgm:t>
        <a:bodyPr/>
        <a:lstStyle/>
        <a:p>
          <a:pPr algn="l"/>
          <a:r>
            <a:rPr lang="en-US" dirty="0" smtClean="0"/>
            <a:t>-Begin Volunteer Recruitment and community engagement</a:t>
          </a:r>
        </a:p>
        <a:p>
          <a:pPr algn="l"/>
          <a:r>
            <a:rPr lang="en-US" dirty="0" smtClean="0"/>
            <a:t>-Mobile app training</a:t>
          </a:r>
        </a:p>
        <a:p>
          <a:pPr algn="l"/>
          <a:r>
            <a:rPr lang="en-US" dirty="0" smtClean="0"/>
            <a:t>-Deadline to sign up for service based count and/or paper surveys</a:t>
          </a:r>
        </a:p>
        <a:p>
          <a:pPr algn="l"/>
          <a:r>
            <a:rPr lang="en-US" dirty="0" smtClean="0"/>
            <a:t>-”Office Hours” support call opportunities begin</a:t>
          </a:r>
        </a:p>
      </dgm:t>
    </dgm:pt>
    <dgm:pt modelId="{74078CA5-A358-4DF8-8756-2C65FD9F756C}" type="parTrans" cxnId="{B63F5268-583C-4218-B8EC-934BE74AA739}">
      <dgm:prSet/>
      <dgm:spPr/>
      <dgm:t>
        <a:bodyPr/>
        <a:lstStyle/>
        <a:p>
          <a:endParaRPr lang="en-US"/>
        </a:p>
      </dgm:t>
    </dgm:pt>
    <dgm:pt modelId="{FACF43C0-6D2E-40BB-B702-7F92F8018C63}" type="sibTrans" cxnId="{B63F5268-583C-4218-B8EC-934BE74AA739}">
      <dgm:prSet/>
      <dgm:spPr/>
      <dgm:t>
        <a:bodyPr/>
        <a:lstStyle/>
        <a:p>
          <a:endParaRPr lang="en-US"/>
        </a:p>
      </dgm:t>
    </dgm:pt>
    <dgm:pt modelId="{24788F77-D705-48D6-8B03-B6EF242DDA03}">
      <dgm:prSet phldrT="[Text]"/>
      <dgm:spPr/>
      <dgm:t>
        <a:bodyPr/>
        <a:lstStyle/>
        <a:p>
          <a:pPr algn="l"/>
          <a:r>
            <a:rPr lang="en-US" dirty="0" smtClean="0"/>
            <a:t>-Continue volunteer recruitment</a:t>
          </a:r>
        </a:p>
        <a:p>
          <a:pPr algn="l"/>
          <a:r>
            <a:rPr lang="en-US" dirty="0" smtClean="0"/>
            <a:t>-PIT leads and communities can sign up for One on One support calls</a:t>
          </a:r>
        </a:p>
        <a:p>
          <a:pPr algn="l"/>
          <a:r>
            <a:rPr lang="en-US" dirty="0" smtClean="0"/>
            <a:t>-Refresher materials to be released by THN</a:t>
          </a:r>
        </a:p>
        <a:p>
          <a:pPr algn="l"/>
          <a:r>
            <a:rPr lang="en-US" dirty="0" smtClean="0"/>
            <a:t>-Volunteer training materials released </a:t>
          </a:r>
        </a:p>
      </dgm:t>
    </dgm:pt>
    <dgm:pt modelId="{B41D6F88-C3A7-42B2-B54F-7BA4E6F4D849}" type="parTrans" cxnId="{8F2FE25E-D893-4160-A6EE-9892424F202A}">
      <dgm:prSet/>
      <dgm:spPr/>
      <dgm:t>
        <a:bodyPr/>
        <a:lstStyle/>
        <a:p>
          <a:endParaRPr lang="en-US"/>
        </a:p>
      </dgm:t>
    </dgm:pt>
    <dgm:pt modelId="{85F602C3-0F32-4BB7-8642-B9475F2607FE}" type="sibTrans" cxnId="{8F2FE25E-D893-4160-A6EE-9892424F202A}">
      <dgm:prSet/>
      <dgm:spPr/>
      <dgm:t>
        <a:bodyPr/>
        <a:lstStyle/>
        <a:p>
          <a:endParaRPr lang="en-US"/>
        </a:p>
      </dgm:t>
    </dgm:pt>
    <dgm:pt modelId="{17CCAE9A-E134-4C49-A660-0B8C01568705}">
      <dgm:prSet phldrT="[Text]"/>
      <dgm:spPr/>
      <dgm:t>
        <a:bodyPr/>
        <a:lstStyle/>
        <a:p>
          <a:pPr algn="l"/>
          <a:r>
            <a:rPr lang="en-US" dirty="0" smtClean="0"/>
            <a:t>-Start holding volunteer trainings</a:t>
          </a:r>
        </a:p>
        <a:p>
          <a:pPr algn="l"/>
          <a:r>
            <a:rPr lang="en-US" dirty="0" smtClean="0"/>
            <a:t>-Finalize shelter engagement plan</a:t>
          </a:r>
        </a:p>
        <a:p>
          <a:pPr algn="l"/>
          <a:r>
            <a:rPr lang="en-US" dirty="0" smtClean="0"/>
            <a:t>-Look over training materials and presentations</a:t>
          </a:r>
        </a:p>
        <a:p>
          <a:pPr algn="l"/>
          <a:r>
            <a:rPr lang="en-US" dirty="0" smtClean="0"/>
            <a:t>-Conduct PIT Count </a:t>
          </a:r>
          <a:endParaRPr lang="en-US" dirty="0"/>
        </a:p>
      </dgm:t>
    </dgm:pt>
    <dgm:pt modelId="{DEBC968E-3B0F-4213-AD3C-79202D0CBC4B}" type="parTrans" cxnId="{F623A7D5-62B5-419E-8CA2-8A4189AD7ECE}">
      <dgm:prSet/>
      <dgm:spPr/>
      <dgm:t>
        <a:bodyPr/>
        <a:lstStyle/>
        <a:p>
          <a:endParaRPr lang="en-US"/>
        </a:p>
      </dgm:t>
    </dgm:pt>
    <dgm:pt modelId="{F45F7F11-5175-4F90-B62C-C0D5BFBF0576}" type="sibTrans" cxnId="{F623A7D5-62B5-419E-8CA2-8A4189AD7ECE}">
      <dgm:prSet/>
      <dgm:spPr/>
      <dgm:t>
        <a:bodyPr/>
        <a:lstStyle/>
        <a:p>
          <a:endParaRPr lang="en-US"/>
        </a:p>
      </dgm:t>
    </dgm:pt>
    <dgm:pt modelId="{B2F1BD67-F579-4EEC-B833-5AD870C7E9A9}" type="pres">
      <dgm:prSet presAssocID="{46C0B235-7B1C-434A-A6CE-8339E47E8C8B}" presName="CompostProcess" presStyleCnt="0">
        <dgm:presLayoutVars>
          <dgm:dir/>
          <dgm:resizeHandles val="exact"/>
        </dgm:presLayoutVars>
      </dgm:prSet>
      <dgm:spPr/>
    </dgm:pt>
    <dgm:pt modelId="{40527F7F-5D11-4752-AAB5-796AE268B33E}" type="pres">
      <dgm:prSet presAssocID="{46C0B235-7B1C-434A-A6CE-8339E47E8C8B}" presName="arrow" presStyleLbl="bgShp" presStyleIdx="0" presStyleCnt="1"/>
      <dgm:spPr/>
    </dgm:pt>
    <dgm:pt modelId="{0D031F71-F3DB-4EDD-9899-91D56BF30A42}" type="pres">
      <dgm:prSet presAssocID="{46C0B235-7B1C-434A-A6CE-8339E47E8C8B}" presName="linearProcess" presStyleCnt="0"/>
      <dgm:spPr/>
    </dgm:pt>
    <dgm:pt modelId="{1A62DFBE-08BE-49A7-8BE6-07734ED4DD6F}" type="pres">
      <dgm:prSet presAssocID="{E5DB1BD6-20B7-4A6A-BC7C-053B6BB6469D}" presName="textNode" presStyleLbl="node1" presStyleIdx="0" presStyleCnt="4">
        <dgm:presLayoutVars>
          <dgm:bulletEnabled val="1"/>
        </dgm:presLayoutVars>
      </dgm:prSet>
      <dgm:spPr/>
      <dgm:t>
        <a:bodyPr/>
        <a:lstStyle/>
        <a:p>
          <a:endParaRPr lang="en-US"/>
        </a:p>
      </dgm:t>
    </dgm:pt>
    <dgm:pt modelId="{117A0423-7D54-4A77-9908-B96EE0991758}" type="pres">
      <dgm:prSet presAssocID="{D7FA8622-F12B-4A68-BDF4-ED9A21B36D99}" presName="sibTrans" presStyleCnt="0"/>
      <dgm:spPr/>
    </dgm:pt>
    <dgm:pt modelId="{F4C948C0-6B48-4C7C-9D12-8B2F4C7E2C1D}" type="pres">
      <dgm:prSet presAssocID="{42E455FA-6E97-497E-B60A-7ABFAE2F9B1A}" presName="textNode" presStyleLbl="node1" presStyleIdx="1" presStyleCnt="4">
        <dgm:presLayoutVars>
          <dgm:bulletEnabled val="1"/>
        </dgm:presLayoutVars>
      </dgm:prSet>
      <dgm:spPr/>
      <dgm:t>
        <a:bodyPr/>
        <a:lstStyle/>
        <a:p>
          <a:endParaRPr lang="en-US"/>
        </a:p>
      </dgm:t>
    </dgm:pt>
    <dgm:pt modelId="{950EC464-A1F1-4BDC-83E8-9EE85115A082}" type="pres">
      <dgm:prSet presAssocID="{FACF43C0-6D2E-40BB-B702-7F92F8018C63}" presName="sibTrans" presStyleCnt="0"/>
      <dgm:spPr/>
    </dgm:pt>
    <dgm:pt modelId="{3794992A-B37D-46F6-9F5E-8C2DFD69F3AC}" type="pres">
      <dgm:prSet presAssocID="{24788F77-D705-48D6-8B03-B6EF242DDA03}" presName="textNode" presStyleLbl="node1" presStyleIdx="2" presStyleCnt="4">
        <dgm:presLayoutVars>
          <dgm:bulletEnabled val="1"/>
        </dgm:presLayoutVars>
      </dgm:prSet>
      <dgm:spPr/>
      <dgm:t>
        <a:bodyPr/>
        <a:lstStyle/>
        <a:p>
          <a:endParaRPr lang="en-US"/>
        </a:p>
      </dgm:t>
    </dgm:pt>
    <dgm:pt modelId="{D31A1EE2-F2FD-4E21-8391-B40E7FFAAD68}" type="pres">
      <dgm:prSet presAssocID="{85F602C3-0F32-4BB7-8642-B9475F2607FE}" presName="sibTrans" presStyleCnt="0"/>
      <dgm:spPr/>
    </dgm:pt>
    <dgm:pt modelId="{16229294-4CBC-4891-815A-3274FF0CA1FF}" type="pres">
      <dgm:prSet presAssocID="{17CCAE9A-E134-4C49-A660-0B8C01568705}" presName="textNode" presStyleLbl="node1" presStyleIdx="3" presStyleCnt="4">
        <dgm:presLayoutVars>
          <dgm:bulletEnabled val="1"/>
        </dgm:presLayoutVars>
      </dgm:prSet>
      <dgm:spPr/>
      <dgm:t>
        <a:bodyPr/>
        <a:lstStyle/>
        <a:p>
          <a:endParaRPr lang="en-US"/>
        </a:p>
      </dgm:t>
    </dgm:pt>
  </dgm:ptLst>
  <dgm:cxnLst>
    <dgm:cxn modelId="{440E950C-6875-4714-BABE-BC658115F550}" type="presOf" srcId="{42E455FA-6E97-497E-B60A-7ABFAE2F9B1A}" destId="{F4C948C0-6B48-4C7C-9D12-8B2F4C7E2C1D}" srcOrd="0" destOrd="0" presId="urn:microsoft.com/office/officeart/2005/8/layout/hProcess9"/>
    <dgm:cxn modelId="{C364ACAD-0B73-4FE4-9F22-8FFC4508D9E9}" type="presOf" srcId="{46C0B235-7B1C-434A-A6CE-8339E47E8C8B}" destId="{B2F1BD67-F579-4EEC-B833-5AD870C7E9A9}" srcOrd="0" destOrd="0" presId="urn:microsoft.com/office/officeart/2005/8/layout/hProcess9"/>
    <dgm:cxn modelId="{8ACBFD46-936E-461B-8142-66EEB8F7A9C4}" srcId="{46C0B235-7B1C-434A-A6CE-8339E47E8C8B}" destId="{E5DB1BD6-20B7-4A6A-BC7C-053B6BB6469D}" srcOrd="0" destOrd="0" parTransId="{F2DCF45A-9E4F-4CB3-9168-8A6B1EB67735}" sibTransId="{D7FA8622-F12B-4A68-BDF4-ED9A21B36D99}"/>
    <dgm:cxn modelId="{4E8F7707-48E0-4F9B-956A-927419C568AC}" type="presOf" srcId="{24788F77-D705-48D6-8B03-B6EF242DDA03}" destId="{3794992A-B37D-46F6-9F5E-8C2DFD69F3AC}" srcOrd="0" destOrd="0" presId="urn:microsoft.com/office/officeart/2005/8/layout/hProcess9"/>
    <dgm:cxn modelId="{8F2FE25E-D893-4160-A6EE-9892424F202A}" srcId="{46C0B235-7B1C-434A-A6CE-8339E47E8C8B}" destId="{24788F77-D705-48D6-8B03-B6EF242DDA03}" srcOrd="2" destOrd="0" parTransId="{B41D6F88-C3A7-42B2-B54F-7BA4E6F4D849}" sibTransId="{85F602C3-0F32-4BB7-8642-B9475F2607FE}"/>
    <dgm:cxn modelId="{B63F5268-583C-4218-B8EC-934BE74AA739}" srcId="{46C0B235-7B1C-434A-A6CE-8339E47E8C8B}" destId="{42E455FA-6E97-497E-B60A-7ABFAE2F9B1A}" srcOrd="1" destOrd="0" parTransId="{74078CA5-A358-4DF8-8756-2C65FD9F756C}" sibTransId="{FACF43C0-6D2E-40BB-B702-7F92F8018C63}"/>
    <dgm:cxn modelId="{F623A7D5-62B5-419E-8CA2-8A4189AD7ECE}" srcId="{46C0B235-7B1C-434A-A6CE-8339E47E8C8B}" destId="{17CCAE9A-E134-4C49-A660-0B8C01568705}" srcOrd="3" destOrd="0" parTransId="{DEBC968E-3B0F-4213-AD3C-79202D0CBC4B}" sibTransId="{F45F7F11-5175-4F90-B62C-C0D5BFBF0576}"/>
    <dgm:cxn modelId="{6141A73F-9A27-481A-A47E-5BE1E40E3F60}" type="presOf" srcId="{E5DB1BD6-20B7-4A6A-BC7C-053B6BB6469D}" destId="{1A62DFBE-08BE-49A7-8BE6-07734ED4DD6F}" srcOrd="0" destOrd="0" presId="urn:microsoft.com/office/officeart/2005/8/layout/hProcess9"/>
    <dgm:cxn modelId="{D3FEA0D2-B9AC-4D31-83CC-0D68B4E3BC59}" type="presOf" srcId="{17CCAE9A-E134-4C49-A660-0B8C01568705}" destId="{16229294-4CBC-4891-815A-3274FF0CA1FF}" srcOrd="0" destOrd="0" presId="urn:microsoft.com/office/officeart/2005/8/layout/hProcess9"/>
    <dgm:cxn modelId="{4C94682B-BDF7-4392-A3B1-A927BB564CC6}" type="presParOf" srcId="{B2F1BD67-F579-4EEC-B833-5AD870C7E9A9}" destId="{40527F7F-5D11-4752-AAB5-796AE268B33E}" srcOrd="0" destOrd="0" presId="urn:microsoft.com/office/officeart/2005/8/layout/hProcess9"/>
    <dgm:cxn modelId="{8911F864-3D7E-432C-A5D6-B6418CC467E6}" type="presParOf" srcId="{B2F1BD67-F579-4EEC-B833-5AD870C7E9A9}" destId="{0D031F71-F3DB-4EDD-9899-91D56BF30A42}" srcOrd="1" destOrd="0" presId="urn:microsoft.com/office/officeart/2005/8/layout/hProcess9"/>
    <dgm:cxn modelId="{D9A4C65D-76CB-45D1-8F13-1FC08AFCE523}" type="presParOf" srcId="{0D031F71-F3DB-4EDD-9899-91D56BF30A42}" destId="{1A62DFBE-08BE-49A7-8BE6-07734ED4DD6F}" srcOrd="0" destOrd="0" presId="urn:microsoft.com/office/officeart/2005/8/layout/hProcess9"/>
    <dgm:cxn modelId="{7C6CDD86-1D19-4F36-8DA1-2C5CD0D1CA11}" type="presParOf" srcId="{0D031F71-F3DB-4EDD-9899-91D56BF30A42}" destId="{117A0423-7D54-4A77-9908-B96EE0991758}" srcOrd="1" destOrd="0" presId="urn:microsoft.com/office/officeart/2005/8/layout/hProcess9"/>
    <dgm:cxn modelId="{BE52A16E-E3B5-438A-BEA2-5A9927A04B31}" type="presParOf" srcId="{0D031F71-F3DB-4EDD-9899-91D56BF30A42}" destId="{F4C948C0-6B48-4C7C-9D12-8B2F4C7E2C1D}" srcOrd="2" destOrd="0" presId="urn:microsoft.com/office/officeart/2005/8/layout/hProcess9"/>
    <dgm:cxn modelId="{6A1BBBDE-B84C-4033-B53D-34BCFB113BA6}" type="presParOf" srcId="{0D031F71-F3DB-4EDD-9899-91D56BF30A42}" destId="{950EC464-A1F1-4BDC-83E8-9EE85115A082}" srcOrd="3" destOrd="0" presId="urn:microsoft.com/office/officeart/2005/8/layout/hProcess9"/>
    <dgm:cxn modelId="{AFA21341-1FCE-49A9-85AC-0F7BCAD2FC4B}" type="presParOf" srcId="{0D031F71-F3DB-4EDD-9899-91D56BF30A42}" destId="{3794992A-B37D-46F6-9F5E-8C2DFD69F3AC}" srcOrd="4" destOrd="0" presId="urn:microsoft.com/office/officeart/2005/8/layout/hProcess9"/>
    <dgm:cxn modelId="{97039EB7-D8A2-43E4-BC36-18760817897D}" type="presParOf" srcId="{0D031F71-F3DB-4EDD-9899-91D56BF30A42}" destId="{D31A1EE2-F2FD-4E21-8391-B40E7FFAAD68}" srcOrd="5" destOrd="0" presId="urn:microsoft.com/office/officeart/2005/8/layout/hProcess9"/>
    <dgm:cxn modelId="{80490D2B-5C44-4513-AE13-3F3D64AFE505}" type="presParOf" srcId="{0D031F71-F3DB-4EDD-9899-91D56BF30A42}" destId="{16229294-4CBC-4891-815A-3274FF0CA1FF}" srcOrd="6"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86656B-0272-4EC2-8EF6-1309984598E9}">
      <dsp:nvSpPr>
        <dsp:cNvPr id="0" name=""/>
        <dsp:cNvSpPr/>
      </dsp:nvSpPr>
      <dsp:spPr>
        <a:xfrm rot="5400000">
          <a:off x="4793310" y="109819"/>
          <a:ext cx="1674440" cy="1456763"/>
        </a:xfrm>
        <a:prstGeom prst="hexagon">
          <a:avLst>
            <a:gd name="adj" fmla="val 25000"/>
            <a:gd name="vf" fmla="val 115470"/>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endParaRPr lang="en-US" sz="1500" kern="1200" dirty="0"/>
        </a:p>
      </dsp:txBody>
      <dsp:txXfrm rot="-5400000">
        <a:off x="5129160" y="261915"/>
        <a:ext cx="1002739" cy="1152572"/>
      </dsp:txXfrm>
    </dsp:sp>
    <dsp:sp modelId="{A83FD75D-8AC8-4735-B144-1293D8011BE2}">
      <dsp:nvSpPr>
        <dsp:cNvPr id="0" name=""/>
        <dsp:cNvSpPr/>
      </dsp:nvSpPr>
      <dsp:spPr>
        <a:xfrm>
          <a:off x="2179013" y="1803070"/>
          <a:ext cx="1868675" cy="1004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r" defTabSz="1111250">
            <a:lnSpc>
              <a:spcPct val="90000"/>
            </a:lnSpc>
            <a:spcBef>
              <a:spcPct val="0"/>
            </a:spcBef>
            <a:spcAft>
              <a:spcPct val="35000"/>
            </a:spcAft>
          </a:pPr>
          <a:r>
            <a:rPr lang="en-US" sz="2500" b="1" kern="1200" dirty="0" smtClean="0">
              <a:solidFill>
                <a:schemeClr val="accent1"/>
              </a:solidFill>
            </a:rPr>
            <a:t>Extent</a:t>
          </a:r>
          <a:endParaRPr lang="en-US" sz="2500" b="1" kern="1200" dirty="0">
            <a:solidFill>
              <a:schemeClr val="accent1"/>
            </a:solidFill>
          </a:endParaRPr>
        </a:p>
      </dsp:txBody>
      <dsp:txXfrm>
        <a:off x="2179013" y="1803070"/>
        <a:ext cx="1868675" cy="1004664"/>
      </dsp:txXfrm>
    </dsp:sp>
    <dsp:sp modelId="{8148DCB9-9351-41AE-8DDB-CD63FD0EC115}">
      <dsp:nvSpPr>
        <dsp:cNvPr id="0" name=""/>
        <dsp:cNvSpPr/>
      </dsp:nvSpPr>
      <dsp:spPr>
        <a:xfrm rot="5400000">
          <a:off x="3220005" y="109819"/>
          <a:ext cx="1674440" cy="1456763"/>
        </a:xfrm>
        <a:prstGeom prst="hexagon">
          <a:avLst>
            <a:gd name="adj" fmla="val 25000"/>
            <a:gd name="vf" fmla="val 115470"/>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rot="-5400000">
        <a:off x="3555855" y="261915"/>
        <a:ext cx="1002739" cy="1152572"/>
      </dsp:txXfrm>
    </dsp:sp>
    <dsp:sp modelId="{207D484E-B0C1-463C-82D5-AC08945AFB9B}">
      <dsp:nvSpPr>
        <dsp:cNvPr id="0" name=""/>
        <dsp:cNvSpPr/>
      </dsp:nvSpPr>
      <dsp:spPr>
        <a:xfrm rot="5400000">
          <a:off x="4003644" y="1513377"/>
          <a:ext cx="1674440" cy="1492177"/>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endParaRPr lang="en-US" sz="1500" kern="1200" dirty="0"/>
        </a:p>
      </dsp:txBody>
      <dsp:txXfrm rot="-5400000">
        <a:off x="4329936" y="1686131"/>
        <a:ext cx="1021855" cy="1146670"/>
      </dsp:txXfrm>
    </dsp:sp>
    <dsp:sp modelId="{A4E3E1D6-1102-4CEA-B688-C7AE6DBF00BB}">
      <dsp:nvSpPr>
        <dsp:cNvPr id="0" name=""/>
        <dsp:cNvSpPr/>
      </dsp:nvSpPr>
      <dsp:spPr>
        <a:xfrm>
          <a:off x="6451835" y="3176392"/>
          <a:ext cx="1718012" cy="1004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b="1" kern="1200" dirty="0" smtClean="0">
              <a:solidFill>
                <a:schemeClr val="accent2"/>
              </a:solidFill>
            </a:rPr>
            <a:t>Funding</a:t>
          </a:r>
          <a:endParaRPr lang="en-US" sz="2500" b="1" kern="1200" dirty="0">
            <a:solidFill>
              <a:schemeClr val="accent2"/>
            </a:solidFill>
          </a:endParaRPr>
        </a:p>
      </dsp:txBody>
      <dsp:txXfrm>
        <a:off x="6451835" y="3176392"/>
        <a:ext cx="1718012" cy="1004664"/>
      </dsp:txXfrm>
    </dsp:sp>
    <dsp:sp modelId="{5C88A13E-2E65-43A0-BF6E-FD3CDA6DB5C5}">
      <dsp:nvSpPr>
        <dsp:cNvPr id="0" name=""/>
        <dsp:cNvSpPr/>
      </dsp:nvSpPr>
      <dsp:spPr>
        <a:xfrm rot="5400000">
          <a:off x="5576948" y="1531084"/>
          <a:ext cx="1674440" cy="1456763"/>
        </a:xfrm>
        <a:prstGeom prst="hexagon">
          <a:avLst>
            <a:gd name="adj" fmla="val 25000"/>
            <a:gd name="vf" fmla="val 11547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rot="-5400000">
        <a:off x="5912798" y="1683180"/>
        <a:ext cx="1002739" cy="1152572"/>
      </dsp:txXfrm>
    </dsp:sp>
    <dsp:sp modelId="{1BA7BA7E-E4F2-48AA-9F4B-7CACE1B8E8A3}">
      <dsp:nvSpPr>
        <dsp:cNvPr id="0" name=""/>
        <dsp:cNvSpPr/>
      </dsp:nvSpPr>
      <dsp:spPr>
        <a:xfrm rot="5400000">
          <a:off x="4793310" y="2952349"/>
          <a:ext cx="1674440" cy="1456763"/>
        </a:xfrm>
        <a:prstGeom prst="hexagon">
          <a:avLst>
            <a:gd name="adj" fmla="val 25000"/>
            <a:gd name="vf" fmla="val 11547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endParaRPr lang="en-US" sz="1500" kern="1200" dirty="0"/>
        </a:p>
      </dsp:txBody>
      <dsp:txXfrm rot="-5400000">
        <a:off x="5129160" y="3104445"/>
        <a:ext cx="1002739" cy="1152572"/>
      </dsp:txXfrm>
    </dsp:sp>
    <dsp:sp modelId="{F795070C-FFAF-4E7C-AF4E-EED4DE69882D}">
      <dsp:nvSpPr>
        <dsp:cNvPr id="0" name=""/>
        <dsp:cNvSpPr/>
      </dsp:nvSpPr>
      <dsp:spPr>
        <a:xfrm>
          <a:off x="6472463" y="350610"/>
          <a:ext cx="1868675" cy="1004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b="1" kern="1200" dirty="0" smtClean="0">
              <a:solidFill>
                <a:schemeClr val="tx2"/>
              </a:solidFill>
            </a:rPr>
            <a:t>Awareness</a:t>
          </a:r>
          <a:endParaRPr lang="en-US" sz="2500" b="1" kern="1200" dirty="0">
            <a:solidFill>
              <a:schemeClr val="tx2"/>
            </a:solidFill>
          </a:endParaRPr>
        </a:p>
      </dsp:txBody>
      <dsp:txXfrm>
        <a:off x="6472463" y="350610"/>
        <a:ext cx="1868675" cy="1004664"/>
      </dsp:txXfrm>
    </dsp:sp>
    <dsp:sp modelId="{82DC3427-322A-4C80-8D39-6B6C6163EA00}">
      <dsp:nvSpPr>
        <dsp:cNvPr id="0" name=""/>
        <dsp:cNvSpPr/>
      </dsp:nvSpPr>
      <dsp:spPr>
        <a:xfrm rot="5400000">
          <a:off x="3220005" y="2952349"/>
          <a:ext cx="1674440" cy="1456763"/>
        </a:xfrm>
        <a:prstGeom prst="hexagon">
          <a:avLst>
            <a:gd name="adj" fmla="val 25000"/>
            <a:gd name="vf" fmla="val 115470"/>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rot="-5400000">
        <a:off x="3555855" y="3104445"/>
        <a:ext cx="1002739" cy="1152572"/>
      </dsp:txXfrm>
    </dsp:sp>
    <dsp:sp modelId="{6D30B418-DB7C-4075-A0B2-8168E743CF70}">
      <dsp:nvSpPr>
        <dsp:cNvPr id="0" name=""/>
        <dsp:cNvSpPr/>
      </dsp:nvSpPr>
      <dsp:spPr>
        <a:xfrm rot="5400000">
          <a:off x="4003644" y="4373614"/>
          <a:ext cx="1674440" cy="1456763"/>
        </a:xfrm>
        <a:prstGeom prst="hexagon">
          <a:avLst>
            <a:gd name="adj" fmla="val 25000"/>
            <a:gd name="vf" fmla="val 115470"/>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lvl="0" algn="ctr" defTabSz="2400300">
            <a:lnSpc>
              <a:spcPct val="90000"/>
            </a:lnSpc>
            <a:spcBef>
              <a:spcPct val="0"/>
            </a:spcBef>
            <a:spcAft>
              <a:spcPct val="35000"/>
            </a:spcAft>
          </a:pPr>
          <a:endParaRPr lang="en-US" sz="5400" kern="1200" dirty="0"/>
        </a:p>
      </dsp:txBody>
      <dsp:txXfrm rot="-5400000">
        <a:off x="4339494" y="4525710"/>
        <a:ext cx="1002739" cy="1152572"/>
      </dsp:txXfrm>
    </dsp:sp>
    <dsp:sp modelId="{A3C24F9A-9DA9-413F-9345-712C969DFE1E}">
      <dsp:nvSpPr>
        <dsp:cNvPr id="0" name=""/>
        <dsp:cNvSpPr/>
      </dsp:nvSpPr>
      <dsp:spPr>
        <a:xfrm>
          <a:off x="2243807" y="4599663"/>
          <a:ext cx="1808395" cy="1004664"/>
        </a:xfrm>
        <a:prstGeom prst="rect">
          <a:avLst/>
        </a:prstGeom>
        <a:noFill/>
        <a:ln>
          <a:noFill/>
        </a:ln>
        <a:effectLst/>
      </dsp:spPr>
      <dsp:style>
        <a:lnRef idx="0">
          <a:scrgbClr r="0" g="0" b="0"/>
        </a:lnRef>
        <a:fillRef idx="0">
          <a:scrgbClr r="0" g="0" b="0"/>
        </a:fillRef>
        <a:effectRef idx="0">
          <a:scrgbClr r="0" g="0" b="0"/>
        </a:effectRef>
        <a:fontRef idx="minor"/>
      </dsp:style>
    </dsp:sp>
    <dsp:sp modelId="{76B402D1-1432-4480-9EDA-7FE0FF2CCD93}">
      <dsp:nvSpPr>
        <dsp:cNvPr id="0" name=""/>
        <dsp:cNvSpPr/>
      </dsp:nvSpPr>
      <dsp:spPr>
        <a:xfrm rot="5400000">
          <a:off x="5576948" y="4373614"/>
          <a:ext cx="1674440" cy="1456763"/>
        </a:xfrm>
        <a:prstGeom prst="hexagon">
          <a:avLst>
            <a:gd name="adj" fmla="val 25000"/>
            <a:gd name="vf" fmla="val 115470"/>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rot="-5400000">
        <a:off x="5912798" y="4525710"/>
        <a:ext cx="1002739" cy="11525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9F55E5-D655-4FD2-B5CD-80E3BC0D4FC0}">
      <dsp:nvSpPr>
        <dsp:cNvPr id="0" name=""/>
        <dsp:cNvSpPr/>
      </dsp:nvSpPr>
      <dsp:spPr>
        <a:xfrm>
          <a:off x="3830" y="59462"/>
          <a:ext cx="1741576" cy="986718"/>
        </a:xfrm>
        <a:prstGeom prst="roundRect">
          <a:avLst>
            <a:gd name="adj" fmla="val 10000"/>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64770" numCol="1" spcCol="1270" anchor="t" anchorCtr="0">
          <a:noAutofit/>
        </a:bodyPr>
        <a:lstStyle/>
        <a:p>
          <a:pPr lvl="0" algn="l" defTabSz="755650">
            <a:lnSpc>
              <a:spcPct val="90000"/>
            </a:lnSpc>
            <a:spcBef>
              <a:spcPct val="0"/>
            </a:spcBef>
            <a:spcAft>
              <a:spcPct val="35000"/>
            </a:spcAft>
          </a:pPr>
          <a:r>
            <a:rPr lang="en-US" sz="1700" kern="1200" dirty="0" smtClean="0"/>
            <a:t>Select PIT Lead</a:t>
          </a:r>
          <a:endParaRPr lang="en-US" sz="1700" kern="1200" dirty="0"/>
        </a:p>
      </dsp:txBody>
      <dsp:txXfrm>
        <a:off x="3830" y="59462"/>
        <a:ext cx="1741576" cy="657812"/>
      </dsp:txXfrm>
    </dsp:sp>
    <dsp:sp modelId="{1F08B31C-08EE-4F2D-B470-413F882A7F0F}">
      <dsp:nvSpPr>
        <dsp:cNvPr id="0" name=""/>
        <dsp:cNvSpPr/>
      </dsp:nvSpPr>
      <dsp:spPr>
        <a:xfrm>
          <a:off x="360538" y="717275"/>
          <a:ext cx="1741576" cy="4257225"/>
        </a:xfrm>
        <a:prstGeom prst="roundRect">
          <a:avLst>
            <a:gd name="adj" fmla="val 10000"/>
          </a:avLst>
        </a:prstGeom>
        <a:solidFill>
          <a:schemeClr val="lt1">
            <a:alpha val="90000"/>
            <a:hueOff val="0"/>
            <a:satOff val="0"/>
            <a:lumOff val="0"/>
            <a:alphaOff val="0"/>
          </a:schemeClr>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Establish PIT Lead and Backup</a:t>
          </a:r>
          <a:endParaRPr lang="en-US" sz="1700" kern="1200" dirty="0"/>
        </a:p>
        <a:p>
          <a:pPr marL="171450" lvl="1" indent="-171450" algn="l" defTabSz="755650">
            <a:lnSpc>
              <a:spcPct val="90000"/>
            </a:lnSpc>
            <a:spcBef>
              <a:spcPct val="0"/>
            </a:spcBef>
            <a:spcAft>
              <a:spcPct val="15000"/>
            </a:spcAft>
            <a:buChar char="••"/>
          </a:pPr>
          <a:r>
            <a:rPr lang="en-US" sz="1700" kern="1200" dirty="0" smtClean="0"/>
            <a:t>Create PIT committee</a:t>
          </a:r>
          <a:endParaRPr lang="en-US" sz="1700" kern="1200" dirty="0"/>
        </a:p>
        <a:p>
          <a:pPr marL="171450" lvl="1" indent="-171450" algn="l" defTabSz="755650">
            <a:lnSpc>
              <a:spcPct val="90000"/>
            </a:lnSpc>
            <a:spcBef>
              <a:spcPct val="0"/>
            </a:spcBef>
            <a:spcAft>
              <a:spcPct val="15000"/>
            </a:spcAft>
            <a:buChar char="••"/>
          </a:pPr>
          <a:r>
            <a:rPr lang="en-US" sz="1700" kern="1200" dirty="0" smtClean="0"/>
            <a:t>Create timeline for count planning</a:t>
          </a:r>
          <a:endParaRPr lang="en-US" sz="1700" kern="1200" dirty="0"/>
        </a:p>
      </dsp:txBody>
      <dsp:txXfrm>
        <a:off x="411547" y="768284"/>
        <a:ext cx="1639558" cy="4155207"/>
      </dsp:txXfrm>
    </dsp:sp>
    <dsp:sp modelId="{5ADD63E7-603D-4180-AD7F-43CC55956560}">
      <dsp:nvSpPr>
        <dsp:cNvPr id="0" name=""/>
        <dsp:cNvSpPr/>
      </dsp:nvSpPr>
      <dsp:spPr>
        <a:xfrm>
          <a:off x="2009422" y="171567"/>
          <a:ext cx="559715" cy="433602"/>
        </a:xfrm>
        <a:prstGeom prst="rightArrow">
          <a:avLst>
            <a:gd name="adj1" fmla="val 60000"/>
            <a:gd name="adj2" fmla="val 50000"/>
          </a:avLst>
        </a:prstGeom>
        <a:solidFill>
          <a:schemeClr val="accent5"/>
        </a:solidFill>
        <a:ln>
          <a:solidFill>
            <a:schemeClr val="accent5"/>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2009422" y="258287"/>
        <a:ext cx="429634" cy="260162"/>
      </dsp:txXfrm>
    </dsp:sp>
    <dsp:sp modelId="{1CAEDEC6-6AD9-40C1-AFF3-40F788C929BB}">
      <dsp:nvSpPr>
        <dsp:cNvPr id="0" name=""/>
        <dsp:cNvSpPr/>
      </dsp:nvSpPr>
      <dsp:spPr>
        <a:xfrm>
          <a:off x="2801472" y="59462"/>
          <a:ext cx="1741576" cy="986718"/>
        </a:xfrm>
        <a:prstGeom prst="roundRect">
          <a:avLst>
            <a:gd name="adj" fmla="val 10000"/>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64770" numCol="1" spcCol="1270" anchor="t" anchorCtr="0">
          <a:noAutofit/>
        </a:bodyPr>
        <a:lstStyle/>
        <a:p>
          <a:pPr lvl="0" algn="l" defTabSz="755650">
            <a:lnSpc>
              <a:spcPct val="90000"/>
            </a:lnSpc>
            <a:spcBef>
              <a:spcPct val="0"/>
            </a:spcBef>
            <a:spcAft>
              <a:spcPct val="35000"/>
            </a:spcAft>
          </a:pPr>
          <a:r>
            <a:rPr lang="en-US" sz="1700" kern="1200" dirty="0" smtClean="0"/>
            <a:t>Community Awareness</a:t>
          </a:r>
          <a:endParaRPr lang="en-US" sz="1700" kern="1200" dirty="0"/>
        </a:p>
      </dsp:txBody>
      <dsp:txXfrm>
        <a:off x="2801472" y="59462"/>
        <a:ext cx="1741576" cy="657812"/>
      </dsp:txXfrm>
    </dsp:sp>
    <dsp:sp modelId="{B18C6DA2-EE40-4473-BC49-FD3C8FA2591B}">
      <dsp:nvSpPr>
        <dsp:cNvPr id="0" name=""/>
        <dsp:cNvSpPr/>
      </dsp:nvSpPr>
      <dsp:spPr>
        <a:xfrm>
          <a:off x="3158181" y="717275"/>
          <a:ext cx="1741576" cy="4257225"/>
        </a:xfrm>
        <a:prstGeom prst="roundRect">
          <a:avLst>
            <a:gd name="adj" fmla="val 10000"/>
          </a:avLst>
        </a:prstGeom>
        <a:solidFill>
          <a:schemeClr val="lt1">
            <a:alpha val="90000"/>
            <a:hueOff val="0"/>
            <a:satOff val="0"/>
            <a:lumOff val="0"/>
            <a:alphaOff val="0"/>
          </a:schemeClr>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Inform Community/ publicize count</a:t>
          </a:r>
          <a:endParaRPr lang="en-US" sz="1700" kern="1200" dirty="0"/>
        </a:p>
        <a:p>
          <a:pPr marL="171450" lvl="1" indent="-171450" algn="l" defTabSz="755650">
            <a:lnSpc>
              <a:spcPct val="90000"/>
            </a:lnSpc>
            <a:spcBef>
              <a:spcPct val="0"/>
            </a:spcBef>
            <a:spcAft>
              <a:spcPct val="15000"/>
            </a:spcAft>
            <a:buChar char="••"/>
          </a:pPr>
          <a:r>
            <a:rPr lang="en-US" sz="1700" kern="1200" dirty="0" smtClean="0"/>
            <a:t>Engage potential members with lived experience</a:t>
          </a:r>
          <a:endParaRPr lang="en-US" sz="1700" kern="1200" dirty="0"/>
        </a:p>
        <a:p>
          <a:pPr marL="171450" lvl="1" indent="-171450" algn="l" defTabSz="755650">
            <a:lnSpc>
              <a:spcPct val="90000"/>
            </a:lnSpc>
            <a:spcBef>
              <a:spcPct val="0"/>
            </a:spcBef>
            <a:spcAft>
              <a:spcPct val="15000"/>
            </a:spcAft>
            <a:buChar char="••"/>
          </a:pPr>
          <a:r>
            <a:rPr lang="en-US" sz="1700" kern="1200" dirty="0" smtClean="0"/>
            <a:t>Engage community in identifying unsheltered locations</a:t>
          </a:r>
          <a:endParaRPr lang="en-US" sz="1700" kern="1200" dirty="0"/>
        </a:p>
        <a:p>
          <a:pPr marL="171450" lvl="1" indent="-171450" algn="l" defTabSz="755650">
            <a:lnSpc>
              <a:spcPct val="90000"/>
            </a:lnSpc>
            <a:spcBef>
              <a:spcPct val="0"/>
            </a:spcBef>
            <a:spcAft>
              <a:spcPct val="15000"/>
            </a:spcAft>
            <a:buChar char="••"/>
          </a:pPr>
          <a:r>
            <a:rPr lang="en-US" sz="1700" kern="1200" dirty="0" smtClean="0"/>
            <a:t>Solicit Donations</a:t>
          </a:r>
          <a:endParaRPr lang="en-US" sz="1700" kern="1200" dirty="0"/>
        </a:p>
      </dsp:txBody>
      <dsp:txXfrm>
        <a:off x="3209190" y="768284"/>
        <a:ext cx="1639558" cy="4155207"/>
      </dsp:txXfrm>
    </dsp:sp>
    <dsp:sp modelId="{3465A18F-99D8-4D88-938F-A6E4971C6F03}">
      <dsp:nvSpPr>
        <dsp:cNvPr id="0" name=""/>
        <dsp:cNvSpPr/>
      </dsp:nvSpPr>
      <dsp:spPr>
        <a:xfrm>
          <a:off x="4807065" y="171567"/>
          <a:ext cx="559715" cy="433602"/>
        </a:xfrm>
        <a:prstGeom prst="rightArrow">
          <a:avLst>
            <a:gd name="adj1" fmla="val 60000"/>
            <a:gd name="adj2" fmla="val 50000"/>
          </a:avLst>
        </a:prstGeom>
        <a:solidFill>
          <a:schemeClr val="accent5"/>
        </a:solidFill>
        <a:ln>
          <a:solidFill>
            <a:schemeClr val="accent5"/>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4807065" y="258287"/>
        <a:ext cx="429634" cy="260162"/>
      </dsp:txXfrm>
    </dsp:sp>
    <dsp:sp modelId="{C3CFCC14-DB8C-445C-85F1-F3A47693AFF8}">
      <dsp:nvSpPr>
        <dsp:cNvPr id="0" name=""/>
        <dsp:cNvSpPr/>
      </dsp:nvSpPr>
      <dsp:spPr>
        <a:xfrm>
          <a:off x="5599115" y="59462"/>
          <a:ext cx="1741576" cy="986718"/>
        </a:xfrm>
        <a:prstGeom prst="roundRect">
          <a:avLst>
            <a:gd name="adj" fmla="val 10000"/>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64770" numCol="1" spcCol="1270" anchor="t" anchorCtr="0">
          <a:noAutofit/>
        </a:bodyPr>
        <a:lstStyle/>
        <a:p>
          <a:pPr lvl="0" algn="l" defTabSz="755650">
            <a:lnSpc>
              <a:spcPct val="90000"/>
            </a:lnSpc>
            <a:spcBef>
              <a:spcPct val="0"/>
            </a:spcBef>
            <a:spcAft>
              <a:spcPct val="35000"/>
            </a:spcAft>
          </a:pPr>
          <a:r>
            <a:rPr lang="en-US" sz="1700" kern="1200" dirty="0" smtClean="0"/>
            <a:t>Training</a:t>
          </a:r>
          <a:endParaRPr lang="en-US" sz="1700" kern="1200" dirty="0"/>
        </a:p>
      </dsp:txBody>
      <dsp:txXfrm>
        <a:off x="5599115" y="59462"/>
        <a:ext cx="1741576" cy="657812"/>
      </dsp:txXfrm>
    </dsp:sp>
    <dsp:sp modelId="{C27600D2-9025-49C2-9424-B0E840D65803}">
      <dsp:nvSpPr>
        <dsp:cNvPr id="0" name=""/>
        <dsp:cNvSpPr/>
      </dsp:nvSpPr>
      <dsp:spPr>
        <a:xfrm>
          <a:off x="5955823" y="717275"/>
          <a:ext cx="1741576" cy="4257225"/>
        </a:xfrm>
        <a:prstGeom prst="roundRect">
          <a:avLst>
            <a:gd name="adj" fmla="val 10000"/>
          </a:avLst>
        </a:prstGeom>
        <a:solidFill>
          <a:schemeClr val="lt1">
            <a:alpha val="90000"/>
            <a:hueOff val="0"/>
            <a:satOff val="0"/>
            <a:lumOff val="0"/>
            <a:alphaOff val="0"/>
          </a:schemeClr>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Recruit Volunteers</a:t>
          </a:r>
          <a:endParaRPr lang="en-US" sz="1700" kern="1200" dirty="0"/>
        </a:p>
        <a:p>
          <a:pPr marL="171450" lvl="1" indent="-171450" algn="l" defTabSz="755650">
            <a:lnSpc>
              <a:spcPct val="90000"/>
            </a:lnSpc>
            <a:spcBef>
              <a:spcPct val="0"/>
            </a:spcBef>
            <a:spcAft>
              <a:spcPct val="15000"/>
            </a:spcAft>
            <a:buChar char="••"/>
          </a:pPr>
          <a:r>
            <a:rPr lang="en-US" sz="1700" kern="1200" dirty="0" smtClean="0"/>
            <a:t>Set volunteers up with training</a:t>
          </a:r>
          <a:endParaRPr lang="en-US" sz="1700" kern="1200" dirty="0"/>
        </a:p>
        <a:p>
          <a:pPr marL="171450" lvl="1" indent="-171450" algn="l" defTabSz="755650">
            <a:lnSpc>
              <a:spcPct val="90000"/>
            </a:lnSpc>
            <a:spcBef>
              <a:spcPct val="0"/>
            </a:spcBef>
            <a:spcAft>
              <a:spcPct val="15000"/>
            </a:spcAft>
            <a:buChar char="••"/>
          </a:pPr>
          <a:r>
            <a:rPr lang="en-US" sz="1700" kern="1200" dirty="0" smtClean="0"/>
            <a:t>Schedule in person meetings</a:t>
          </a:r>
          <a:endParaRPr lang="en-US" sz="1700" kern="1200" dirty="0"/>
        </a:p>
        <a:p>
          <a:pPr marL="171450" lvl="1" indent="-171450" algn="l" defTabSz="755650">
            <a:lnSpc>
              <a:spcPct val="90000"/>
            </a:lnSpc>
            <a:spcBef>
              <a:spcPct val="0"/>
            </a:spcBef>
            <a:spcAft>
              <a:spcPct val="15000"/>
            </a:spcAft>
            <a:buChar char="••"/>
          </a:pPr>
          <a:r>
            <a:rPr lang="en-US" sz="1700" kern="1200" dirty="0" smtClean="0"/>
            <a:t>Register and practice with the app</a:t>
          </a:r>
          <a:endParaRPr lang="en-US" sz="1700" kern="1200" dirty="0"/>
        </a:p>
      </dsp:txBody>
      <dsp:txXfrm>
        <a:off x="6006832" y="768284"/>
        <a:ext cx="1639558" cy="41552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F6F6C7-733F-4126-B10A-795E782EDD77}">
      <dsp:nvSpPr>
        <dsp:cNvPr id="0" name=""/>
        <dsp:cNvSpPr/>
      </dsp:nvSpPr>
      <dsp:spPr>
        <a:xfrm>
          <a:off x="5170597" y="2527408"/>
          <a:ext cx="210131" cy="1455224"/>
        </a:xfrm>
        <a:custGeom>
          <a:avLst/>
          <a:gdLst/>
          <a:ahLst/>
          <a:cxnLst/>
          <a:rect l="0" t="0" r="0" b="0"/>
          <a:pathLst>
            <a:path>
              <a:moveTo>
                <a:pt x="0" y="0"/>
              </a:moveTo>
              <a:lnTo>
                <a:pt x="0" y="1455224"/>
              </a:lnTo>
              <a:lnTo>
                <a:pt x="210131" y="145522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F1C4510-9A1C-4FD3-BBBE-D268F9CE24F5}">
      <dsp:nvSpPr>
        <dsp:cNvPr id="0" name=""/>
        <dsp:cNvSpPr/>
      </dsp:nvSpPr>
      <dsp:spPr>
        <a:xfrm>
          <a:off x="4909074" y="2527408"/>
          <a:ext cx="261522" cy="1452335"/>
        </a:xfrm>
        <a:custGeom>
          <a:avLst/>
          <a:gdLst/>
          <a:ahLst/>
          <a:cxnLst/>
          <a:rect l="0" t="0" r="0" b="0"/>
          <a:pathLst>
            <a:path>
              <a:moveTo>
                <a:pt x="261522" y="0"/>
              </a:moveTo>
              <a:lnTo>
                <a:pt x="261522" y="1452335"/>
              </a:lnTo>
              <a:lnTo>
                <a:pt x="0" y="145233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6E4C967-AED9-45CC-B9F7-6C786E99B548}">
      <dsp:nvSpPr>
        <dsp:cNvPr id="0" name=""/>
        <dsp:cNvSpPr/>
      </dsp:nvSpPr>
      <dsp:spPr>
        <a:xfrm>
          <a:off x="3733669" y="1020882"/>
          <a:ext cx="374692" cy="975408"/>
        </a:xfrm>
        <a:custGeom>
          <a:avLst/>
          <a:gdLst/>
          <a:ahLst/>
          <a:cxnLst/>
          <a:rect l="0" t="0" r="0" b="0"/>
          <a:pathLst>
            <a:path>
              <a:moveTo>
                <a:pt x="0" y="0"/>
              </a:moveTo>
              <a:lnTo>
                <a:pt x="0" y="975408"/>
              </a:lnTo>
              <a:lnTo>
                <a:pt x="374692" y="97540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6D3659D-9DFB-4029-BA14-EB891C061308}">
      <dsp:nvSpPr>
        <dsp:cNvPr id="0" name=""/>
        <dsp:cNvSpPr/>
      </dsp:nvSpPr>
      <dsp:spPr>
        <a:xfrm>
          <a:off x="2129056" y="2529256"/>
          <a:ext cx="223069" cy="1476193"/>
        </a:xfrm>
        <a:custGeom>
          <a:avLst/>
          <a:gdLst/>
          <a:ahLst/>
          <a:cxnLst/>
          <a:rect l="0" t="0" r="0" b="0"/>
          <a:pathLst>
            <a:path>
              <a:moveTo>
                <a:pt x="223069" y="0"/>
              </a:moveTo>
              <a:lnTo>
                <a:pt x="223069" y="1476193"/>
              </a:lnTo>
              <a:lnTo>
                <a:pt x="0" y="147619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BFE5AA3-932A-4228-994D-2C9F63F76AC3}">
      <dsp:nvSpPr>
        <dsp:cNvPr id="0" name=""/>
        <dsp:cNvSpPr/>
      </dsp:nvSpPr>
      <dsp:spPr>
        <a:xfrm>
          <a:off x="3414361" y="1020882"/>
          <a:ext cx="319307" cy="977256"/>
        </a:xfrm>
        <a:custGeom>
          <a:avLst/>
          <a:gdLst/>
          <a:ahLst/>
          <a:cxnLst/>
          <a:rect l="0" t="0" r="0" b="0"/>
          <a:pathLst>
            <a:path>
              <a:moveTo>
                <a:pt x="319307" y="0"/>
              </a:moveTo>
              <a:lnTo>
                <a:pt x="319307" y="977256"/>
              </a:lnTo>
              <a:lnTo>
                <a:pt x="0" y="97725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FE7FB75-F29C-4564-AD33-8767C9737474}">
      <dsp:nvSpPr>
        <dsp:cNvPr id="0" name=""/>
        <dsp:cNvSpPr/>
      </dsp:nvSpPr>
      <dsp:spPr>
        <a:xfrm>
          <a:off x="2671434" y="346172"/>
          <a:ext cx="2124470" cy="6747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t>Individuals residing in:</a:t>
          </a:r>
          <a:endParaRPr lang="en-US" sz="1800" b="1" kern="1200" dirty="0"/>
        </a:p>
      </dsp:txBody>
      <dsp:txXfrm>
        <a:off x="2704371" y="379109"/>
        <a:ext cx="2058596" cy="608836"/>
      </dsp:txXfrm>
    </dsp:sp>
    <dsp:sp modelId="{0BE5118B-271B-46DF-A2A7-5604D89D1435}">
      <dsp:nvSpPr>
        <dsp:cNvPr id="0" name=""/>
        <dsp:cNvSpPr/>
      </dsp:nvSpPr>
      <dsp:spPr>
        <a:xfrm>
          <a:off x="1289891" y="1467021"/>
          <a:ext cx="2124470" cy="10622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smtClean="0"/>
            <a:t>Unsheltered Locations</a:t>
          </a:r>
          <a:endParaRPr lang="en-US" sz="1800" b="1" kern="1200" dirty="0"/>
        </a:p>
      </dsp:txBody>
      <dsp:txXfrm>
        <a:off x="1341745" y="1518875"/>
        <a:ext cx="2020762" cy="958527"/>
      </dsp:txXfrm>
    </dsp:sp>
    <dsp:sp modelId="{BF9603DE-36AA-4FFF-90A3-D75F2004BD12}">
      <dsp:nvSpPr>
        <dsp:cNvPr id="0" name=""/>
        <dsp:cNvSpPr/>
      </dsp:nvSpPr>
      <dsp:spPr>
        <a:xfrm>
          <a:off x="4586" y="2975395"/>
          <a:ext cx="2124470" cy="206010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b="1" kern="1200" smtClean="0"/>
            <a:t>-Street </a:t>
          </a:r>
        </a:p>
        <a:p>
          <a:pPr lvl="0" algn="l" defTabSz="800100">
            <a:lnSpc>
              <a:spcPct val="90000"/>
            </a:lnSpc>
            <a:spcBef>
              <a:spcPct val="0"/>
            </a:spcBef>
            <a:spcAft>
              <a:spcPct val="35000"/>
            </a:spcAft>
          </a:pPr>
          <a:r>
            <a:rPr lang="en-US" sz="1800" b="1" kern="1200" smtClean="0"/>
            <a:t>-Outdoor Encampment</a:t>
          </a:r>
        </a:p>
        <a:p>
          <a:pPr lvl="0" algn="l" defTabSz="800100">
            <a:lnSpc>
              <a:spcPct val="90000"/>
            </a:lnSpc>
            <a:spcBef>
              <a:spcPct val="0"/>
            </a:spcBef>
            <a:spcAft>
              <a:spcPct val="35000"/>
            </a:spcAft>
          </a:pPr>
          <a:r>
            <a:rPr lang="en-US" sz="1800" b="1" kern="1200" smtClean="0"/>
            <a:t>-Other places not meant for habitation</a:t>
          </a:r>
          <a:endParaRPr lang="en-US" sz="1800" b="1" kern="1200" dirty="0"/>
        </a:p>
      </dsp:txBody>
      <dsp:txXfrm>
        <a:off x="105152" y="3075961"/>
        <a:ext cx="1923338" cy="1858977"/>
      </dsp:txXfrm>
    </dsp:sp>
    <dsp:sp modelId="{A845E959-8EE0-4624-A2A8-6D02249783F0}">
      <dsp:nvSpPr>
        <dsp:cNvPr id="0" name=""/>
        <dsp:cNvSpPr/>
      </dsp:nvSpPr>
      <dsp:spPr>
        <a:xfrm>
          <a:off x="4108362" y="1465173"/>
          <a:ext cx="2124470" cy="10622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smtClean="0"/>
            <a:t>Sheltered Locations</a:t>
          </a:r>
          <a:endParaRPr lang="en-US" sz="1800" b="1" kern="1200" dirty="0"/>
        </a:p>
      </dsp:txBody>
      <dsp:txXfrm>
        <a:off x="4160216" y="1517027"/>
        <a:ext cx="2020762" cy="958527"/>
      </dsp:txXfrm>
    </dsp:sp>
    <dsp:sp modelId="{58C3929B-8280-4ED1-A6B4-B5BA7F0E6829}">
      <dsp:nvSpPr>
        <dsp:cNvPr id="0" name=""/>
        <dsp:cNvSpPr/>
      </dsp:nvSpPr>
      <dsp:spPr>
        <a:xfrm>
          <a:off x="2610185" y="2965941"/>
          <a:ext cx="2298889" cy="20276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b="1" kern="1200" smtClean="0"/>
            <a:t>-</a:t>
          </a:r>
          <a:r>
            <a:rPr lang="en-US" sz="1800" kern="1200" smtClean="0"/>
            <a:t> </a:t>
          </a:r>
          <a:r>
            <a:rPr lang="en-US" sz="1800" b="1" kern="1200" smtClean="0"/>
            <a:t>Emergency Shelter</a:t>
          </a:r>
        </a:p>
        <a:p>
          <a:pPr lvl="0" algn="l" defTabSz="800100">
            <a:lnSpc>
              <a:spcPct val="90000"/>
            </a:lnSpc>
            <a:spcBef>
              <a:spcPct val="0"/>
            </a:spcBef>
            <a:spcAft>
              <a:spcPct val="35000"/>
            </a:spcAft>
          </a:pPr>
          <a:r>
            <a:rPr lang="en-US" sz="1800" b="1" kern="1200" smtClean="0"/>
            <a:t>- Domestic Violence Shelter</a:t>
          </a:r>
        </a:p>
        <a:p>
          <a:pPr lvl="0" algn="l" defTabSz="800100">
            <a:lnSpc>
              <a:spcPct val="90000"/>
            </a:lnSpc>
            <a:spcBef>
              <a:spcPct val="0"/>
            </a:spcBef>
            <a:spcAft>
              <a:spcPct val="35000"/>
            </a:spcAft>
          </a:pPr>
          <a:r>
            <a:rPr lang="en-US" sz="1800" b="1" kern="1200" smtClean="0"/>
            <a:t>- Transitional Housing</a:t>
          </a:r>
          <a:endParaRPr lang="en-US" sz="1800" b="1" kern="1200" dirty="0"/>
        </a:p>
      </dsp:txBody>
      <dsp:txXfrm>
        <a:off x="2709165" y="3064921"/>
        <a:ext cx="2100929" cy="1829645"/>
      </dsp:txXfrm>
    </dsp:sp>
    <dsp:sp modelId="{EAC64CDE-6E11-4EED-BCFA-6D8AACE78B01}">
      <dsp:nvSpPr>
        <dsp:cNvPr id="0" name=""/>
        <dsp:cNvSpPr/>
      </dsp:nvSpPr>
      <dsp:spPr>
        <a:xfrm>
          <a:off x="5380728" y="2951240"/>
          <a:ext cx="2124470" cy="206278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smtClean="0"/>
            <a:t>Hotel/Motel paid for by an Agency Voucher</a:t>
          </a:r>
          <a:endParaRPr lang="en-US" sz="1800" b="1" kern="1200" dirty="0"/>
        </a:p>
      </dsp:txBody>
      <dsp:txXfrm>
        <a:off x="5481425" y="3051937"/>
        <a:ext cx="1923076" cy="18613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F6F6C7-733F-4126-B10A-795E782EDD77}">
      <dsp:nvSpPr>
        <dsp:cNvPr id="0" name=""/>
        <dsp:cNvSpPr/>
      </dsp:nvSpPr>
      <dsp:spPr>
        <a:xfrm>
          <a:off x="5170597" y="2527408"/>
          <a:ext cx="210131" cy="1455224"/>
        </a:xfrm>
        <a:custGeom>
          <a:avLst/>
          <a:gdLst/>
          <a:ahLst/>
          <a:cxnLst/>
          <a:rect l="0" t="0" r="0" b="0"/>
          <a:pathLst>
            <a:path>
              <a:moveTo>
                <a:pt x="0" y="0"/>
              </a:moveTo>
              <a:lnTo>
                <a:pt x="0" y="1455224"/>
              </a:lnTo>
              <a:lnTo>
                <a:pt x="210131" y="1455224"/>
              </a:lnTo>
            </a:path>
          </a:pathLst>
        </a:custGeom>
        <a:noFill/>
        <a:ln w="12700" cap="flat" cmpd="sng" algn="ctr">
          <a:solidFill>
            <a:schemeClr val="accent2"/>
          </a:solidFill>
          <a:prstDash val="solid"/>
          <a:miter lim="800000"/>
        </a:ln>
        <a:effectLst/>
      </dsp:spPr>
      <dsp:style>
        <a:lnRef idx="2">
          <a:scrgbClr r="0" g="0" b="0"/>
        </a:lnRef>
        <a:fillRef idx="0">
          <a:scrgbClr r="0" g="0" b="0"/>
        </a:fillRef>
        <a:effectRef idx="0">
          <a:scrgbClr r="0" g="0" b="0"/>
        </a:effectRef>
        <a:fontRef idx="minor"/>
      </dsp:style>
    </dsp:sp>
    <dsp:sp modelId="{0F1C4510-9A1C-4FD3-BBBE-D268F9CE24F5}">
      <dsp:nvSpPr>
        <dsp:cNvPr id="0" name=""/>
        <dsp:cNvSpPr/>
      </dsp:nvSpPr>
      <dsp:spPr>
        <a:xfrm>
          <a:off x="4909074" y="2527408"/>
          <a:ext cx="261522" cy="1452335"/>
        </a:xfrm>
        <a:custGeom>
          <a:avLst/>
          <a:gdLst/>
          <a:ahLst/>
          <a:cxnLst/>
          <a:rect l="0" t="0" r="0" b="0"/>
          <a:pathLst>
            <a:path>
              <a:moveTo>
                <a:pt x="261522" y="0"/>
              </a:moveTo>
              <a:lnTo>
                <a:pt x="261522" y="1452335"/>
              </a:lnTo>
              <a:lnTo>
                <a:pt x="0" y="1452335"/>
              </a:lnTo>
            </a:path>
          </a:pathLst>
        </a:custGeom>
        <a:noFill/>
        <a:ln w="12700" cap="flat" cmpd="sng" algn="ctr">
          <a:solidFill>
            <a:schemeClr val="accent2"/>
          </a:solidFill>
          <a:prstDash val="solid"/>
          <a:miter lim="800000"/>
        </a:ln>
        <a:effectLst/>
      </dsp:spPr>
      <dsp:style>
        <a:lnRef idx="2">
          <a:scrgbClr r="0" g="0" b="0"/>
        </a:lnRef>
        <a:fillRef idx="0">
          <a:scrgbClr r="0" g="0" b="0"/>
        </a:fillRef>
        <a:effectRef idx="0">
          <a:scrgbClr r="0" g="0" b="0"/>
        </a:effectRef>
        <a:fontRef idx="minor"/>
      </dsp:style>
    </dsp:sp>
    <dsp:sp modelId="{26E4C967-AED9-45CC-B9F7-6C786E99B548}">
      <dsp:nvSpPr>
        <dsp:cNvPr id="0" name=""/>
        <dsp:cNvSpPr/>
      </dsp:nvSpPr>
      <dsp:spPr>
        <a:xfrm>
          <a:off x="3733669" y="1020882"/>
          <a:ext cx="374692" cy="975408"/>
        </a:xfrm>
        <a:custGeom>
          <a:avLst/>
          <a:gdLst/>
          <a:ahLst/>
          <a:cxnLst/>
          <a:rect l="0" t="0" r="0" b="0"/>
          <a:pathLst>
            <a:path>
              <a:moveTo>
                <a:pt x="0" y="0"/>
              </a:moveTo>
              <a:lnTo>
                <a:pt x="0" y="975408"/>
              </a:lnTo>
              <a:lnTo>
                <a:pt x="374692" y="975408"/>
              </a:lnTo>
            </a:path>
          </a:pathLst>
        </a:custGeom>
        <a:noFill/>
        <a:ln w="12700" cap="flat" cmpd="sng" algn="ctr">
          <a:solidFill>
            <a:schemeClr val="accent2"/>
          </a:solidFill>
          <a:prstDash val="solid"/>
          <a:miter lim="800000"/>
        </a:ln>
        <a:effectLst/>
      </dsp:spPr>
      <dsp:style>
        <a:lnRef idx="2">
          <a:scrgbClr r="0" g="0" b="0"/>
        </a:lnRef>
        <a:fillRef idx="0">
          <a:scrgbClr r="0" g="0" b="0"/>
        </a:fillRef>
        <a:effectRef idx="0">
          <a:scrgbClr r="0" g="0" b="0"/>
        </a:effectRef>
        <a:fontRef idx="minor"/>
      </dsp:style>
    </dsp:sp>
    <dsp:sp modelId="{16D3659D-9DFB-4029-BA14-EB891C061308}">
      <dsp:nvSpPr>
        <dsp:cNvPr id="0" name=""/>
        <dsp:cNvSpPr/>
      </dsp:nvSpPr>
      <dsp:spPr>
        <a:xfrm>
          <a:off x="2129056" y="2529256"/>
          <a:ext cx="223069" cy="1476193"/>
        </a:xfrm>
        <a:custGeom>
          <a:avLst/>
          <a:gdLst/>
          <a:ahLst/>
          <a:cxnLst/>
          <a:rect l="0" t="0" r="0" b="0"/>
          <a:pathLst>
            <a:path>
              <a:moveTo>
                <a:pt x="223069" y="0"/>
              </a:moveTo>
              <a:lnTo>
                <a:pt x="223069" y="1476193"/>
              </a:lnTo>
              <a:lnTo>
                <a:pt x="0" y="1476193"/>
              </a:lnTo>
            </a:path>
          </a:pathLst>
        </a:custGeom>
        <a:noFill/>
        <a:ln w="12700" cap="flat" cmpd="sng" algn="ctr">
          <a:solidFill>
            <a:schemeClr val="accent2"/>
          </a:solidFill>
          <a:prstDash val="solid"/>
          <a:miter lim="800000"/>
        </a:ln>
        <a:effectLst/>
      </dsp:spPr>
      <dsp:style>
        <a:lnRef idx="2">
          <a:scrgbClr r="0" g="0" b="0"/>
        </a:lnRef>
        <a:fillRef idx="0">
          <a:scrgbClr r="0" g="0" b="0"/>
        </a:fillRef>
        <a:effectRef idx="0">
          <a:scrgbClr r="0" g="0" b="0"/>
        </a:effectRef>
        <a:fontRef idx="minor"/>
      </dsp:style>
    </dsp:sp>
    <dsp:sp modelId="{7BFE5AA3-932A-4228-994D-2C9F63F76AC3}">
      <dsp:nvSpPr>
        <dsp:cNvPr id="0" name=""/>
        <dsp:cNvSpPr/>
      </dsp:nvSpPr>
      <dsp:spPr>
        <a:xfrm>
          <a:off x="3414361" y="1020882"/>
          <a:ext cx="319307" cy="977256"/>
        </a:xfrm>
        <a:custGeom>
          <a:avLst/>
          <a:gdLst/>
          <a:ahLst/>
          <a:cxnLst/>
          <a:rect l="0" t="0" r="0" b="0"/>
          <a:pathLst>
            <a:path>
              <a:moveTo>
                <a:pt x="319307" y="0"/>
              </a:moveTo>
              <a:lnTo>
                <a:pt x="319307" y="977256"/>
              </a:lnTo>
              <a:lnTo>
                <a:pt x="0" y="977256"/>
              </a:lnTo>
            </a:path>
          </a:pathLst>
        </a:custGeom>
        <a:noFill/>
        <a:ln w="12700" cap="flat" cmpd="sng" algn="ctr">
          <a:solidFill>
            <a:schemeClr val="accent2"/>
          </a:solidFill>
          <a:prstDash val="solid"/>
          <a:miter lim="800000"/>
        </a:ln>
        <a:effectLst/>
      </dsp:spPr>
      <dsp:style>
        <a:lnRef idx="2">
          <a:scrgbClr r="0" g="0" b="0"/>
        </a:lnRef>
        <a:fillRef idx="0">
          <a:scrgbClr r="0" g="0" b="0"/>
        </a:fillRef>
        <a:effectRef idx="0">
          <a:scrgbClr r="0" g="0" b="0"/>
        </a:effectRef>
        <a:fontRef idx="minor"/>
      </dsp:style>
    </dsp:sp>
    <dsp:sp modelId="{5FE7FB75-F29C-4564-AD33-8767C9737474}">
      <dsp:nvSpPr>
        <dsp:cNvPr id="0" name=""/>
        <dsp:cNvSpPr/>
      </dsp:nvSpPr>
      <dsp:spPr>
        <a:xfrm>
          <a:off x="2671434" y="346172"/>
          <a:ext cx="2124470" cy="674710"/>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t>Individuals residing in:</a:t>
          </a:r>
          <a:endParaRPr lang="en-US" sz="1800" b="1" kern="1200" dirty="0"/>
        </a:p>
      </dsp:txBody>
      <dsp:txXfrm>
        <a:off x="2704371" y="379109"/>
        <a:ext cx="2058596" cy="608836"/>
      </dsp:txXfrm>
    </dsp:sp>
    <dsp:sp modelId="{0BE5118B-271B-46DF-A2A7-5604D89D1435}">
      <dsp:nvSpPr>
        <dsp:cNvPr id="0" name=""/>
        <dsp:cNvSpPr/>
      </dsp:nvSpPr>
      <dsp:spPr>
        <a:xfrm>
          <a:off x="1289891" y="1467021"/>
          <a:ext cx="2124470" cy="1062235"/>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t>Permanent Housing</a:t>
          </a:r>
          <a:endParaRPr lang="en-US" sz="1800" b="1" kern="1200" dirty="0"/>
        </a:p>
      </dsp:txBody>
      <dsp:txXfrm>
        <a:off x="1341745" y="1518875"/>
        <a:ext cx="2020762" cy="958527"/>
      </dsp:txXfrm>
    </dsp:sp>
    <dsp:sp modelId="{BF9603DE-36AA-4FFF-90A3-D75F2004BD12}">
      <dsp:nvSpPr>
        <dsp:cNvPr id="0" name=""/>
        <dsp:cNvSpPr/>
      </dsp:nvSpPr>
      <dsp:spPr>
        <a:xfrm>
          <a:off x="4586" y="2975395"/>
          <a:ext cx="2124470" cy="2060109"/>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l" defTabSz="711200">
            <a:lnSpc>
              <a:spcPct val="90000"/>
            </a:lnSpc>
            <a:spcBef>
              <a:spcPct val="0"/>
            </a:spcBef>
            <a:spcAft>
              <a:spcPct val="35000"/>
            </a:spcAft>
          </a:pPr>
          <a:r>
            <a:rPr lang="en-US" sz="1600" b="1" kern="1200" dirty="0" smtClean="0"/>
            <a:t>- PSH or RRH Programs</a:t>
          </a:r>
        </a:p>
        <a:p>
          <a:pPr lvl="0" algn="l" defTabSz="711200">
            <a:lnSpc>
              <a:spcPct val="90000"/>
            </a:lnSpc>
            <a:spcBef>
              <a:spcPct val="0"/>
            </a:spcBef>
            <a:spcAft>
              <a:spcPct val="35000"/>
            </a:spcAft>
          </a:pPr>
          <a:r>
            <a:rPr lang="en-US" sz="1600" b="1" kern="1200" dirty="0" smtClean="0"/>
            <a:t>- HUD VASH projects</a:t>
          </a:r>
        </a:p>
        <a:p>
          <a:pPr lvl="0" algn="l" defTabSz="711200">
            <a:lnSpc>
              <a:spcPct val="90000"/>
            </a:lnSpc>
            <a:spcBef>
              <a:spcPct val="0"/>
            </a:spcBef>
            <a:spcAft>
              <a:spcPct val="35000"/>
            </a:spcAft>
          </a:pPr>
          <a:r>
            <a:rPr lang="en-US" sz="1600" b="1" kern="1200" dirty="0" smtClean="0"/>
            <a:t>-FEMA projects</a:t>
          </a:r>
        </a:p>
      </dsp:txBody>
      <dsp:txXfrm>
        <a:off x="105152" y="3075961"/>
        <a:ext cx="1923338" cy="1858977"/>
      </dsp:txXfrm>
    </dsp:sp>
    <dsp:sp modelId="{A845E959-8EE0-4624-A2A8-6D02249783F0}">
      <dsp:nvSpPr>
        <dsp:cNvPr id="0" name=""/>
        <dsp:cNvSpPr/>
      </dsp:nvSpPr>
      <dsp:spPr>
        <a:xfrm>
          <a:off x="4108362" y="1465173"/>
          <a:ext cx="2124470" cy="1062235"/>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t>Temporary Situations </a:t>
          </a:r>
          <a:endParaRPr lang="en-US" sz="1800" b="1" kern="1200" dirty="0"/>
        </a:p>
      </dsp:txBody>
      <dsp:txXfrm>
        <a:off x="4160216" y="1517027"/>
        <a:ext cx="2020762" cy="958527"/>
      </dsp:txXfrm>
    </dsp:sp>
    <dsp:sp modelId="{58C3929B-8280-4ED1-A6B4-B5BA7F0E6829}">
      <dsp:nvSpPr>
        <dsp:cNvPr id="0" name=""/>
        <dsp:cNvSpPr/>
      </dsp:nvSpPr>
      <dsp:spPr>
        <a:xfrm>
          <a:off x="2610185" y="2965941"/>
          <a:ext cx="2298889" cy="2027605"/>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l" defTabSz="711200">
            <a:lnSpc>
              <a:spcPct val="90000"/>
            </a:lnSpc>
            <a:spcBef>
              <a:spcPct val="0"/>
            </a:spcBef>
            <a:spcAft>
              <a:spcPct val="35000"/>
            </a:spcAft>
          </a:pPr>
          <a:r>
            <a:rPr lang="en-US" sz="1600" b="1" kern="1200" dirty="0" smtClean="0"/>
            <a:t>- Doubled Up with family or friends</a:t>
          </a:r>
        </a:p>
        <a:p>
          <a:pPr lvl="0" algn="l" defTabSz="711200">
            <a:lnSpc>
              <a:spcPct val="90000"/>
            </a:lnSpc>
            <a:spcBef>
              <a:spcPct val="0"/>
            </a:spcBef>
            <a:spcAft>
              <a:spcPct val="35000"/>
            </a:spcAft>
          </a:pPr>
          <a:r>
            <a:rPr lang="en-US" sz="1600" b="1" kern="1200" dirty="0" smtClean="0"/>
            <a:t>- At-risk of homelessness</a:t>
          </a:r>
        </a:p>
        <a:p>
          <a:pPr lvl="0" algn="l" defTabSz="711200">
            <a:lnSpc>
              <a:spcPct val="90000"/>
            </a:lnSpc>
            <a:spcBef>
              <a:spcPct val="0"/>
            </a:spcBef>
            <a:spcAft>
              <a:spcPct val="35000"/>
            </a:spcAft>
          </a:pPr>
          <a:r>
            <a:rPr lang="en-US" sz="1600" b="1" kern="1200" dirty="0" smtClean="0"/>
            <a:t>- Hotel/motel paid by own funds</a:t>
          </a:r>
          <a:endParaRPr lang="en-US" sz="1600" b="1" kern="1200" dirty="0"/>
        </a:p>
      </dsp:txBody>
      <dsp:txXfrm>
        <a:off x="2709165" y="3064921"/>
        <a:ext cx="2100929" cy="1829645"/>
      </dsp:txXfrm>
    </dsp:sp>
    <dsp:sp modelId="{EAC64CDE-6E11-4EED-BCFA-6D8AACE78B01}">
      <dsp:nvSpPr>
        <dsp:cNvPr id="0" name=""/>
        <dsp:cNvSpPr/>
      </dsp:nvSpPr>
      <dsp:spPr>
        <a:xfrm>
          <a:off x="5380728" y="2951240"/>
          <a:ext cx="2124470" cy="2062786"/>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l" defTabSz="711200">
            <a:lnSpc>
              <a:spcPct val="90000"/>
            </a:lnSpc>
            <a:spcBef>
              <a:spcPct val="0"/>
            </a:spcBef>
            <a:spcAft>
              <a:spcPct val="35000"/>
            </a:spcAft>
          </a:pPr>
          <a:r>
            <a:rPr lang="en-US" sz="1600" b="1" kern="1200" dirty="0" smtClean="0"/>
            <a:t>- Shelters designed for foster care</a:t>
          </a:r>
        </a:p>
        <a:p>
          <a:pPr lvl="0" algn="l" defTabSz="711200">
            <a:lnSpc>
              <a:spcPct val="90000"/>
            </a:lnSpc>
            <a:spcBef>
              <a:spcPct val="0"/>
            </a:spcBef>
            <a:spcAft>
              <a:spcPct val="35000"/>
            </a:spcAft>
          </a:pPr>
          <a:r>
            <a:rPr lang="en-US" sz="1600" b="1" kern="1200" dirty="0" smtClean="0"/>
            <a:t>-Sober living/ halfway houses</a:t>
          </a:r>
        </a:p>
        <a:p>
          <a:pPr lvl="0" algn="l" defTabSz="711200">
            <a:lnSpc>
              <a:spcPct val="90000"/>
            </a:lnSpc>
            <a:spcBef>
              <a:spcPct val="0"/>
            </a:spcBef>
            <a:spcAft>
              <a:spcPct val="35000"/>
            </a:spcAft>
          </a:pPr>
          <a:r>
            <a:rPr lang="en-US" sz="1600" b="1" kern="1200" dirty="0" smtClean="0"/>
            <a:t>- Criminal Justice or Health facilities</a:t>
          </a:r>
          <a:endParaRPr lang="en-US" sz="1600" b="1" kern="1200" dirty="0"/>
        </a:p>
      </dsp:txBody>
      <dsp:txXfrm>
        <a:off x="5481425" y="3051937"/>
        <a:ext cx="1923076" cy="18613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9D332E-0356-42C7-BF7B-F9A465714E52}">
      <dsp:nvSpPr>
        <dsp:cNvPr id="0" name=""/>
        <dsp:cNvSpPr/>
      </dsp:nvSpPr>
      <dsp:spPr>
        <a:xfrm>
          <a:off x="1379" y="1447670"/>
          <a:ext cx="1828531" cy="1828531"/>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u="sng" kern="1200" dirty="0"/>
            <a:t>P</a:t>
          </a:r>
          <a:r>
            <a:rPr lang="en-US" sz="2000" kern="1200" dirty="0"/>
            <a:t>IT Measures </a:t>
          </a:r>
          <a:r>
            <a:rPr lang="en-US" sz="2000" b="1" u="sng" kern="1200" dirty="0"/>
            <a:t>P</a:t>
          </a:r>
          <a:r>
            <a:rPr lang="en-US" sz="2000" kern="1200" dirty="0"/>
            <a:t>eople</a:t>
          </a:r>
        </a:p>
      </dsp:txBody>
      <dsp:txXfrm>
        <a:off x="269161" y="1715452"/>
        <a:ext cx="1292967" cy="1292967"/>
      </dsp:txXfrm>
    </dsp:sp>
    <dsp:sp modelId="{B5734C42-9D3C-48D1-B5E6-6CC1F499CAA1}">
      <dsp:nvSpPr>
        <dsp:cNvPr id="0" name=""/>
        <dsp:cNvSpPr/>
      </dsp:nvSpPr>
      <dsp:spPr>
        <a:xfrm>
          <a:off x="1978387" y="1831661"/>
          <a:ext cx="1060548" cy="1060548"/>
        </a:xfrm>
        <a:prstGeom prst="mathPlus">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2118963" y="2237215"/>
        <a:ext cx="779396" cy="249440"/>
      </dsp:txXfrm>
    </dsp:sp>
    <dsp:sp modelId="{03FFF249-FC08-4ABE-95D3-332A61997B03}">
      <dsp:nvSpPr>
        <dsp:cNvPr id="0" name=""/>
        <dsp:cNvSpPr/>
      </dsp:nvSpPr>
      <dsp:spPr>
        <a:xfrm>
          <a:off x="3187412" y="1447670"/>
          <a:ext cx="1828531" cy="1828531"/>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u="sng" kern="1200" dirty="0"/>
            <a:t>H</a:t>
          </a:r>
          <a:r>
            <a:rPr lang="en-US" sz="2000" kern="1200" dirty="0"/>
            <a:t>IC Measures </a:t>
          </a:r>
          <a:r>
            <a:rPr lang="en-US" sz="2000" b="1" u="sng" kern="1200" dirty="0"/>
            <a:t>H</a:t>
          </a:r>
          <a:r>
            <a:rPr lang="en-US" sz="2000" kern="1200" dirty="0"/>
            <a:t>ousing</a:t>
          </a:r>
        </a:p>
      </dsp:txBody>
      <dsp:txXfrm>
        <a:off x="3455194" y="1715452"/>
        <a:ext cx="1292967" cy="1292967"/>
      </dsp:txXfrm>
    </dsp:sp>
    <dsp:sp modelId="{5C9F4397-47A2-419D-BD5E-33891EFCB97D}">
      <dsp:nvSpPr>
        <dsp:cNvPr id="0" name=""/>
        <dsp:cNvSpPr/>
      </dsp:nvSpPr>
      <dsp:spPr>
        <a:xfrm>
          <a:off x="5164420" y="1831661"/>
          <a:ext cx="1060548" cy="1060548"/>
        </a:xfrm>
        <a:prstGeom prst="mathEqual">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000250">
            <a:lnSpc>
              <a:spcPct val="90000"/>
            </a:lnSpc>
            <a:spcBef>
              <a:spcPct val="0"/>
            </a:spcBef>
            <a:spcAft>
              <a:spcPct val="35000"/>
            </a:spcAft>
          </a:pPr>
          <a:endParaRPr lang="en-US" sz="4500" kern="1200"/>
        </a:p>
      </dsp:txBody>
      <dsp:txXfrm>
        <a:off x="5304996" y="2050134"/>
        <a:ext cx="779396" cy="623602"/>
      </dsp:txXfrm>
    </dsp:sp>
    <dsp:sp modelId="{611CE78E-FFB0-4ECF-B1EB-47CDEBDD61C9}">
      <dsp:nvSpPr>
        <dsp:cNvPr id="0" name=""/>
        <dsp:cNvSpPr/>
      </dsp:nvSpPr>
      <dsp:spPr>
        <a:xfrm>
          <a:off x="6373445" y="1447670"/>
          <a:ext cx="1828531" cy="1828531"/>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Scope of Crisis &amp; Your Capacity to respond</a:t>
          </a:r>
          <a:endParaRPr lang="en-US" sz="2000" kern="1200" dirty="0"/>
        </a:p>
      </dsp:txBody>
      <dsp:txXfrm>
        <a:off x="6641227" y="1715452"/>
        <a:ext cx="1292967" cy="129296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527F7F-5D11-4752-AAB5-796AE268B33E}">
      <dsp:nvSpPr>
        <dsp:cNvPr id="0" name=""/>
        <dsp:cNvSpPr/>
      </dsp:nvSpPr>
      <dsp:spPr>
        <a:xfrm>
          <a:off x="727435" y="0"/>
          <a:ext cx="8244270" cy="5953199"/>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62DFBE-08BE-49A7-8BE6-07734ED4DD6F}">
      <dsp:nvSpPr>
        <dsp:cNvPr id="0" name=""/>
        <dsp:cNvSpPr/>
      </dsp:nvSpPr>
      <dsp:spPr>
        <a:xfrm>
          <a:off x="4854" y="1785959"/>
          <a:ext cx="2334803" cy="2381279"/>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smtClean="0"/>
            <a:t>-Mandatory PIT Lead Training webinar</a:t>
          </a:r>
        </a:p>
        <a:p>
          <a:pPr lvl="0" algn="l" defTabSz="577850">
            <a:lnSpc>
              <a:spcPct val="90000"/>
            </a:lnSpc>
            <a:spcBef>
              <a:spcPct val="0"/>
            </a:spcBef>
            <a:spcAft>
              <a:spcPct val="35000"/>
            </a:spcAft>
          </a:pPr>
          <a:r>
            <a:rPr lang="en-US" sz="1300" kern="1200" dirty="0" smtClean="0"/>
            <a:t>-Finalize Shelter List</a:t>
          </a:r>
        </a:p>
        <a:p>
          <a:pPr lvl="0" algn="l" defTabSz="577850">
            <a:lnSpc>
              <a:spcPct val="90000"/>
            </a:lnSpc>
            <a:spcBef>
              <a:spcPct val="0"/>
            </a:spcBef>
            <a:spcAft>
              <a:spcPct val="35000"/>
            </a:spcAft>
          </a:pPr>
          <a:r>
            <a:rPr lang="en-US" sz="1300" kern="1200" dirty="0" smtClean="0"/>
            <a:t>-Begin Mapping Unsheltered Location list</a:t>
          </a:r>
          <a:endParaRPr lang="en-US" sz="1300" kern="1200" dirty="0"/>
        </a:p>
      </dsp:txBody>
      <dsp:txXfrm>
        <a:off x="118830" y="1899935"/>
        <a:ext cx="2106851" cy="2153327"/>
      </dsp:txXfrm>
    </dsp:sp>
    <dsp:sp modelId="{F4C948C0-6B48-4C7C-9D12-8B2F4C7E2C1D}">
      <dsp:nvSpPr>
        <dsp:cNvPr id="0" name=""/>
        <dsp:cNvSpPr/>
      </dsp:nvSpPr>
      <dsp:spPr>
        <a:xfrm>
          <a:off x="2456397" y="1785959"/>
          <a:ext cx="2334803" cy="2381279"/>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smtClean="0"/>
            <a:t>-Begin Volunteer Recruitment and community engagement</a:t>
          </a:r>
        </a:p>
        <a:p>
          <a:pPr lvl="0" algn="l" defTabSz="577850">
            <a:lnSpc>
              <a:spcPct val="90000"/>
            </a:lnSpc>
            <a:spcBef>
              <a:spcPct val="0"/>
            </a:spcBef>
            <a:spcAft>
              <a:spcPct val="35000"/>
            </a:spcAft>
          </a:pPr>
          <a:r>
            <a:rPr lang="en-US" sz="1300" kern="1200" dirty="0" smtClean="0"/>
            <a:t>-Mobile app training</a:t>
          </a:r>
        </a:p>
        <a:p>
          <a:pPr lvl="0" algn="l" defTabSz="577850">
            <a:lnSpc>
              <a:spcPct val="90000"/>
            </a:lnSpc>
            <a:spcBef>
              <a:spcPct val="0"/>
            </a:spcBef>
            <a:spcAft>
              <a:spcPct val="35000"/>
            </a:spcAft>
          </a:pPr>
          <a:r>
            <a:rPr lang="en-US" sz="1300" kern="1200" dirty="0" smtClean="0"/>
            <a:t>-Deadline to sign up for service based count and/or paper surveys</a:t>
          </a:r>
        </a:p>
        <a:p>
          <a:pPr lvl="0" algn="l" defTabSz="577850">
            <a:lnSpc>
              <a:spcPct val="90000"/>
            </a:lnSpc>
            <a:spcBef>
              <a:spcPct val="0"/>
            </a:spcBef>
            <a:spcAft>
              <a:spcPct val="35000"/>
            </a:spcAft>
          </a:pPr>
          <a:r>
            <a:rPr lang="en-US" sz="1300" kern="1200" dirty="0" smtClean="0"/>
            <a:t>-”Office Hours” support call opportunities begin</a:t>
          </a:r>
        </a:p>
      </dsp:txBody>
      <dsp:txXfrm>
        <a:off x="2570373" y="1899935"/>
        <a:ext cx="2106851" cy="2153327"/>
      </dsp:txXfrm>
    </dsp:sp>
    <dsp:sp modelId="{3794992A-B37D-46F6-9F5E-8C2DFD69F3AC}">
      <dsp:nvSpPr>
        <dsp:cNvPr id="0" name=""/>
        <dsp:cNvSpPr/>
      </dsp:nvSpPr>
      <dsp:spPr>
        <a:xfrm>
          <a:off x="4907941" y="1785959"/>
          <a:ext cx="2334803" cy="2381279"/>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smtClean="0"/>
            <a:t>-Continue volunteer recruitment</a:t>
          </a:r>
        </a:p>
        <a:p>
          <a:pPr lvl="0" algn="l" defTabSz="577850">
            <a:lnSpc>
              <a:spcPct val="90000"/>
            </a:lnSpc>
            <a:spcBef>
              <a:spcPct val="0"/>
            </a:spcBef>
            <a:spcAft>
              <a:spcPct val="35000"/>
            </a:spcAft>
          </a:pPr>
          <a:r>
            <a:rPr lang="en-US" sz="1300" kern="1200" dirty="0" smtClean="0"/>
            <a:t>-PIT leads and communities can sign up for One on One support calls</a:t>
          </a:r>
        </a:p>
        <a:p>
          <a:pPr lvl="0" algn="l" defTabSz="577850">
            <a:lnSpc>
              <a:spcPct val="90000"/>
            </a:lnSpc>
            <a:spcBef>
              <a:spcPct val="0"/>
            </a:spcBef>
            <a:spcAft>
              <a:spcPct val="35000"/>
            </a:spcAft>
          </a:pPr>
          <a:r>
            <a:rPr lang="en-US" sz="1300" kern="1200" dirty="0" smtClean="0"/>
            <a:t>-Refresher materials to be released by THN</a:t>
          </a:r>
        </a:p>
        <a:p>
          <a:pPr lvl="0" algn="l" defTabSz="577850">
            <a:lnSpc>
              <a:spcPct val="90000"/>
            </a:lnSpc>
            <a:spcBef>
              <a:spcPct val="0"/>
            </a:spcBef>
            <a:spcAft>
              <a:spcPct val="35000"/>
            </a:spcAft>
          </a:pPr>
          <a:r>
            <a:rPr lang="en-US" sz="1300" kern="1200" dirty="0" smtClean="0"/>
            <a:t>-Volunteer training materials released </a:t>
          </a:r>
        </a:p>
      </dsp:txBody>
      <dsp:txXfrm>
        <a:off x="5021917" y="1899935"/>
        <a:ext cx="2106851" cy="2153327"/>
      </dsp:txXfrm>
    </dsp:sp>
    <dsp:sp modelId="{16229294-4CBC-4891-815A-3274FF0CA1FF}">
      <dsp:nvSpPr>
        <dsp:cNvPr id="0" name=""/>
        <dsp:cNvSpPr/>
      </dsp:nvSpPr>
      <dsp:spPr>
        <a:xfrm>
          <a:off x="7359484" y="1785959"/>
          <a:ext cx="2334803" cy="2381279"/>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smtClean="0"/>
            <a:t>-Start holding volunteer trainings</a:t>
          </a:r>
        </a:p>
        <a:p>
          <a:pPr lvl="0" algn="l" defTabSz="577850">
            <a:lnSpc>
              <a:spcPct val="90000"/>
            </a:lnSpc>
            <a:spcBef>
              <a:spcPct val="0"/>
            </a:spcBef>
            <a:spcAft>
              <a:spcPct val="35000"/>
            </a:spcAft>
          </a:pPr>
          <a:r>
            <a:rPr lang="en-US" sz="1300" kern="1200" dirty="0" smtClean="0"/>
            <a:t>-Finalize shelter engagement plan</a:t>
          </a:r>
        </a:p>
        <a:p>
          <a:pPr lvl="0" algn="l" defTabSz="577850">
            <a:lnSpc>
              <a:spcPct val="90000"/>
            </a:lnSpc>
            <a:spcBef>
              <a:spcPct val="0"/>
            </a:spcBef>
            <a:spcAft>
              <a:spcPct val="35000"/>
            </a:spcAft>
          </a:pPr>
          <a:r>
            <a:rPr lang="en-US" sz="1300" kern="1200" dirty="0" smtClean="0"/>
            <a:t>-Look over training materials and presentations</a:t>
          </a:r>
        </a:p>
        <a:p>
          <a:pPr lvl="0" algn="l" defTabSz="577850">
            <a:lnSpc>
              <a:spcPct val="90000"/>
            </a:lnSpc>
            <a:spcBef>
              <a:spcPct val="0"/>
            </a:spcBef>
            <a:spcAft>
              <a:spcPct val="35000"/>
            </a:spcAft>
          </a:pPr>
          <a:r>
            <a:rPr lang="en-US" sz="1300" kern="1200" dirty="0" smtClean="0"/>
            <a:t>-Conduct PIT Count </a:t>
          </a:r>
          <a:endParaRPr lang="en-US" sz="1300" kern="1200" dirty="0"/>
        </a:p>
      </dsp:txBody>
      <dsp:txXfrm>
        <a:off x="7473460" y="1899935"/>
        <a:ext cx="2106851" cy="2153327"/>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93BA69B-2E3D-4131-AC91-B22CA25CB3E1}" type="datetimeFigureOut">
              <a:rPr lang="en-US" smtClean="0"/>
              <a:t>10/18/2023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63A9EE3-F95B-42C0-BF9C-6396409CFC7B}" type="slidenum">
              <a:rPr lang="en-US" smtClean="0"/>
              <a:t>‹#›</a:t>
            </a:fld>
            <a:endParaRPr lang="en-US"/>
          </a:p>
        </p:txBody>
      </p:sp>
    </p:spTree>
    <p:extLst>
      <p:ext uri="{BB962C8B-B14F-4D97-AF65-F5344CB8AC3E}">
        <p14:creationId xmlns:p14="http://schemas.microsoft.com/office/powerpoint/2010/main" val="2897231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a:t>
            </a:fld>
            <a:endParaRPr lang="en-US"/>
          </a:p>
        </p:txBody>
      </p:sp>
    </p:spTree>
    <p:extLst>
      <p:ext uri="{BB962C8B-B14F-4D97-AF65-F5344CB8AC3E}">
        <p14:creationId xmlns:p14="http://schemas.microsoft.com/office/powerpoint/2010/main" val="35654260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Here is a flowchart that demonstrates how our roles work together. This is a simplified chart on how we communicate with each other depending on the type of information. Just to give a quick overview, for most situations involving logistics, direct your questions to me. Please do not hesitate to reach out to me if you have any questions or concerns as we get into PIT season. I am here to help and support you. My contact information is at the end of the presentation. If volunteers have questions about community information, they contact you, the PIT leads, but if you do not have an answer, you can always forward questions to me. </a:t>
            </a: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10</a:t>
            </a:fld>
            <a:endParaRPr lang="en-US"/>
          </a:p>
        </p:txBody>
      </p:sp>
    </p:spTree>
    <p:extLst>
      <p:ext uri="{BB962C8B-B14F-4D97-AF65-F5344CB8AC3E}">
        <p14:creationId xmlns:p14="http://schemas.microsoft.com/office/powerpoint/2010/main" val="28438908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This graphic is a simplified list of the primary tasks required for a successful PIT count. As you all start planning and training your volunteers, you will receive more specific and detailed guidance. I would also like to stress that community engagement should be occurring throughout the entirety of the process. You will need to decide as a community what structure best suits your needs.</a:t>
            </a: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11</a:t>
            </a:fld>
            <a:endParaRPr lang="en-US"/>
          </a:p>
        </p:txBody>
      </p:sp>
    </p:spTree>
    <p:extLst>
      <p:ext uri="{BB962C8B-B14F-4D97-AF65-F5344CB8AC3E}">
        <p14:creationId xmlns:p14="http://schemas.microsoft.com/office/powerpoint/2010/main" val="6367249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Now for a quick overview of the count itself. This slide is meant to demonstrate the types of individuals you would survey for the PIT count. The count is broken into two pieces, the sheltered count and the unsheltered count. We look for individuals residing in unsheltered locations such as the street, an outdoor encampment, and other places not meant for human habitation. We also look for individuals residing in sheltered locations such as an emergency shelter, domestic violence shelter, transitional housing, and hotels or motels paid for by an agency voucher. Again, please remember that the count involves you directly interacting with each person experiencing homelessness and conducting a survey with them. </a:t>
            </a: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12</a:t>
            </a:fld>
            <a:endParaRPr lang="en-US"/>
          </a:p>
        </p:txBody>
      </p:sp>
    </p:spTree>
    <p:extLst>
      <p:ext uri="{BB962C8B-B14F-4D97-AF65-F5344CB8AC3E}">
        <p14:creationId xmlns:p14="http://schemas.microsoft.com/office/powerpoint/2010/main" val="21773754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Now that we know who to count, I think it is important to highlight those that we do not count under HUDs definition of literal homelessness. We do not count individuals residing in permanent housing. This includes Permanent supportive housing and rapid rehousing programs as well as HUD VASH and FEMA Projects. We do not count those who are at risk of homelessness or in temporary living situations. This includes those at risk of eviction, doubled up with friends or family, hotels and motels paid for by their own funds, foster care, sober living, halfway houses, as well as criminal justice or health facilities such as a jail or hospital.</a:t>
            </a: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13</a:t>
            </a:fld>
            <a:endParaRPr lang="en-US"/>
          </a:p>
        </p:txBody>
      </p:sp>
    </p:spTree>
    <p:extLst>
      <p:ext uri="{BB962C8B-B14F-4D97-AF65-F5344CB8AC3E}">
        <p14:creationId xmlns:p14="http://schemas.microsoft.com/office/powerpoint/2010/main" val="22709542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This is the </a:t>
            </a:r>
            <a:r>
              <a:rPr lang="en-US" sz="1200" b="0" i="0" u="none" strike="noStrike" kern="1200" dirty="0" err="1" smtClean="0">
                <a:solidFill>
                  <a:schemeClr val="tx1"/>
                </a:solidFill>
                <a:effectLst/>
                <a:latin typeface="+mn-lt"/>
                <a:ea typeface="+mn-ea"/>
                <a:cs typeface="+mn-cs"/>
              </a:rPr>
              <a:t>Mckinney</a:t>
            </a:r>
            <a:r>
              <a:rPr lang="en-US" sz="1200" b="0" i="0" u="none" strike="noStrike" kern="1200" dirty="0" smtClean="0">
                <a:solidFill>
                  <a:schemeClr val="tx1"/>
                </a:solidFill>
                <a:effectLst/>
                <a:latin typeface="+mn-lt"/>
                <a:ea typeface="+mn-ea"/>
                <a:cs typeface="+mn-cs"/>
              </a:rPr>
              <a:t> Vento Homeless Assistance Act definition of homeless children and youth. You will notice that on this slide I have highlighted several phrases in red font. The parts in red font are the aspects of this school definition that do not fit into the PIT count definition. Those include: children and youths who are sharing the housing of other persons due to loss of housing, economic hardship, or a similar reason; are abandoned in hospitals; or are awaiting foster care placement; substandard housing. So while these students may count as homeless with their school, they do not qualify as counting for the PIT. </a:t>
            </a:r>
            <a:br>
              <a:rPr lang="en-US" sz="1200" b="0" i="0" u="none" strike="noStrike" kern="1200" dirty="0" smtClean="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14</a:t>
            </a:fld>
            <a:endParaRPr lang="en-US"/>
          </a:p>
        </p:txBody>
      </p:sp>
    </p:spTree>
    <p:extLst>
      <p:ext uri="{BB962C8B-B14F-4D97-AF65-F5344CB8AC3E}">
        <p14:creationId xmlns:p14="http://schemas.microsoft.com/office/powerpoint/2010/main" val="36481771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Now we are going to talk about the Unsheltered PIT. The Unsheltered PIT, often referred to as the street count, is a count of the individuals who are residing in places not meant for habitation. </a:t>
            </a: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15</a:t>
            </a:fld>
            <a:endParaRPr lang="en-US"/>
          </a:p>
        </p:txBody>
      </p:sp>
    </p:spTree>
    <p:extLst>
      <p:ext uri="{BB962C8B-B14F-4D97-AF65-F5344CB8AC3E}">
        <p14:creationId xmlns:p14="http://schemas.microsoft.com/office/powerpoint/2010/main" val="41646525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0" i="0" u="none" strike="noStrike" kern="1200" dirty="0" smtClean="0">
                <a:solidFill>
                  <a:schemeClr val="tx1"/>
                </a:solidFill>
                <a:effectLst/>
                <a:latin typeface="+mn-lt"/>
                <a:ea typeface="+mn-ea"/>
                <a:cs typeface="+mn-cs"/>
              </a:rPr>
              <a:t>The locations that we can consider for the unsheltered count, include abandoned buildings, bus, train station, and airports, parks, streets, sidewalks, tents, encampments, under bridges and overpasses, and vehicles such as cars, vans and RVs. PIT Leads should create a map or list of common areas where people can be found, this can be used to help inform volunteer routes. Prepare for the unsheltered count by creating your map zones, areas that teams of volunteers will cover during the count. Seek input from your PIT Count committee, community partners, and people with lived experience when mapping your survey locations. You may need to update your maps closer to the date of your count, as the locations frequented by people experiencing unsheltered homelessness may change. We recommend looking for hotspots 1 to 2 weeks before the count. </a:t>
            </a: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16</a:t>
            </a:fld>
            <a:endParaRPr lang="en-US"/>
          </a:p>
        </p:txBody>
      </p:sp>
    </p:spTree>
    <p:extLst>
      <p:ext uri="{BB962C8B-B14F-4D97-AF65-F5344CB8AC3E}">
        <p14:creationId xmlns:p14="http://schemas.microsoft.com/office/powerpoint/2010/main" val="8132869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We recommend sorting your map zones into priority groups, based on the anticipated number of people in each zone. If you are short of volunteers on the night of the count, prioritize the higher-density zones.</a:t>
            </a:r>
            <a:endParaRPr lang="en-US" b="0" dirty="0" smtClean="0">
              <a:effectLst/>
            </a:endParaRPr>
          </a:p>
          <a:p>
            <a:pPr rtl="0"/>
            <a:r>
              <a:rPr lang="en-US" sz="1200" b="0" i="0" u="none" strike="noStrike" kern="1200" dirty="0" smtClean="0">
                <a:solidFill>
                  <a:schemeClr val="tx1"/>
                </a:solidFill>
                <a:effectLst/>
                <a:latin typeface="+mn-lt"/>
                <a:ea typeface="+mn-ea"/>
                <a:cs typeface="+mn-cs"/>
              </a:rPr>
              <a:t>To identify known locations, we recommend:</a:t>
            </a:r>
            <a:endParaRPr lang="en-US" b="0" dirty="0" smtClean="0">
              <a:effectLst/>
            </a:endParaRPr>
          </a:p>
          <a:p>
            <a:pPr rtl="0"/>
            <a:r>
              <a:rPr lang="en-US" sz="1200" b="0" i="0" u="none" strike="noStrike" kern="1200" dirty="0" smtClean="0">
                <a:solidFill>
                  <a:schemeClr val="tx1"/>
                </a:solidFill>
                <a:effectLst/>
                <a:latin typeface="+mn-lt"/>
                <a:ea typeface="+mn-ea"/>
                <a:cs typeface="+mn-cs"/>
              </a:rPr>
              <a:t>-Engaging outreach workers, police, EMS, bylaw and parks officers, businesses and others to help you identify ‘hot spots’ for the night of the count.</a:t>
            </a:r>
            <a:endParaRPr lang="en-US" b="0" dirty="0" smtClean="0">
              <a:effectLst/>
            </a:endParaRPr>
          </a:p>
          <a:p>
            <a:pPr rtl="0"/>
            <a:r>
              <a:rPr lang="en-US" sz="1200" b="0" i="0" u="none" strike="noStrike" kern="1200" dirty="0" smtClean="0">
                <a:solidFill>
                  <a:schemeClr val="tx1"/>
                </a:solidFill>
                <a:effectLst/>
                <a:latin typeface="+mn-lt"/>
                <a:ea typeface="+mn-ea"/>
                <a:cs typeface="+mn-cs"/>
              </a:rPr>
              <a:t>-Undertaking walkabouts in advance of a count date to identify and confirm known locations.</a:t>
            </a:r>
            <a:endParaRPr lang="en-US" b="0" dirty="0" smtClean="0">
              <a:effectLst/>
            </a:endParaRPr>
          </a:p>
          <a:p>
            <a:pPr rtl="0"/>
            <a:r>
              <a:rPr lang="en-US" sz="1200" b="0" i="0" u="none" strike="noStrike" kern="1200" dirty="0" smtClean="0">
                <a:solidFill>
                  <a:schemeClr val="tx1"/>
                </a:solidFill>
                <a:effectLst/>
                <a:latin typeface="+mn-lt"/>
                <a:ea typeface="+mn-ea"/>
                <a:cs typeface="+mn-cs"/>
              </a:rPr>
              <a:t>-Consulting people experiencing homelessness to get a sense of where to canvas and how to approach potential interviewees, especially in camps.</a:t>
            </a:r>
            <a:endParaRPr lang="en-US" b="0" dirty="0" smtClean="0">
              <a:effectLst/>
            </a:endParaRPr>
          </a:p>
          <a:p>
            <a:pPr rtl="0"/>
            <a:r>
              <a:rPr lang="en-US" sz="1200" b="0" i="0" u="none" strike="noStrike" kern="1200" dirty="0" smtClean="0">
                <a:solidFill>
                  <a:schemeClr val="tx1"/>
                </a:solidFill>
                <a:effectLst/>
                <a:latin typeface="+mn-lt"/>
                <a:ea typeface="+mn-ea"/>
                <a:cs typeface="+mn-cs"/>
              </a:rPr>
              <a:t>Note that different populations experiencing homelessness stay in different locations. For example, youth may gravitate toward more secluded areas such as forests, while single adult men may be more likely to stay in plain view on the street. Consult a range of stakeholders to ensure your mapping accurately reflects the diversity of experiences among people experiencing homelessness within your community.</a:t>
            </a:r>
            <a:endParaRPr lang="en-US" b="0" dirty="0" smtClean="0">
              <a:effectLst/>
            </a:endParaRPr>
          </a:p>
          <a:p>
            <a:pPr rtl="0"/>
            <a:r>
              <a:rPr lang="en-US" sz="1200" b="0" i="0" u="none" strike="noStrike" kern="1200" dirty="0" smtClean="0">
                <a:solidFill>
                  <a:schemeClr val="tx1"/>
                </a:solidFill>
                <a:effectLst/>
                <a:latin typeface="+mn-lt"/>
                <a:ea typeface="+mn-ea"/>
                <a:cs typeface="+mn-cs"/>
              </a:rPr>
              <a:t>Please make sure to visit hotspot locations regularly in the months leading up to the count as these areas might change. </a:t>
            </a:r>
            <a:endParaRPr lang="en-US" b="0" dirty="0" smtClean="0">
              <a:effectLst/>
            </a:endParaRPr>
          </a:p>
          <a:p>
            <a:pPr rtl="0"/>
            <a:r>
              <a:rPr lang="en-US" sz="1200" b="0" i="0" u="none" strike="noStrike" kern="1200" dirty="0" smtClean="0">
                <a:solidFill>
                  <a:schemeClr val="tx1"/>
                </a:solidFill>
                <a:effectLst/>
                <a:latin typeface="+mn-lt"/>
                <a:ea typeface="+mn-ea"/>
                <a:cs typeface="+mn-cs"/>
              </a:rPr>
              <a:t>I also recommend developing some type of collaborative document to track locations and to update each other on any significant changes. </a:t>
            </a:r>
            <a:endParaRPr lang="en-US" b="0" dirty="0" smtClean="0">
              <a:effectLst/>
            </a:endParaRPr>
          </a:p>
          <a:p>
            <a:r>
              <a:rPr lang="en-US" dirty="0" smtClean="0"/>
              <a:t/>
            </a:r>
            <a:br>
              <a:rPr lang="en-US" dirty="0" smtClean="0"/>
            </a:b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17</a:t>
            </a:fld>
            <a:endParaRPr lang="en-US"/>
          </a:p>
        </p:txBody>
      </p:sp>
    </p:spTree>
    <p:extLst>
      <p:ext uri="{BB962C8B-B14F-4D97-AF65-F5344CB8AC3E}">
        <p14:creationId xmlns:p14="http://schemas.microsoft.com/office/powerpoint/2010/main" val="8523902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On this slide I have included a few helpful resources on where you can create a hotspot map as well as a video tutorial on how to create pins for each location.</a:t>
            </a:r>
            <a:endParaRPr lang="en-US" b="0" dirty="0" smtClean="0">
              <a:effectLst/>
            </a:endParaRPr>
          </a:p>
          <a:p>
            <a:pPr rtl="0"/>
            <a:r>
              <a:rPr lang="en-US" sz="1200" b="0" i="0" u="none" strike="noStrike" kern="1200" dirty="0" smtClean="0">
                <a:solidFill>
                  <a:schemeClr val="tx1"/>
                </a:solidFill>
                <a:effectLst/>
                <a:latin typeface="+mn-lt"/>
                <a:ea typeface="+mn-ea"/>
                <a:cs typeface="+mn-cs"/>
              </a:rPr>
              <a:t>You don’t need exact addresses, approximate streets should work just fine. This document can help you determine how many volunteer teams you need in order to cover all of the locations you have identified.  This will be helpful to volunteers on the day of the count as they head out to conduct surveys. </a:t>
            </a:r>
            <a:endParaRPr lang="en-US" b="0" dirty="0" smtClean="0">
              <a:effectLst/>
            </a:endParaRPr>
          </a:p>
          <a:p>
            <a:r>
              <a:rPr lang="en-US" dirty="0" smtClean="0"/>
              <a:t/>
            </a:r>
            <a:br>
              <a:rPr lang="en-US" dirty="0" smtClean="0"/>
            </a:b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18</a:t>
            </a:fld>
            <a:endParaRPr lang="en-US"/>
          </a:p>
        </p:txBody>
      </p:sp>
    </p:spTree>
    <p:extLst>
      <p:ext uri="{BB962C8B-B14F-4D97-AF65-F5344CB8AC3E}">
        <p14:creationId xmlns:p14="http://schemas.microsoft.com/office/powerpoint/2010/main" val="5679301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Here is a list of the potential community partners you should try to engage in the PIT. The ones with asterisks are community partners that already have specific resources created to help with engagement. This is not an exhaustive list; however, it should be viewed as a starting point to drive your outreach efforts. These parts of your community can help you engage those with lived experience, help with volunteer recruitment, and also help with hot spot mapping.</a:t>
            </a: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19</a:t>
            </a:fld>
            <a:endParaRPr lang="en-US"/>
          </a:p>
        </p:txBody>
      </p:sp>
    </p:spTree>
    <p:extLst>
      <p:ext uri="{BB962C8B-B14F-4D97-AF65-F5344CB8AC3E}">
        <p14:creationId xmlns:p14="http://schemas.microsoft.com/office/powerpoint/2010/main" val="2317420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Before</a:t>
            </a:r>
            <a:r>
              <a:rPr lang="en-US" baseline="0" dirty="0" smtClean="0"/>
              <a:t> we get started I want to take a minute to introduce myself. My name is Ava Paredes, my pronouns are she/her, and I am the Data Coordinator here at Texas Homeless Network. My primary role is to coordinate the annual Point-in-Time and Housing Inventory counts. </a:t>
            </a:r>
            <a:endParaRPr lang="en-US" dirty="0" smtClean="0"/>
          </a:p>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2</a:t>
            </a:fld>
            <a:endParaRPr lang="en-US"/>
          </a:p>
        </p:txBody>
      </p:sp>
    </p:spTree>
    <p:extLst>
      <p:ext uri="{BB962C8B-B14F-4D97-AF65-F5344CB8AC3E}">
        <p14:creationId xmlns:p14="http://schemas.microsoft.com/office/powerpoint/2010/main" val="10477957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The safety of PIT Leads and Volunteers are our highest priority so please read over this list prior to the night of the count. This list is specifically geared towards those doing the unsheltered count; however, many of the tips still apply to the sheltered count as well. It is always important to be mindful of the population that we are surveying and understand the situation they are in. Homelessness can cause a great deal of psychological and physical trauma, so always be respectful of them as you would to your own neighbors.</a:t>
            </a:r>
            <a:endParaRPr lang="en-US" b="0" dirty="0" smtClean="0">
              <a:effectLst/>
            </a:endParaRPr>
          </a:p>
          <a:p>
            <a:pPr rtl="0"/>
            <a:r>
              <a:rPr lang="en-US" sz="1200" b="0" i="0" u="none" strike="noStrike" kern="1200" dirty="0" smtClean="0">
                <a:solidFill>
                  <a:schemeClr val="tx1"/>
                </a:solidFill>
                <a:effectLst/>
                <a:latin typeface="+mn-lt"/>
                <a:ea typeface="+mn-ea"/>
                <a:cs typeface="+mn-cs"/>
              </a:rPr>
              <a:t>Do not wake people up, don’t put yourself in a situation that makes you uncomfortable, don’t promise things you can’t deliver, don’t share confidential information, or deviate from the survey. The first two items on this list are scenarios in which you would do an observation survey.</a:t>
            </a:r>
            <a:endParaRPr lang="en-US" b="0" dirty="0" smtClean="0">
              <a:effectLst/>
            </a:endParaRPr>
          </a:p>
          <a:p>
            <a:pPr rtl="0"/>
            <a:r>
              <a:rPr lang="en-US" sz="1200" b="0" i="0" u="none" strike="noStrike" kern="1200" dirty="0" smtClean="0">
                <a:solidFill>
                  <a:schemeClr val="tx1"/>
                </a:solidFill>
                <a:effectLst/>
                <a:latin typeface="+mn-lt"/>
                <a:ea typeface="+mn-ea"/>
                <a:cs typeface="+mn-cs"/>
              </a:rPr>
              <a:t>The main takeaways are that you should be respectful, calm, sincere, and prepared. While you are unlikely to experience dangerous situations, it is important to have a safe place in case de-escalation is required. </a:t>
            </a:r>
            <a:endParaRPr lang="en-US" b="0" dirty="0" smtClean="0">
              <a:effectLst/>
            </a:endParaRPr>
          </a:p>
          <a:p>
            <a:r>
              <a:rPr lang="en-US" dirty="0" smtClean="0"/>
              <a:t/>
            </a:r>
            <a:br>
              <a:rPr lang="en-US" dirty="0" smtClean="0"/>
            </a:b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20</a:t>
            </a:fld>
            <a:endParaRPr lang="en-US"/>
          </a:p>
        </p:txBody>
      </p:sp>
    </p:spTree>
    <p:extLst>
      <p:ext uri="{BB962C8B-B14F-4D97-AF65-F5344CB8AC3E}">
        <p14:creationId xmlns:p14="http://schemas.microsoft.com/office/powerpoint/2010/main" val="12782158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Here are 5 steps to completing the unsheltered survey. Make sure to start by identifying yourself and stating the purpose of the count. Remember to always obtain consent to the survey. Once you have obtained verbal consent to the survey, you may now begin to ask screening questions to determine if the individual is eligible. If they are not eligible, thank them for their time and move on. If they are eligible, administer the survey questions and record their responses. Lastly, ensure that you thank the respondent for their participation, and if possible provide them with donated items, care packages, information pamphlets, and resources. </a:t>
            </a: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21</a:t>
            </a:fld>
            <a:endParaRPr lang="en-US"/>
          </a:p>
        </p:txBody>
      </p:sp>
    </p:spTree>
    <p:extLst>
      <p:ext uri="{BB962C8B-B14F-4D97-AF65-F5344CB8AC3E}">
        <p14:creationId xmlns:p14="http://schemas.microsoft.com/office/powerpoint/2010/main" val="25548901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Here is a quick list of tips for preparing information for Unsheltered PIT volunteers. My best advice is to have these materials ready to go one day before the count. Best practice would be to have the information compiled by the week before. Perhaps create a checklist for volunteers and check in with them when they go in and out for their surveying shifts. We recommend preparing and providing a map of hotspots, an interviewing guide or script, day of the count cheat sheet, volunteer hour tracker, emergency phone numbers, safety information and contingencies, and instructions for registering for the app.  </a:t>
            </a:r>
            <a:endParaRPr lang="en-US" b="0" dirty="0" smtClean="0">
              <a:effectLst/>
            </a:endParaRP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22</a:t>
            </a:fld>
            <a:endParaRPr lang="en-US"/>
          </a:p>
        </p:txBody>
      </p:sp>
    </p:spTree>
    <p:extLst>
      <p:ext uri="{BB962C8B-B14F-4D97-AF65-F5344CB8AC3E}">
        <p14:creationId xmlns:p14="http://schemas.microsoft.com/office/powerpoint/2010/main" val="40058602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Now let's talk about Sheltered PIT planning. For the sheltered count we survey people residing in emergency shelters (which includes cold weather shelters, domestic violence shelters, and hotels/motels paid for with agency vouchers) and transitional housing.</a:t>
            </a:r>
            <a:endParaRPr lang="en-US" b="0" dirty="0" smtClean="0">
              <a:effectLst/>
            </a:endParaRPr>
          </a:p>
          <a:p>
            <a:pPr rtl="0"/>
            <a:r>
              <a:rPr lang="en-US" sz="1200" b="0" i="0" u="none" strike="noStrike" kern="1200" dirty="0" smtClean="0">
                <a:solidFill>
                  <a:schemeClr val="tx1"/>
                </a:solidFill>
                <a:effectLst/>
                <a:latin typeface="+mn-lt"/>
                <a:ea typeface="+mn-ea"/>
                <a:cs typeface="+mn-cs"/>
              </a:rPr>
              <a:t>In order to be considered an emergency shelter or transitional housing project, they have to meet the following 3 criteria. 1 The primary intent of the project is to serve literally homeless persons, 2 the project verifies homeless statuses as part of its eligibility determination, and 3 the actual project clients are predominantly homeless. </a:t>
            </a:r>
            <a:endParaRPr lang="en-US" b="0" dirty="0" smtClean="0">
              <a:effectLst/>
            </a:endParaRPr>
          </a:p>
          <a:p>
            <a:r>
              <a:rPr lang="en-US" dirty="0" smtClean="0"/>
              <a:t/>
            </a:r>
            <a:br>
              <a:rPr lang="en-US" dirty="0" smtClean="0"/>
            </a:b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23</a:t>
            </a:fld>
            <a:endParaRPr lang="en-US"/>
          </a:p>
        </p:txBody>
      </p:sp>
    </p:spTree>
    <p:extLst>
      <p:ext uri="{BB962C8B-B14F-4D97-AF65-F5344CB8AC3E}">
        <p14:creationId xmlns:p14="http://schemas.microsoft.com/office/powerpoint/2010/main" val="23495421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To help give a more detailed explanation of the location definitions. Here are the HUD definitions of emergency shelter and transitional housing. Emergency shelters are any facility where the primary purpose is to provide a temporary shelter for people experiencing homelessness in general, OR for specific populations, that do not require occupants to sign a lease or occupancy agreement. Transitional housing is designed to provide homeless individuals and families with interim stability and support to successfully move to and maintain permanent housing.</a:t>
            </a:r>
            <a:endParaRPr lang="en-US" b="0" dirty="0" smtClean="0">
              <a:effectLst/>
            </a:endParaRPr>
          </a:p>
          <a:p>
            <a:pPr rtl="0"/>
            <a:r>
              <a:rPr lang="en-US" sz="1200" b="0" i="0" u="none" strike="noStrike" kern="1200" dirty="0" smtClean="0">
                <a:solidFill>
                  <a:schemeClr val="tx1"/>
                </a:solidFill>
                <a:effectLst/>
                <a:latin typeface="+mn-lt"/>
                <a:ea typeface="+mn-ea"/>
                <a:cs typeface="+mn-cs"/>
              </a:rPr>
              <a:t>Just a quick note, for emergency shelters our recommendation is that you conduct the surveys when people are checking in for the night. </a:t>
            </a:r>
            <a:endParaRPr lang="en-US" b="0" dirty="0" smtClean="0">
              <a:effectLst/>
            </a:endParaRPr>
          </a:p>
          <a:p>
            <a:r>
              <a:rPr lang="en-US" dirty="0" smtClean="0"/>
              <a:t/>
            </a:r>
            <a:br>
              <a:rPr lang="en-US" dirty="0" smtClean="0"/>
            </a:b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24</a:t>
            </a:fld>
            <a:endParaRPr lang="en-US"/>
          </a:p>
        </p:txBody>
      </p:sp>
    </p:spTree>
    <p:extLst>
      <p:ext uri="{BB962C8B-B14F-4D97-AF65-F5344CB8AC3E}">
        <p14:creationId xmlns:p14="http://schemas.microsoft.com/office/powerpoint/2010/main" val="33372939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Now this is the point that we are going to shift into talking about the housing inventory count briefly. The reason I think it is important to have these counts in the same presentation is because they happen simultaneously and are oftentimes analyzed together. For those that aren’t familiar, the HIC is the annual count of the beds and units designated to serve those experiencing homelessness. It includes both ES and TH (which are counted for the PIT); however, it also includes RRH and PSH beds. A simple way to remember this is that the PIT measures People. The HIC measures Housing. And when you look at them both together it demonstrates the scope of homelessness in your areas as well as your capacity to respond to the crisis.</a:t>
            </a: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25</a:t>
            </a:fld>
            <a:endParaRPr lang="en-US"/>
          </a:p>
        </p:txBody>
      </p:sp>
    </p:spTree>
    <p:extLst>
      <p:ext uri="{BB962C8B-B14F-4D97-AF65-F5344CB8AC3E}">
        <p14:creationId xmlns:p14="http://schemas.microsoft.com/office/powerpoint/2010/main" val="9408622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Here is a Venn diagram to demonstrate the similarities and differences between the sheltered PIT and the HIC. I won't go through each bullet point. But if I were to give you a summary, the key differences are that the PIT requires individual surveys of each client residing in the emergency shelter or transitional housing program. Each survey takes approximately 25-40 minutes. Whereas the HIC only requires you to fill out one form for each housing project your organization has, which amounts to about 10-20 minutes total. They both are required by </a:t>
            </a:r>
            <a:r>
              <a:rPr lang="en-US" sz="1200" b="0" i="0" u="none" strike="noStrike" kern="1200" dirty="0" err="1" smtClean="0">
                <a:solidFill>
                  <a:schemeClr val="tx1"/>
                </a:solidFill>
                <a:effectLst/>
                <a:latin typeface="+mn-lt"/>
                <a:ea typeface="+mn-ea"/>
                <a:cs typeface="+mn-cs"/>
              </a:rPr>
              <a:t>hud</a:t>
            </a:r>
            <a:r>
              <a:rPr lang="en-US" sz="1200" b="0" i="0" u="none" strike="noStrike" kern="1200" dirty="0" smtClean="0">
                <a:solidFill>
                  <a:schemeClr val="tx1"/>
                </a:solidFill>
                <a:effectLst/>
                <a:latin typeface="+mn-lt"/>
                <a:ea typeface="+mn-ea"/>
                <a:cs typeface="+mn-cs"/>
              </a:rPr>
              <a:t>, happen at the same time, and I provide technical assistance for both. The Pit is driven by local leads with support from THN. The HIC is driven by THN with support from local leads. </a:t>
            </a: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26</a:t>
            </a:fld>
            <a:endParaRPr lang="en-US"/>
          </a:p>
        </p:txBody>
      </p:sp>
    </p:spTree>
    <p:extLst>
      <p:ext uri="{BB962C8B-B14F-4D97-AF65-F5344CB8AC3E}">
        <p14:creationId xmlns:p14="http://schemas.microsoft.com/office/powerpoint/2010/main" val="9685547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Here is a template of the letter you can send potential shelters to solicit their participation in the PIT count. You can find a downloadable template on the THN website. </a:t>
            </a: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27</a:t>
            </a:fld>
            <a:endParaRPr lang="en-US"/>
          </a:p>
        </p:txBody>
      </p:sp>
    </p:spTree>
    <p:extLst>
      <p:ext uri="{BB962C8B-B14F-4D97-AF65-F5344CB8AC3E}">
        <p14:creationId xmlns:p14="http://schemas.microsoft.com/office/powerpoint/2010/main" val="4934624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I want to spend a little bit of time talking about the specific process for surveying at a domestic violence shelter. To give you some context, the PIT count is only gathering information on those who are actively fleeing a domestic violence situation. The question is not asking if someone has ever experienced domestic violence.</a:t>
            </a:r>
            <a:endParaRPr lang="en-US" b="0" dirty="0" smtClean="0">
              <a:effectLst/>
            </a:endParaRPr>
          </a:p>
          <a:p>
            <a:pPr rtl="0"/>
            <a:r>
              <a:rPr lang="en-US" sz="1200" b="0" i="0" u="none" strike="noStrike" kern="1200" dirty="0" smtClean="0">
                <a:solidFill>
                  <a:schemeClr val="tx1"/>
                </a:solidFill>
                <a:effectLst/>
                <a:latin typeface="+mn-lt"/>
                <a:ea typeface="+mn-ea"/>
                <a:cs typeface="+mn-cs"/>
              </a:rPr>
              <a:t>The question on this slide is the exact language in the PIT app. </a:t>
            </a:r>
            <a:endParaRPr lang="en-US" b="0" dirty="0" smtClean="0">
              <a:effectLst/>
            </a:endParaRP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28</a:t>
            </a:fld>
            <a:endParaRPr lang="en-US"/>
          </a:p>
        </p:txBody>
      </p:sp>
    </p:spTree>
    <p:extLst>
      <p:ext uri="{BB962C8B-B14F-4D97-AF65-F5344CB8AC3E}">
        <p14:creationId xmlns:p14="http://schemas.microsoft.com/office/powerpoint/2010/main" val="42060629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Here are some do’s and don’t around surveying DV survivors. Please make sure that your volunteers go over this list prior to the day of the count.</a:t>
            </a:r>
            <a:endParaRPr lang="en-US" b="0" dirty="0" smtClean="0">
              <a:effectLst/>
            </a:endParaRPr>
          </a:p>
          <a:p>
            <a:pPr rtl="0"/>
            <a:r>
              <a:rPr lang="en-US" sz="1200" b="0" i="0" u="none" strike="noStrike" kern="1200" dirty="0" smtClean="0">
                <a:solidFill>
                  <a:schemeClr val="tx1"/>
                </a:solidFill>
                <a:effectLst/>
                <a:latin typeface="+mn-lt"/>
                <a:ea typeface="+mn-ea"/>
                <a:cs typeface="+mn-cs"/>
              </a:rPr>
              <a:t>Do not fill in the full name or the date of birth or the age of the survivor. You will provide their age range and any demographic information they share though. Please do not provide any identifying information in the notes section. Once you have gotten past the name and age questions please continue filling out the rest of the survey with them. </a:t>
            </a:r>
            <a:endParaRPr lang="en-US" b="0" dirty="0" smtClean="0">
              <a:effectLst/>
            </a:endParaRP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29</a:t>
            </a:fld>
            <a:endParaRPr lang="en-US"/>
          </a:p>
        </p:txBody>
      </p:sp>
    </p:spTree>
    <p:extLst>
      <p:ext uri="{BB962C8B-B14F-4D97-AF65-F5344CB8AC3E}">
        <p14:creationId xmlns:p14="http://schemas.microsoft.com/office/powerpoint/2010/main" val="1213358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This is the PIT date for this year. </a:t>
            </a:r>
          </a:p>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3</a:t>
            </a:fld>
            <a:endParaRPr lang="en-US"/>
          </a:p>
        </p:txBody>
      </p:sp>
    </p:spTree>
    <p:extLst>
      <p:ext uri="{BB962C8B-B14F-4D97-AF65-F5344CB8AC3E}">
        <p14:creationId xmlns:p14="http://schemas.microsoft.com/office/powerpoint/2010/main" val="23071006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Here is a screenshot of the mobile app and what the beginning section of your survey should look like when surveying domestic violence survivors. Again: you will be filling out the entire survey with the participants. You are only skipping the full name, date of birth, and exact age. We recommend putting in initials for DV survivors, and age ranges, but no other identifying information</a:t>
            </a: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30</a:t>
            </a:fld>
            <a:endParaRPr lang="en-US"/>
          </a:p>
        </p:txBody>
      </p:sp>
    </p:spTree>
    <p:extLst>
      <p:ext uri="{BB962C8B-B14F-4D97-AF65-F5344CB8AC3E}">
        <p14:creationId xmlns:p14="http://schemas.microsoft.com/office/powerpoint/2010/main" val="35273364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Here is a quick list of coordination tips for your sheltered count. We recommend verifying your list of shelters as soon as possible. I will be sending out a list of emergency shelters and transitional housing projects in the coming weeks for this. Please also remain in regular contact with the staff at the shelter to ensure that you have a solid game plan if they will need any additional volunteers to help conduct surveys on the day of the count. Please be respectful of their processes and procedures when you are developing strategies for the day of the count.</a:t>
            </a:r>
            <a:endParaRPr lang="en-US" b="0" dirty="0" smtClean="0">
              <a:effectLst/>
            </a:endParaRPr>
          </a:p>
          <a:p>
            <a:pPr rtl="0"/>
            <a:r>
              <a:rPr lang="en-US" sz="1200" b="0" i="0" u="none" strike="noStrike" kern="1200" dirty="0" smtClean="0">
                <a:solidFill>
                  <a:schemeClr val="tx1"/>
                </a:solidFill>
                <a:effectLst/>
                <a:latin typeface="+mn-lt"/>
                <a:ea typeface="+mn-ea"/>
                <a:cs typeface="+mn-cs"/>
              </a:rPr>
              <a:t>It is also your role to help ensure that all staff that will be surveying have taken the appropriate trainings to prepare for the count. Loop me in if you have any questions, concerns, or if you need help reaching out to any of the shelters in your area. </a:t>
            </a:r>
            <a:endParaRPr lang="en-US" b="0" dirty="0" smtClean="0">
              <a:effectLst/>
            </a:endParaRP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31</a:t>
            </a:fld>
            <a:endParaRPr lang="en-US"/>
          </a:p>
        </p:txBody>
      </p:sp>
    </p:spTree>
    <p:extLst>
      <p:ext uri="{BB962C8B-B14F-4D97-AF65-F5344CB8AC3E}">
        <p14:creationId xmlns:p14="http://schemas.microsoft.com/office/powerpoint/2010/main" val="26251394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US" sz="1200" b="0" i="0" u="none" strike="noStrike" kern="1200" dirty="0" smtClean="0">
                <a:solidFill>
                  <a:schemeClr val="tx1"/>
                </a:solidFill>
                <a:effectLst/>
                <a:latin typeface="+mn-lt"/>
                <a:ea typeface="+mn-ea"/>
                <a:cs typeface="+mn-cs"/>
              </a:rPr>
              <a:t>Let’s have a quick conversation about the importance of obtaining consent from participants. You are only permitted to conduct a survey if you have been given verbal consent to do so. You cannot complete the survey if you haven’t obtained consent, or if you haven’t physically laid eyes on the individual on the day of the count. If the individual wants to leave the conversation stop the survey and submit it. If they revoke their consent and ask you to delete the survey responses, please do so. Absolutely do not try to convince, coerce, or persuade someone to participate in the survey. If you are unable to complete the sheltered or unsheltered surveys for the above reasons, you have the option of completing the observation survey. </a:t>
            </a: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32</a:t>
            </a:fld>
            <a:endParaRPr lang="en-US"/>
          </a:p>
        </p:txBody>
      </p:sp>
    </p:spTree>
    <p:extLst>
      <p:ext uri="{BB962C8B-B14F-4D97-AF65-F5344CB8AC3E}">
        <p14:creationId xmlns:p14="http://schemas.microsoft.com/office/powerpoint/2010/main" val="12551766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Observation surveys can be conducted in both sheltered and unsheltered locations. You will use the observation survey if someone is sleeping, you are unable to approach the individual, or if they do not consent to the survey. To conduct this survey you must believe they are experiencing homelessness. Do not complete a survey using intake forms or based off of previous interactions. You must see the person on the day of the count. We do not gather any personal information, or make any assumptions about the person based on appearance, no matter the circumstances. </a:t>
            </a: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33</a:t>
            </a:fld>
            <a:endParaRPr lang="en-US"/>
          </a:p>
        </p:txBody>
      </p:sp>
    </p:spTree>
    <p:extLst>
      <p:ext uri="{BB962C8B-B14F-4D97-AF65-F5344CB8AC3E}">
        <p14:creationId xmlns:p14="http://schemas.microsoft.com/office/powerpoint/2010/main" val="16506134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This is a decision tree that was created for PIT leads and volunteers to help them determine which survey to choose. It is color coded based on the survey type. The red and orange colors indicates decisions leading to the observation survey, the dark blue is for participants that are not eligible to be surveyed, which happens if the person reports to you they are not homeless. The purple is for unsheltered surveys. The green is for sheltered surveys. </a:t>
            </a:r>
            <a:endParaRPr lang="en-US" b="0" dirty="0" smtClean="0">
              <a:effectLst/>
            </a:endParaRP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34</a:t>
            </a:fld>
            <a:endParaRPr lang="en-US"/>
          </a:p>
        </p:txBody>
      </p:sp>
    </p:spTree>
    <p:extLst>
      <p:ext uri="{BB962C8B-B14F-4D97-AF65-F5344CB8AC3E}">
        <p14:creationId xmlns:p14="http://schemas.microsoft.com/office/powerpoint/2010/main" val="1932692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These are the overall guidelines for how to follow best practices when it comes to conducting the PIT count. Always obtain consent, express confidence and compassion, and prepare well in advance so you feel comfortable with the questions you will encounter. </a:t>
            </a: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35</a:t>
            </a:fld>
            <a:endParaRPr lang="en-US"/>
          </a:p>
        </p:txBody>
      </p:sp>
    </p:spTree>
    <p:extLst>
      <p:ext uri="{BB962C8B-B14F-4D97-AF65-F5344CB8AC3E}">
        <p14:creationId xmlns:p14="http://schemas.microsoft.com/office/powerpoint/2010/main" val="40623303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Service based counts are an optional supplemental count which can be used in conjunction with the night of the count approach. You must participate in the formal count in order to also conduct a service based count. The service based count occurs at non-shelter service locations such as day shelters, food banks, etc. Where those experiencing homelessness might seek out resources. In order to participate in the service based count, you must notify me by November 10th 2023. You will need to provide a list of the service locations by the end of December. Any surveys not conducted at the predefined locations will be achieved immediately. For more information on this type of count please reach out to me. </a:t>
            </a: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36</a:t>
            </a:fld>
            <a:endParaRPr lang="en-US"/>
          </a:p>
        </p:txBody>
      </p:sp>
    </p:spTree>
    <p:extLst>
      <p:ext uri="{BB962C8B-B14F-4D97-AF65-F5344CB8AC3E}">
        <p14:creationId xmlns:p14="http://schemas.microsoft.com/office/powerpoint/2010/main" val="28065321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Quick reminder about paper surveys: We do have them and we are willing to work with your community on using them; however, we strongly urge you to have volunteers use the app. It not only helps with data quality, but it also ensures that there is less room for error or in case your surveys get lost. You are only permitted to use the paper surveys developed by THN. You are required to send all of the surveys to THN directly after inputting them. Any paper surveys created by anyone other than THN will be immediately archived. </a:t>
            </a: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37</a:t>
            </a:fld>
            <a:endParaRPr lang="en-US"/>
          </a:p>
        </p:txBody>
      </p:sp>
    </p:spTree>
    <p:extLst>
      <p:ext uri="{BB962C8B-B14F-4D97-AF65-F5344CB8AC3E}">
        <p14:creationId xmlns:p14="http://schemas.microsoft.com/office/powerpoint/2010/main" val="12183043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There are many roles volunteers can play leading up to, during and after the count. Your community needs will determine the number of volunteers you require and the skills and experiences they should have.</a:t>
            </a:r>
            <a:endParaRPr lang="en-US" b="0" dirty="0" smtClean="0">
              <a:effectLst/>
            </a:endParaRPr>
          </a:p>
          <a:p>
            <a:pPr rtl="0"/>
            <a:r>
              <a:rPr lang="en-US" sz="1200" b="0" i="0" u="none" strike="noStrike" kern="1200" dirty="0" smtClean="0">
                <a:solidFill>
                  <a:schemeClr val="tx1"/>
                </a:solidFill>
                <a:effectLst/>
                <a:latin typeface="+mn-lt"/>
                <a:ea typeface="+mn-ea"/>
                <a:cs typeface="+mn-cs"/>
              </a:rPr>
              <a:t>Once you determine the number of volunteers you need, develop a process to assign them to teams. For example, assign the team leader role to volunteers who have experience working with homeless populations. And regardless of their relevant experience, assign the team leader role only to volunteers who are interested in a leadership position. </a:t>
            </a:r>
            <a:endParaRPr lang="en-US" b="0" dirty="0" smtClean="0">
              <a:effectLst/>
            </a:endParaRP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38</a:t>
            </a:fld>
            <a:endParaRPr lang="en-US"/>
          </a:p>
        </p:txBody>
      </p:sp>
    </p:spTree>
    <p:extLst>
      <p:ext uri="{BB962C8B-B14F-4D97-AF65-F5344CB8AC3E}">
        <p14:creationId xmlns:p14="http://schemas.microsoft.com/office/powerpoint/2010/main" val="9667541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Please have some type of debrief process with your volunteers. You should develop both a critical incident debrief protocol as well as general feedback form to help gauge how the process went as well as the likelihood that they will return for the next count. Please contact THN immediately if there are any critical incidents reported to you. </a:t>
            </a: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39</a:t>
            </a:fld>
            <a:endParaRPr lang="en-US"/>
          </a:p>
        </p:txBody>
      </p:sp>
    </p:spTree>
    <p:extLst>
      <p:ext uri="{BB962C8B-B14F-4D97-AF65-F5344CB8AC3E}">
        <p14:creationId xmlns:p14="http://schemas.microsoft.com/office/powerpoint/2010/main" val="770540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4</a:t>
            </a:fld>
            <a:endParaRPr lang="en-US"/>
          </a:p>
        </p:txBody>
      </p:sp>
    </p:spTree>
    <p:extLst>
      <p:ext uri="{BB962C8B-B14F-4D97-AF65-F5344CB8AC3E}">
        <p14:creationId xmlns:p14="http://schemas.microsoft.com/office/powerpoint/2010/main" val="10445039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Here is a sample feedback form. It will also be available on our website for download. You can use paper surveys or use free survey software like google forms. </a:t>
            </a: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40</a:t>
            </a:fld>
            <a:endParaRPr lang="en-US"/>
          </a:p>
        </p:txBody>
      </p:sp>
    </p:spTree>
    <p:extLst>
      <p:ext uri="{BB962C8B-B14F-4D97-AF65-F5344CB8AC3E}">
        <p14:creationId xmlns:p14="http://schemas.microsoft.com/office/powerpoint/2010/main" val="20568296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As you begin planning for your count, consider how this initiative can be an effective way to engage your community in the effort to end homelessness. Also recognize that the success of the count depends on effective community engagement.</a:t>
            </a:r>
            <a:endParaRPr lang="en-US" b="0" dirty="0" smtClean="0">
              <a:effectLst/>
            </a:endParaRPr>
          </a:p>
          <a:p>
            <a:pPr rtl="0"/>
            <a:r>
              <a:rPr lang="en-US" sz="1200" b="0" i="0" u="none" strike="noStrike" kern="1200" dirty="0" smtClean="0">
                <a:solidFill>
                  <a:schemeClr val="tx1"/>
                </a:solidFill>
                <a:effectLst/>
                <a:latin typeface="+mn-lt"/>
                <a:ea typeface="+mn-ea"/>
                <a:cs typeface="+mn-cs"/>
              </a:rPr>
              <a:t>A PIT count can help to inform and educate key stakeholders within your community. This can include the general public, media, policy makers, the business sector, the social services sector, and people experiencing homelessness. Cross-sector collaboration will encourage participation and provide additional resources to support the count, including money, volunteers, supplies, and expert knowledge. </a:t>
            </a:r>
            <a:endParaRPr lang="en-US" b="0" dirty="0" smtClean="0">
              <a:effectLst/>
            </a:endParaRPr>
          </a:p>
          <a:p>
            <a:pPr rtl="0"/>
            <a:r>
              <a:rPr lang="en-US" sz="1200" b="0" i="0" u="none" strike="noStrike" kern="1200" dirty="0" smtClean="0">
                <a:solidFill>
                  <a:schemeClr val="tx1"/>
                </a:solidFill>
                <a:effectLst/>
                <a:latin typeface="+mn-lt"/>
                <a:ea typeface="+mn-ea"/>
                <a:cs typeface="+mn-cs"/>
              </a:rPr>
              <a:t>The count can help your community understand and address homelessness differently. The process of planning and implementing the count can generate cross-sector coordination that may be leveraged as you implement other initiatives. This can include a plan to end homelessness, housing first programs, system coordination or by-name lists. Doing the count collaboratively can increase support for your efforts, facilitate new alliances, and build and strengthen partnerships. At a minimum, you should consider how you will use the information you obtain during the count to generate action on homelessness-an objective that requires community participation and coordination. </a:t>
            </a:r>
            <a:endParaRPr lang="en-US" b="0" dirty="0" smtClean="0">
              <a:effectLst/>
            </a:endParaRPr>
          </a:p>
          <a:p>
            <a:r>
              <a:rPr lang="en-US" dirty="0" smtClean="0"/>
              <a:t/>
            </a:r>
            <a:br>
              <a:rPr lang="en-US" dirty="0" smtClean="0"/>
            </a:br>
            <a:r>
              <a:rPr lang="en-US" dirty="0" smtClean="0"/>
              <a:t/>
            </a:r>
            <a:br>
              <a:rPr lang="en-US" dirty="0" smtClean="0"/>
            </a:br>
            <a:endParaRPr lang="en-US" dirty="0" smtClean="0"/>
          </a:p>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41</a:t>
            </a:fld>
            <a:endParaRPr lang="en-US"/>
          </a:p>
        </p:txBody>
      </p:sp>
    </p:spTree>
    <p:extLst>
      <p:ext uri="{BB962C8B-B14F-4D97-AF65-F5344CB8AC3E}">
        <p14:creationId xmlns:p14="http://schemas.microsoft.com/office/powerpoint/2010/main" val="35113702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Let’s have a quick conversation about engaging law enforcement. There are a few things to consider when engaging law enforcement in your Point-In-Time counts. Does your local law enforcement do homeless outreach? Have they expressed interest in participating in your LHC or PIT count? Have you noticed any changes in their response to the statewide camping ban? And finally, what role have they played in the past? Did it go well, and did it prioritize the safety and wellbeing of those surveyed? All of these questions should be considered before choosing to engage law enforcement in the upcoming PIT count. </a:t>
            </a:r>
            <a:endParaRPr lang="en-US" dirty="0" smtClean="0"/>
          </a:p>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42</a:t>
            </a:fld>
            <a:endParaRPr lang="en-US"/>
          </a:p>
        </p:txBody>
      </p:sp>
    </p:spTree>
    <p:extLst>
      <p:ext uri="{BB962C8B-B14F-4D97-AF65-F5344CB8AC3E}">
        <p14:creationId xmlns:p14="http://schemas.microsoft.com/office/powerpoint/2010/main" val="114150637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Here are some best practices to consider for engaging law enforcement. They should not be surveying people, and if they are they should be in plain clothes and in unmarked cars. Limit their roles to helping identifying hot spots prior to the count, and to address any safety concerns. They should not be ticketing or arresting people on the day of the count. If you have concerns about law enforcement impeding your count, try minimizing public facing messaging around the PIT count date, see if they would be willing to attend trainings or meetings focused on combatting myths around homelessness, and reach out to us if you need any further support or assistance. </a:t>
            </a:r>
            <a:endParaRPr lang="en-US" b="0" dirty="0" smtClean="0">
              <a:effectLst/>
            </a:endParaRP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43</a:t>
            </a:fld>
            <a:endParaRPr lang="en-US"/>
          </a:p>
        </p:txBody>
      </p:sp>
    </p:spTree>
    <p:extLst>
      <p:ext uri="{BB962C8B-B14F-4D97-AF65-F5344CB8AC3E}">
        <p14:creationId xmlns:p14="http://schemas.microsoft.com/office/powerpoint/2010/main" val="212242529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It is very important to make sure that we are engaging all of these subpopulations in the count, not only attempting to find them on the day of but also brining them to the table for planning and organizing.</a:t>
            </a:r>
            <a:endParaRPr lang="en-US" b="0" dirty="0" smtClean="0">
              <a:effectLst/>
            </a:endParaRPr>
          </a:p>
          <a:p>
            <a:pPr rtl="0"/>
            <a:r>
              <a:rPr lang="en-US" sz="1200" b="0" i="0" u="none" strike="noStrike" kern="1200" dirty="0" smtClean="0">
                <a:solidFill>
                  <a:schemeClr val="tx1"/>
                </a:solidFill>
                <a:effectLst/>
                <a:latin typeface="+mn-lt"/>
                <a:ea typeface="+mn-ea"/>
                <a:cs typeface="+mn-cs"/>
              </a:rPr>
              <a:t>There are resources on our website regarding engaging these subpopulations, again please reach out to me if you have any questions or need any help. </a:t>
            </a:r>
            <a:endParaRPr lang="en-US" b="0" dirty="0" smtClean="0">
              <a:effectLst/>
            </a:endParaRPr>
          </a:p>
          <a:p>
            <a:r>
              <a:rPr lang="en-US" dirty="0" smtClean="0"/>
              <a:t/>
            </a:r>
            <a:br>
              <a:rPr lang="en-US" dirty="0" smtClean="0"/>
            </a:br>
            <a:endParaRPr lang="en-US" baseline="0" dirty="0" smtClean="0"/>
          </a:p>
        </p:txBody>
      </p:sp>
      <p:sp>
        <p:nvSpPr>
          <p:cNvPr id="4" name="Slide Number Placeholder 3"/>
          <p:cNvSpPr>
            <a:spLocks noGrp="1"/>
          </p:cNvSpPr>
          <p:nvPr>
            <p:ph type="sldNum" sz="quarter" idx="10"/>
          </p:nvPr>
        </p:nvSpPr>
        <p:spPr/>
        <p:txBody>
          <a:bodyPr/>
          <a:lstStyle/>
          <a:p>
            <a:fld id="{A63A9EE3-F95B-42C0-BF9C-6396409CFC7B}" type="slidenum">
              <a:rPr lang="en-US" smtClean="0"/>
              <a:t>44</a:t>
            </a:fld>
            <a:endParaRPr lang="en-US"/>
          </a:p>
        </p:txBody>
      </p:sp>
    </p:spTree>
    <p:extLst>
      <p:ext uri="{BB962C8B-B14F-4D97-AF65-F5344CB8AC3E}">
        <p14:creationId xmlns:p14="http://schemas.microsoft.com/office/powerpoint/2010/main" val="222889984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Here are some things to consider when engaging subpopulations. Think about what populations in your community are the most prevalent, what populations is your community already engaging, what populations you are not engaging, what community partners are missing from your committees in order to better engage those populations, and if you need to add people to those groups. </a:t>
            </a: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45</a:t>
            </a:fld>
            <a:endParaRPr lang="en-US"/>
          </a:p>
        </p:txBody>
      </p:sp>
    </p:spTree>
    <p:extLst>
      <p:ext uri="{BB962C8B-B14F-4D97-AF65-F5344CB8AC3E}">
        <p14:creationId xmlns:p14="http://schemas.microsoft.com/office/powerpoint/2010/main" val="218226532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People who have experienced homelessness are an indispensable resource to a successful point-in-time count (PIT) of unsheltered people and should be actively involved in your PIT count. Many </a:t>
            </a:r>
            <a:r>
              <a:rPr lang="en-US" sz="1200" b="0" i="0" u="none" strike="noStrike" kern="1200" dirty="0" err="1" smtClean="0">
                <a:solidFill>
                  <a:schemeClr val="tx1"/>
                </a:solidFill>
                <a:effectLst/>
                <a:latin typeface="+mn-lt"/>
                <a:ea typeface="+mn-ea"/>
                <a:cs typeface="+mn-cs"/>
              </a:rPr>
              <a:t>CoCs</a:t>
            </a:r>
            <a:r>
              <a:rPr lang="en-US" sz="1200" b="0" i="0" u="none" strike="noStrike" kern="1200" dirty="0" smtClean="0">
                <a:solidFill>
                  <a:schemeClr val="tx1"/>
                </a:solidFill>
                <a:effectLst/>
                <a:latin typeface="+mn-lt"/>
                <a:ea typeface="+mn-ea"/>
                <a:cs typeface="+mn-cs"/>
              </a:rPr>
              <a:t> rely on input and assistance from currently or formerly homeless people when planning, organizing, and implementing a count. When recruiting people who are homeless and staying in emergency housing, PIT leads should be sensitive to any shelter restrictions that could limit participation, such as program curfews or other requirements.</a:t>
            </a:r>
            <a:endParaRPr lang="en-US" b="0" dirty="0" smtClean="0">
              <a:effectLst/>
            </a:endParaRPr>
          </a:p>
          <a:p>
            <a:pPr rtl="0"/>
            <a:r>
              <a:rPr lang="en-US" sz="1200" b="0" i="0" u="none" strike="noStrike" kern="1200" dirty="0" smtClean="0">
                <a:solidFill>
                  <a:schemeClr val="tx1"/>
                </a:solidFill>
                <a:effectLst/>
                <a:latin typeface="+mn-lt"/>
                <a:ea typeface="+mn-ea"/>
                <a:cs typeface="+mn-cs"/>
              </a:rPr>
              <a:t>I also want to take a minute to remind everyone that if you are recruiting anyone with lived experience, especially those that are currently experiencing homelessness, you must pay them for their time. They are the experts and should be treated as such.</a:t>
            </a:r>
            <a:endParaRPr lang="en-US" b="0" dirty="0" smtClean="0">
              <a:effectLst/>
            </a:endParaRPr>
          </a:p>
          <a:p>
            <a:r>
              <a:rPr lang="en-US" dirty="0" smtClean="0"/>
              <a:t/>
            </a:r>
            <a:br>
              <a:rPr lang="en-US" dirty="0" smtClean="0"/>
            </a:br>
            <a:endParaRPr lang="en-US" dirty="0" smtClean="0"/>
          </a:p>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46</a:t>
            </a:fld>
            <a:endParaRPr lang="en-US"/>
          </a:p>
        </p:txBody>
      </p:sp>
    </p:spTree>
    <p:extLst>
      <p:ext uri="{BB962C8B-B14F-4D97-AF65-F5344CB8AC3E}">
        <p14:creationId xmlns:p14="http://schemas.microsoft.com/office/powerpoint/2010/main" val="139055873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So the next training for PIT leads after we complete this one is a Pre-count Webinar on how to use our data gathering app and regional command center. And a post-count webinar on how to read your data. There will be a pre-recorded volunteer training released in December that can be accessed at any time. In addition, if you can give me a few weeks notice, I can also conduct virtual volunteer training if needed. Please reach out to me and let me know if this is something you might be interested in for your community. We will also be providing training for our sheltered counts as well. And there are a series of additional presentations posted to the THN website to help you engage providers in the PIT count. I would also like to mention that we will be having a sign up form at some point in December for individual community check ins if you are interested. We will also be holding “office hour” conference calls so you can come in and ask questions and receive guidance. </a:t>
            </a:r>
            <a:endParaRPr lang="en-US" b="0" dirty="0" smtClean="0">
              <a:effectLst/>
            </a:endParaRPr>
          </a:p>
        </p:txBody>
      </p:sp>
      <p:sp>
        <p:nvSpPr>
          <p:cNvPr id="4" name="Slide Number Placeholder 3"/>
          <p:cNvSpPr>
            <a:spLocks noGrp="1"/>
          </p:cNvSpPr>
          <p:nvPr>
            <p:ph type="sldNum" sz="quarter" idx="10"/>
          </p:nvPr>
        </p:nvSpPr>
        <p:spPr/>
        <p:txBody>
          <a:bodyPr/>
          <a:lstStyle/>
          <a:p>
            <a:fld id="{A63A9EE3-F95B-42C0-BF9C-6396409CFC7B}" type="slidenum">
              <a:rPr lang="en-US" smtClean="0"/>
              <a:t>47</a:t>
            </a:fld>
            <a:endParaRPr lang="en-US"/>
          </a:p>
        </p:txBody>
      </p:sp>
    </p:spTree>
    <p:extLst>
      <p:ext uri="{BB962C8B-B14F-4D97-AF65-F5344CB8AC3E}">
        <p14:creationId xmlns:p14="http://schemas.microsoft.com/office/powerpoint/2010/main" val="208838471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Here is a quick timeline of the most important events to note for our upcoming PIT count. </a:t>
            </a:r>
            <a:endParaRPr lang="en-US" b="0" dirty="0" smtClean="0">
              <a:effectLst/>
            </a:endParaRP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48</a:t>
            </a:fld>
            <a:endParaRPr lang="en-US"/>
          </a:p>
        </p:txBody>
      </p:sp>
    </p:spTree>
    <p:extLst>
      <p:ext uri="{BB962C8B-B14F-4D97-AF65-F5344CB8AC3E}">
        <p14:creationId xmlns:p14="http://schemas.microsoft.com/office/powerpoint/2010/main" val="348276554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Here are the next steps as we progress towards our PIT count. We will be scheduling our mobile app training that will be going over the Counting Us app that we use to gather data and the Regional Command Center that we use to view our data. If you have not done so already, begin forming your PIT committees. Be on the lookout for the Sheltered location list from myself coming soon. Start developing a volunteer recruitment plan and begin recruiting volunteers if you have the capacity to do so. You can request volunteer training if that is something you might be interested in. And finally be on the look-out for our opportunities for support calls as well as any other email updates that might come your way. </a:t>
            </a: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49</a:t>
            </a:fld>
            <a:endParaRPr lang="en-US"/>
          </a:p>
        </p:txBody>
      </p:sp>
    </p:spTree>
    <p:extLst>
      <p:ext uri="{BB962C8B-B14F-4D97-AF65-F5344CB8AC3E}">
        <p14:creationId xmlns:p14="http://schemas.microsoft.com/office/powerpoint/2010/main" val="3208268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Here are some of the questions that the PIT count aims to answer as well as the definition of the PIT count. The point-in time count is an unduplicated count on a single night of the people in a community experiencing homelessness. The other way I like to explain it is that the PIT count is the minimum number of individuals experiencing homelessness, in your community, on a single night. </a:t>
            </a: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5</a:t>
            </a:fld>
            <a:endParaRPr lang="en-US"/>
          </a:p>
        </p:txBody>
      </p:sp>
    </p:spTree>
    <p:extLst>
      <p:ext uri="{BB962C8B-B14F-4D97-AF65-F5344CB8AC3E}">
        <p14:creationId xmlns:p14="http://schemas.microsoft.com/office/powerpoint/2010/main" val="254706113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50</a:t>
            </a:fld>
            <a:endParaRPr lang="en-US"/>
          </a:p>
        </p:txBody>
      </p:sp>
    </p:spTree>
    <p:extLst>
      <p:ext uri="{BB962C8B-B14F-4D97-AF65-F5344CB8AC3E}">
        <p14:creationId xmlns:p14="http://schemas.microsoft.com/office/powerpoint/2010/main" val="415236436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51</a:t>
            </a:fld>
            <a:endParaRPr lang="en-US"/>
          </a:p>
        </p:txBody>
      </p:sp>
    </p:spTree>
    <p:extLst>
      <p:ext uri="{BB962C8B-B14F-4D97-AF65-F5344CB8AC3E}">
        <p14:creationId xmlns:p14="http://schemas.microsoft.com/office/powerpoint/2010/main" val="2551387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There are four main reasons that we conduct the PIT count represented here in this graphic. We conduct it for </a:t>
            </a:r>
            <a:r>
              <a:rPr lang="en-US" sz="1200" b="1" i="0" u="none" strike="noStrike" kern="1200" dirty="0" smtClean="0">
                <a:solidFill>
                  <a:schemeClr val="tx1"/>
                </a:solidFill>
                <a:effectLst/>
                <a:latin typeface="+mn-lt"/>
                <a:ea typeface="+mn-ea"/>
                <a:cs typeface="+mn-cs"/>
              </a:rPr>
              <a:t>Awareness</a:t>
            </a:r>
            <a:r>
              <a:rPr lang="en-US" sz="1200" b="0" i="0" u="none" strike="noStrike" kern="1200" dirty="0" smtClean="0">
                <a:solidFill>
                  <a:schemeClr val="tx1"/>
                </a:solidFill>
                <a:effectLst/>
                <a:latin typeface="+mn-lt"/>
                <a:ea typeface="+mn-ea"/>
                <a:cs typeface="+mn-cs"/>
              </a:rPr>
              <a:t> to advocate to local governments and raise community awareness. To understand the </a:t>
            </a:r>
            <a:r>
              <a:rPr lang="en-US" sz="1200" b="1" i="0" u="none" strike="noStrike" kern="1200" dirty="0" smtClean="0">
                <a:solidFill>
                  <a:schemeClr val="tx1"/>
                </a:solidFill>
                <a:effectLst/>
                <a:latin typeface="+mn-lt"/>
                <a:ea typeface="+mn-ea"/>
                <a:cs typeface="+mn-cs"/>
              </a:rPr>
              <a:t>extent</a:t>
            </a:r>
            <a:r>
              <a:rPr lang="en-US" sz="1200" b="0" i="0" u="none" strike="noStrike" kern="1200" dirty="0" smtClean="0">
                <a:solidFill>
                  <a:schemeClr val="tx1"/>
                </a:solidFill>
                <a:effectLst/>
                <a:latin typeface="+mn-lt"/>
                <a:ea typeface="+mn-ea"/>
                <a:cs typeface="+mn-cs"/>
              </a:rPr>
              <a:t> of homelessness by identifying trends in homelessness over time and the characteristics of those experiencing homelessness locally. To secure </a:t>
            </a:r>
            <a:r>
              <a:rPr lang="en-US" sz="1200" b="1" i="0" u="none" strike="noStrike" kern="1200" dirty="0" smtClean="0">
                <a:solidFill>
                  <a:schemeClr val="tx1"/>
                </a:solidFill>
                <a:effectLst/>
                <a:latin typeface="+mn-lt"/>
                <a:ea typeface="+mn-ea"/>
                <a:cs typeface="+mn-cs"/>
              </a:rPr>
              <a:t>funding</a:t>
            </a:r>
            <a:r>
              <a:rPr lang="en-US" sz="1200" b="0" i="0" u="none" strike="noStrike" kern="1200" dirty="0" smtClean="0">
                <a:solidFill>
                  <a:schemeClr val="tx1"/>
                </a:solidFill>
                <a:effectLst/>
                <a:latin typeface="+mn-lt"/>
                <a:ea typeface="+mn-ea"/>
                <a:cs typeface="+mn-cs"/>
              </a:rPr>
              <a:t> as the PIT can be used for eligibility for CoC and ESG federal funding as well as to advocate for private or local government funds. And finally for </a:t>
            </a:r>
            <a:r>
              <a:rPr lang="en-US" sz="1200" b="1" i="0" u="none" strike="noStrike" kern="1200" dirty="0" smtClean="0">
                <a:solidFill>
                  <a:schemeClr val="tx1"/>
                </a:solidFill>
                <a:effectLst/>
                <a:latin typeface="+mn-lt"/>
                <a:ea typeface="+mn-ea"/>
                <a:cs typeface="+mn-cs"/>
              </a:rPr>
              <a:t>engagement</a:t>
            </a:r>
            <a:r>
              <a:rPr lang="en-US" sz="1200" b="0" i="0" u="none" strike="noStrike" kern="1200" dirty="0" smtClean="0">
                <a:solidFill>
                  <a:schemeClr val="tx1"/>
                </a:solidFill>
                <a:effectLst/>
                <a:latin typeface="+mn-lt"/>
                <a:ea typeface="+mn-ea"/>
                <a:cs typeface="+mn-cs"/>
              </a:rPr>
              <a:t> as the PIT count allows us to develop personal relationships with those experiencing homelessness and create a sense of responsibility with various stakeholders. </a:t>
            </a: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6</a:t>
            </a:fld>
            <a:endParaRPr lang="en-US"/>
          </a:p>
        </p:txBody>
      </p:sp>
    </p:spTree>
    <p:extLst>
      <p:ext uri="{BB962C8B-B14F-4D97-AF65-F5344CB8AC3E}">
        <p14:creationId xmlns:p14="http://schemas.microsoft.com/office/powerpoint/2010/main" val="10335775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I’m not going to go over this slide in depth, I just think that it is valuable to include a slide detailing what Texas Homeless Network does as well as clearly explaining the difference between the two divisions of our staff. The Texas Balance of State team focuses on 215 of Texas’ 254 counties, while our statewide initiatives team focuses on efforts across the state and coordinates directly with the other </a:t>
            </a:r>
            <a:r>
              <a:rPr lang="en-US" sz="1200" b="0" i="0" u="none" strike="noStrike" kern="1200" dirty="0" err="1" smtClean="0">
                <a:solidFill>
                  <a:schemeClr val="tx1"/>
                </a:solidFill>
                <a:effectLst/>
                <a:latin typeface="+mn-lt"/>
                <a:ea typeface="+mn-ea"/>
                <a:cs typeface="+mn-cs"/>
              </a:rPr>
              <a:t>CoC’s</a:t>
            </a:r>
            <a:r>
              <a:rPr lang="en-US" sz="1200" b="0" i="0" u="none" strike="noStrike" kern="1200" dirty="0" smtClean="0">
                <a:solidFill>
                  <a:schemeClr val="tx1"/>
                </a:solidFill>
                <a:effectLst/>
                <a:latin typeface="+mn-lt"/>
                <a:ea typeface="+mn-ea"/>
                <a:cs typeface="+mn-cs"/>
              </a:rPr>
              <a:t>.</a:t>
            </a:r>
            <a:endParaRPr lang="en-US" dirty="0" smtClean="0"/>
          </a:p>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7</a:t>
            </a:fld>
            <a:endParaRPr lang="en-US"/>
          </a:p>
        </p:txBody>
      </p:sp>
    </p:spTree>
    <p:extLst>
      <p:ext uri="{BB962C8B-B14F-4D97-AF65-F5344CB8AC3E}">
        <p14:creationId xmlns:p14="http://schemas.microsoft.com/office/powerpoint/2010/main" val="22886354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To help visualize the area we covered on the last full PIT count in 2023 vs. our region, here are two maps. On the right is the Texas Balance of State map with our counties highlighted in blue, and on the left is our 2023 PIT coverage highlighted by dots on the map. As you can see from looking at these maps, we are still lacking coverage in numerous counties across our CoC. In 2023 we were able to cover about 74% of our </a:t>
            </a:r>
            <a:r>
              <a:rPr lang="en-US" sz="1200" b="0" i="0" u="none" strike="noStrike" kern="1200" dirty="0" err="1" smtClean="0">
                <a:solidFill>
                  <a:schemeClr val="tx1"/>
                </a:solidFill>
                <a:effectLst/>
                <a:latin typeface="+mn-lt"/>
                <a:ea typeface="+mn-ea"/>
                <a:cs typeface="+mn-cs"/>
              </a:rPr>
              <a:t>CoC’s</a:t>
            </a:r>
            <a:r>
              <a:rPr lang="en-US" sz="1200" b="0" i="0" u="none" strike="noStrike" kern="1200" dirty="0" smtClean="0">
                <a:solidFill>
                  <a:schemeClr val="tx1"/>
                </a:solidFill>
                <a:effectLst/>
                <a:latin typeface="+mn-lt"/>
                <a:ea typeface="+mn-ea"/>
                <a:cs typeface="+mn-cs"/>
              </a:rPr>
              <a:t> population. So about 26% of our CoC did not have any PIT coverage in 2023. ***</a:t>
            </a: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8</a:t>
            </a:fld>
            <a:endParaRPr lang="en-US"/>
          </a:p>
        </p:txBody>
      </p:sp>
    </p:spTree>
    <p:extLst>
      <p:ext uri="{BB962C8B-B14F-4D97-AF65-F5344CB8AC3E}">
        <p14:creationId xmlns:p14="http://schemas.microsoft.com/office/powerpoint/2010/main" val="45450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So normally I stray away from this discussion about extrapolation, but I feel like it is important for you to know how your data affects our overall numbers that we report to HUD. HUD requires us to submit data on the entirety of our geography. We are not able to cover our whole geography due to how large it is. In order to account for the counties within our CoC that do not have any PIT coverage, we use extrapolation to determine the number of unhoused individuals within non-participating counties. We use data from participating counties like yours in order to estimate the number of homeless individuals within non-participating counties, that is how your data comes into play within this process. I am mentioning this because it is important to note that the data that we collect on the night of the count has a major effect on the results outside of your designated regions. Because of this we must do our best to ensure a high standard of data quality so that the final data submission to HUD is accurate. This can include making sure we ask all of the questions to survey participants, work to reduce duplicates and expanding our PIT coverage to new areas within our counties. </a:t>
            </a: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9</a:t>
            </a:fld>
            <a:endParaRPr lang="en-US"/>
          </a:p>
        </p:txBody>
      </p:sp>
    </p:spTree>
    <p:extLst>
      <p:ext uri="{BB962C8B-B14F-4D97-AF65-F5344CB8AC3E}">
        <p14:creationId xmlns:p14="http://schemas.microsoft.com/office/powerpoint/2010/main" val="27017073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98" name="Group 97"/>
          <p:cNvGrpSpPr/>
          <p:nvPr userDrawn="1"/>
        </p:nvGrpSpPr>
        <p:grpSpPr>
          <a:xfrm>
            <a:off x="-1300119" y="65517"/>
            <a:ext cx="13414626" cy="6702530"/>
            <a:chOff x="-1327981" y="26125"/>
            <a:chExt cx="13778145" cy="6884159"/>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902" y="26125"/>
              <a:ext cx="1982576" cy="1056482"/>
            </a:xfrm>
            <a:prstGeom prst="rect">
              <a:avLst/>
            </a:prstGeom>
          </p:spPr>
        </p:pic>
        <p:pic>
          <p:nvPicPr>
            <p:cNvPr id="56" name="Picture 5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40227" y="26125"/>
              <a:ext cx="1982576" cy="1056482"/>
            </a:xfrm>
            <a:prstGeom prst="rect">
              <a:avLst/>
            </a:prstGeom>
          </p:spPr>
        </p:pic>
        <p:pic>
          <p:nvPicPr>
            <p:cNvPr id="57" name="Picture 5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14613" y="26125"/>
              <a:ext cx="1982576" cy="1056482"/>
            </a:xfrm>
            <a:prstGeom prst="rect">
              <a:avLst/>
            </a:prstGeom>
          </p:spPr>
        </p:pic>
        <p:pic>
          <p:nvPicPr>
            <p:cNvPr id="58" name="Picture 5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98938" y="26125"/>
              <a:ext cx="1982576" cy="1056482"/>
            </a:xfrm>
            <a:prstGeom prst="rect">
              <a:avLst/>
            </a:prstGeom>
          </p:spPr>
        </p:pic>
        <p:pic>
          <p:nvPicPr>
            <p:cNvPr id="59" name="Picture 5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3263" y="26125"/>
              <a:ext cx="1982576" cy="1056482"/>
            </a:xfrm>
            <a:prstGeom prst="rect">
              <a:avLst/>
            </a:prstGeom>
          </p:spPr>
        </p:pic>
        <p:pic>
          <p:nvPicPr>
            <p:cNvPr id="60" name="Picture 5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67588" y="26125"/>
              <a:ext cx="1982576" cy="1056482"/>
            </a:xfrm>
            <a:prstGeom prst="rect">
              <a:avLst/>
            </a:prstGeom>
          </p:spPr>
        </p:pic>
        <p:pic>
          <p:nvPicPr>
            <p:cNvPr id="62" name="Picture 6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1632" y="1194560"/>
              <a:ext cx="1982576" cy="1056482"/>
            </a:xfrm>
            <a:prstGeom prst="rect">
              <a:avLst/>
            </a:prstGeom>
          </p:spPr>
        </p:pic>
        <p:pic>
          <p:nvPicPr>
            <p:cNvPr id="63" name="Picture 6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26018" y="1186812"/>
              <a:ext cx="1982576" cy="1056482"/>
            </a:xfrm>
            <a:prstGeom prst="rect">
              <a:avLst/>
            </a:prstGeom>
          </p:spPr>
        </p:pic>
        <p:pic>
          <p:nvPicPr>
            <p:cNvPr id="64" name="Picture 6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10343" y="1194560"/>
              <a:ext cx="1982576" cy="1056482"/>
            </a:xfrm>
            <a:prstGeom prst="rect">
              <a:avLst/>
            </a:prstGeom>
          </p:spPr>
        </p:pic>
        <p:pic>
          <p:nvPicPr>
            <p:cNvPr id="65" name="Picture 6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84729" y="1194560"/>
              <a:ext cx="1982576" cy="1056482"/>
            </a:xfrm>
            <a:prstGeom prst="rect">
              <a:avLst/>
            </a:prstGeom>
          </p:spPr>
        </p:pic>
        <p:pic>
          <p:nvPicPr>
            <p:cNvPr id="66" name="Picture 6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69054" y="1194560"/>
              <a:ext cx="1982576" cy="1056482"/>
            </a:xfrm>
            <a:prstGeom prst="rect">
              <a:avLst/>
            </a:prstGeom>
          </p:spPr>
        </p:pic>
        <p:pic>
          <p:nvPicPr>
            <p:cNvPr id="69" name="Picture 6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37423" y="2347915"/>
              <a:ext cx="1982576" cy="1056482"/>
            </a:xfrm>
            <a:prstGeom prst="rect">
              <a:avLst/>
            </a:prstGeom>
          </p:spPr>
        </p:pic>
        <p:pic>
          <p:nvPicPr>
            <p:cNvPr id="70" name="Picture 6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21748" y="2347915"/>
              <a:ext cx="1982576" cy="1056482"/>
            </a:xfrm>
            <a:prstGeom prst="rect">
              <a:avLst/>
            </a:prstGeom>
          </p:spPr>
        </p:pic>
        <p:pic>
          <p:nvPicPr>
            <p:cNvPr id="71" name="Picture 7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96134" y="2357854"/>
              <a:ext cx="1982576" cy="1056482"/>
            </a:xfrm>
            <a:prstGeom prst="rect">
              <a:avLst/>
            </a:prstGeom>
          </p:spPr>
        </p:pic>
        <p:pic>
          <p:nvPicPr>
            <p:cNvPr id="72" name="Picture 7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0520" y="2357854"/>
              <a:ext cx="1982576" cy="1056482"/>
            </a:xfrm>
            <a:prstGeom prst="rect">
              <a:avLst/>
            </a:prstGeom>
          </p:spPr>
        </p:pic>
        <p:pic>
          <p:nvPicPr>
            <p:cNvPr id="73" name="Picture 7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54845" y="2357854"/>
              <a:ext cx="1982576" cy="1056482"/>
            </a:xfrm>
            <a:prstGeom prst="rect">
              <a:avLst/>
            </a:prstGeom>
          </p:spPr>
        </p:pic>
        <p:pic>
          <p:nvPicPr>
            <p:cNvPr id="75" name="Picture 7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902" y="3516350"/>
              <a:ext cx="1982576" cy="1056482"/>
            </a:xfrm>
            <a:prstGeom prst="rect">
              <a:avLst/>
            </a:prstGeom>
          </p:spPr>
        </p:pic>
        <p:pic>
          <p:nvPicPr>
            <p:cNvPr id="76" name="Picture 7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30288" y="3528480"/>
              <a:ext cx="1982576" cy="1056482"/>
            </a:xfrm>
            <a:prstGeom prst="rect">
              <a:avLst/>
            </a:prstGeom>
          </p:spPr>
        </p:pic>
        <p:pic>
          <p:nvPicPr>
            <p:cNvPr id="77" name="Picture 7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14613" y="3526289"/>
              <a:ext cx="1982576" cy="1056482"/>
            </a:xfrm>
            <a:prstGeom prst="rect">
              <a:avLst/>
            </a:prstGeom>
          </p:spPr>
        </p:pic>
        <p:pic>
          <p:nvPicPr>
            <p:cNvPr id="78" name="Picture 7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88999" y="3526289"/>
              <a:ext cx="1982576" cy="1056482"/>
            </a:xfrm>
            <a:prstGeom prst="rect">
              <a:avLst/>
            </a:prstGeom>
          </p:spPr>
        </p:pic>
        <p:pic>
          <p:nvPicPr>
            <p:cNvPr id="79" name="Picture 7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73324" y="3526289"/>
              <a:ext cx="1982576" cy="1056482"/>
            </a:xfrm>
            <a:prstGeom prst="rect">
              <a:avLst/>
            </a:prstGeom>
          </p:spPr>
        </p:pic>
        <p:pic>
          <p:nvPicPr>
            <p:cNvPr id="80" name="Picture 7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67588" y="3530032"/>
              <a:ext cx="1982576" cy="1056482"/>
            </a:xfrm>
            <a:prstGeom prst="rect">
              <a:avLst/>
            </a:prstGeom>
          </p:spPr>
        </p:pic>
        <p:pic>
          <p:nvPicPr>
            <p:cNvPr id="81" name="Picture 8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1693" y="4683176"/>
              <a:ext cx="1982576" cy="1056482"/>
            </a:xfrm>
            <a:prstGeom prst="rect">
              <a:avLst/>
            </a:prstGeom>
          </p:spPr>
        </p:pic>
        <p:pic>
          <p:nvPicPr>
            <p:cNvPr id="82" name="Picture 8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26018" y="4692100"/>
              <a:ext cx="1982576" cy="1056482"/>
            </a:xfrm>
            <a:prstGeom prst="rect">
              <a:avLst/>
            </a:prstGeom>
          </p:spPr>
        </p:pic>
        <p:pic>
          <p:nvPicPr>
            <p:cNvPr id="83" name="Picture 8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00404" y="4693115"/>
              <a:ext cx="1982576" cy="1056482"/>
            </a:xfrm>
            <a:prstGeom prst="rect">
              <a:avLst/>
            </a:prstGeom>
          </p:spPr>
        </p:pic>
        <p:pic>
          <p:nvPicPr>
            <p:cNvPr id="84" name="Picture 8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84729" y="4693115"/>
              <a:ext cx="1982576" cy="1056482"/>
            </a:xfrm>
            <a:prstGeom prst="rect">
              <a:avLst/>
            </a:prstGeom>
          </p:spPr>
        </p:pic>
        <p:pic>
          <p:nvPicPr>
            <p:cNvPr id="85" name="Picture 8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69054" y="4693115"/>
              <a:ext cx="1982576" cy="1056482"/>
            </a:xfrm>
            <a:prstGeom prst="rect">
              <a:avLst/>
            </a:prstGeom>
          </p:spPr>
        </p:pic>
        <p:pic>
          <p:nvPicPr>
            <p:cNvPr id="87" name="Picture 8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27484" y="5851611"/>
              <a:ext cx="1982576" cy="1056482"/>
            </a:xfrm>
            <a:prstGeom prst="rect">
              <a:avLst/>
            </a:prstGeom>
          </p:spPr>
        </p:pic>
        <p:pic>
          <p:nvPicPr>
            <p:cNvPr id="88" name="Picture 8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01870" y="5853802"/>
              <a:ext cx="1982576" cy="1056482"/>
            </a:xfrm>
            <a:prstGeom prst="rect">
              <a:avLst/>
            </a:prstGeom>
          </p:spPr>
        </p:pic>
        <p:pic>
          <p:nvPicPr>
            <p:cNvPr id="89" name="Picture 8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86195" y="5851611"/>
              <a:ext cx="1982576" cy="1056482"/>
            </a:xfrm>
            <a:prstGeom prst="rect">
              <a:avLst/>
            </a:prstGeom>
          </p:spPr>
        </p:pic>
        <p:pic>
          <p:nvPicPr>
            <p:cNvPr id="90" name="Picture 8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60581" y="5851611"/>
              <a:ext cx="1982576" cy="1056482"/>
            </a:xfrm>
            <a:prstGeom prst="rect">
              <a:avLst/>
            </a:prstGeom>
          </p:spPr>
        </p:pic>
        <p:pic>
          <p:nvPicPr>
            <p:cNvPr id="91" name="Picture 9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44906" y="5851611"/>
              <a:ext cx="1982576" cy="1056482"/>
            </a:xfrm>
            <a:prstGeom prst="rect">
              <a:avLst/>
            </a:prstGeom>
          </p:spPr>
        </p:pic>
        <p:pic>
          <p:nvPicPr>
            <p:cNvPr id="93" name="Picture 9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22754" y="1194560"/>
              <a:ext cx="1982576" cy="1056482"/>
            </a:xfrm>
            <a:prstGeom prst="rect">
              <a:avLst/>
            </a:prstGeom>
          </p:spPr>
        </p:pic>
        <p:pic>
          <p:nvPicPr>
            <p:cNvPr id="94" name="Picture 9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1767" y="2356620"/>
              <a:ext cx="1982576" cy="1056482"/>
            </a:xfrm>
            <a:prstGeom prst="rect">
              <a:avLst/>
            </a:prstGeom>
          </p:spPr>
        </p:pic>
        <p:pic>
          <p:nvPicPr>
            <p:cNvPr id="95" name="Picture 9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27981" y="4684545"/>
              <a:ext cx="1982576" cy="1056482"/>
            </a:xfrm>
            <a:prstGeom prst="rect">
              <a:avLst/>
            </a:prstGeom>
          </p:spPr>
        </p:pic>
        <p:pic>
          <p:nvPicPr>
            <p:cNvPr id="97" name="Picture 9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1767" y="5851371"/>
              <a:ext cx="1982576" cy="1056482"/>
            </a:xfrm>
            <a:prstGeom prst="rect">
              <a:avLst/>
            </a:prstGeom>
          </p:spPr>
        </p:pic>
      </p:grpSp>
      <p:sp>
        <p:nvSpPr>
          <p:cNvPr id="6" name="Slide Number Placeholder 5"/>
          <p:cNvSpPr>
            <a:spLocks noGrp="1"/>
          </p:cNvSpPr>
          <p:nvPr>
            <p:ph type="sldNum" sz="quarter" idx="12"/>
          </p:nvPr>
        </p:nvSpPr>
        <p:spPr/>
        <p:txBody>
          <a:bodyPr/>
          <a:lstStyle/>
          <a:p>
            <a:fld id="{37BF59D1-7C16-4B01-85C2-4A7CDD205D72}" type="slidenum">
              <a:rPr lang="en-US" smtClean="0"/>
              <a:t>‹#›</a:t>
            </a:fld>
            <a:endParaRPr lang="en-US"/>
          </a:p>
        </p:txBody>
      </p:sp>
      <p:sp>
        <p:nvSpPr>
          <p:cNvPr id="104" name="Rectangle 103"/>
          <p:cNvSpPr/>
          <p:nvPr userDrawn="1"/>
        </p:nvSpPr>
        <p:spPr>
          <a:xfrm>
            <a:off x="6793271" y="0"/>
            <a:ext cx="5398729"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p:cNvSpPr txBox="1"/>
          <p:nvPr userDrawn="1"/>
        </p:nvSpPr>
        <p:spPr>
          <a:xfrm>
            <a:off x="6793272" y="5764917"/>
            <a:ext cx="5014122" cy="461665"/>
          </a:xfrm>
          <a:prstGeom prst="rect">
            <a:avLst/>
          </a:prstGeom>
          <a:noFill/>
        </p:spPr>
        <p:txBody>
          <a:bodyPr wrap="square" rtlCol="0">
            <a:spAutoFit/>
          </a:bodyPr>
          <a:lstStyle/>
          <a:p>
            <a:pPr algn="r"/>
            <a:r>
              <a:rPr lang="en-US" sz="2400" dirty="0" smtClean="0">
                <a:solidFill>
                  <a:schemeClr val="bg1"/>
                </a:solidFill>
                <a:latin typeface="+mj-lt"/>
              </a:rPr>
              <a:t>Strategies</a:t>
            </a:r>
            <a:r>
              <a:rPr lang="en-US" sz="2400" baseline="0" dirty="0" smtClean="0">
                <a:solidFill>
                  <a:schemeClr val="bg1"/>
                </a:solidFill>
                <a:latin typeface="+mj-lt"/>
              </a:rPr>
              <a:t> For Change</a:t>
            </a:r>
            <a:endParaRPr lang="en-US" sz="2400" dirty="0">
              <a:solidFill>
                <a:schemeClr val="bg1"/>
              </a:solidFill>
              <a:latin typeface="+mj-lt"/>
            </a:endParaRPr>
          </a:p>
        </p:txBody>
      </p:sp>
      <p:sp>
        <p:nvSpPr>
          <p:cNvPr id="106" name="TextBox 105"/>
          <p:cNvSpPr txBox="1"/>
          <p:nvPr userDrawn="1"/>
        </p:nvSpPr>
        <p:spPr>
          <a:xfrm>
            <a:off x="6793271" y="6265415"/>
            <a:ext cx="5014123" cy="338554"/>
          </a:xfrm>
          <a:prstGeom prst="rect">
            <a:avLst/>
          </a:prstGeom>
          <a:noFill/>
        </p:spPr>
        <p:txBody>
          <a:bodyPr wrap="square" rtlCol="0">
            <a:spAutoFit/>
          </a:bodyPr>
          <a:lstStyle/>
          <a:p>
            <a:pPr algn="r"/>
            <a:r>
              <a:rPr lang="en-US" sz="1600" dirty="0" smtClean="0">
                <a:solidFill>
                  <a:schemeClr val="bg1"/>
                </a:solidFill>
                <a:latin typeface="+mn-lt"/>
              </a:rPr>
              <a:t>thn.org</a:t>
            </a:r>
            <a:endParaRPr lang="en-US" sz="1600" dirty="0">
              <a:solidFill>
                <a:schemeClr val="bg1"/>
              </a:solidFill>
              <a:latin typeface="+mn-lt"/>
            </a:endParaRPr>
          </a:p>
        </p:txBody>
      </p:sp>
      <p:sp>
        <p:nvSpPr>
          <p:cNvPr id="108" name="Title 107"/>
          <p:cNvSpPr>
            <a:spLocks noGrp="1"/>
          </p:cNvSpPr>
          <p:nvPr>
            <p:ph type="title"/>
          </p:nvPr>
        </p:nvSpPr>
        <p:spPr>
          <a:xfrm>
            <a:off x="7477533" y="2075542"/>
            <a:ext cx="4329861" cy="2453864"/>
          </a:xfrm>
        </p:spPr>
        <p:txBody>
          <a:bodyPr/>
          <a:lstStyle>
            <a:lvl1pPr algn="r">
              <a:defRPr>
                <a:solidFill>
                  <a:schemeClr val="bg1"/>
                </a:solidFill>
              </a:defRPr>
            </a:lvl1pPr>
          </a:lstStyle>
          <a:p>
            <a:r>
              <a:rPr lang="en-US" smtClean="0"/>
              <a:t>Click to edit Master title style</a:t>
            </a:r>
            <a:endParaRPr lang="en-US" dirty="0"/>
          </a:p>
        </p:txBody>
      </p:sp>
      <p:pic>
        <p:nvPicPr>
          <p:cNvPr id="119" name="Picture 1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60399" y="546942"/>
            <a:ext cx="4074545" cy="1223486"/>
          </a:xfrm>
          <a:prstGeom prst="rect">
            <a:avLst/>
          </a:prstGeom>
        </p:spPr>
      </p:pic>
      <p:sp>
        <p:nvSpPr>
          <p:cNvPr id="120" name="Rectangle 119"/>
          <p:cNvSpPr/>
          <p:nvPr userDrawn="1"/>
        </p:nvSpPr>
        <p:spPr>
          <a:xfrm>
            <a:off x="-1712684" y="-261257"/>
            <a:ext cx="1640114" cy="79393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275455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A96898-7E7E-4DF6-B26A-9F21224F7E22}" type="datetimeFigureOut">
              <a:rPr lang="en-US" smtClean="0"/>
              <a:t>10/18/2023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BF59D1-7C16-4B01-85C2-4A7CDD205D72}"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3050672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A96898-7E7E-4DF6-B26A-9F21224F7E22}" type="datetimeFigureOut">
              <a:rPr lang="en-US" smtClean="0"/>
              <a:t>10/18/2023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BF59D1-7C16-4B01-85C2-4A7CDD205D72}"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209431127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A96898-7E7E-4DF6-B26A-9F21224F7E22}" type="datetimeFigureOut">
              <a:rPr lang="en-US" smtClean="0"/>
              <a:t>10/18/2023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BF59D1-7C16-4B01-85C2-4A7CDD205D72}"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359880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A96898-7E7E-4DF6-B26A-9F21224F7E22}" type="datetimeFigureOut">
              <a:rPr lang="en-US" smtClean="0"/>
              <a:t>10/18/2023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BF59D1-7C16-4B01-85C2-4A7CDD205D72}"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3804203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6A96898-7E7E-4DF6-B26A-9F21224F7E22}" type="datetimeFigureOut">
              <a:rPr lang="en-US" smtClean="0"/>
              <a:t>10/18/2023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BF59D1-7C16-4B01-85C2-4A7CDD205D72}"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104792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6A96898-7E7E-4DF6-B26A-9F21224F7E22}" type="datetimeFigureOut">
              <a:rPr lang="en-US" smtClean="0"/>
              <a:t>10/18/2023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BF59D1-7C16-4B01-85C2-4A7CDD205D72}" type="slidenum">
              <a:rPr lang="en-US" smtClean="0"/>
              <a:t>‹#›</a:t>
            </a:fld>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907837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6A96898-7E7E-4DF6-B26A-9F21224F7E22}" type="datetimeFigureOut">
              <a:rPr lang="en-US" smtClean="0"/>
              <a:t>10/18/2023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BF59D1-7C16-4B01-85C2-4A7CDD205D72}" type="slidenum">
              <a:rPr lang="en-US" smtClean="0"/>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588944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A96898-7E7E-4DF6-B26A-9F21224F7E22}" type="datetimeFigureOut">
              <a:rPr lang="en-US" smtClean="0"/>
              <a:t>10/18/2023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BF59D1-7C16-4B01-85C2-4A7CDD205D72}" type="slidenum">
              <a:rPr lang="en-US" smtClean="0"/>
              <a:t>‹#›</a:t>
            </a:fld>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3266527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A96898-7E7E-4DF6-B26A-9F21224F7E22}" type="datetimeFigureOut">
              <a:rPr lang="en-US" smtClean="0"/>
              <a:t>10/18/2023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BF59D1-7C16-4B01-85C2-4A7CDD205D72}"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467851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A96898-7E7E-4DF6-B26A-9F21224F7E22}" type="datetimeFigureOut">
              <a:rPr lang="en-US" smtClean="0"/>
              <a:t>10/18/2023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BF59D1-7C16-4B01-85C2-4A7CDD205D72}"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950565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A96898-7E7E-4DF6-B26A-9F21224F7E22}" type="datetimeFigureOut">
              <a:rPr lang="en-US" smtClean="0"/>
              <a:t>10/18/2023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BF59D1-7C16-4B01-85C2-4A7CDD205D72}" type="slidenum">
              <a:rPr lang="en-US" smtClean="0"/>
              <a:t>‹#›</a:t>
            </a:fld>
            <a:endParaRPr lang="en-US"/>
          </a:p>
        </p:txBody>
      </p:sp>
    </p:spTree>
    <p:extLst>
      <p:ext uri="{BB962C8B-B14F-4D97-AF65-F5344CB8AC3E}">
        <p14:creationId xmlns:p14="http://schemas.microsoft.com/office/powerpoint/2010/main" val="20572239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png"/><Relationship Id="rId7" Type="http://schemas.openxmlformats.org/officeDocument/2006/relationships/diagramColors" Target="../diagrams/colors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2.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png"/><Relationship Id="rId7" Type="http://schemas.openxmlformats.org/officeDocument/2006/relationships/diagramColors" Target="../diagrams/colors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3.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4.png"/><Relationship Id="rId7" Type="http://schemas.openxmlformats.org/officeDocument/2006/relationships/diagramColors" Target="../diagrams/colors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s://www.youtube.com/watch?v=LdLx-fn_Ntw" TargetMode="External"/><Relationship Id="rId4" Type="http://schemas.openxmlformats.org/officeDocument/2006/relationships/hyperlink" Target="https://support.google.com/maps/answer/3045850?co=GENIE.Platform%3DDesktop&amp;hl=en"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4.png"/><Relationship Id="rId7" Type="http://schemas.openxmlformats.org/officeDocument/2006/relationships/diagramQuickStyle" Target="../diagrams/quickStyle5.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hyperlink" Target="https://www.thn.org/texas-balance-state-continuum-care/data/pit-count-and-hic/" TargetMode="External"/><Relationship Id="rId9" Type="http://schemas.microsoft.com/office/2007/relationships/diagramDrawing" Target="../diagrams/drawing5.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hyperlink" Target="https://www.thn.org/wp-content/uploads/2018/11/How-to-Engage-the-Media.pdf" TargetMode="External"/><Relationship Id="rId4" Type="http://schemas.openxmlformats.org/officeDocument/2006/relationships/hyperlink" Target="https://www.thn.org/wp-content/uploads/2018/10/2019-PIT-Coordinator-Manual.pdf"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https://www.thn.org/texas-balance-state-continuum-care/data/pit-count-and-hic/"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hyperlink" Target="https://www.thn.org/wp-content/uploads/2021/10/Veteran-Presentation.pptx" TargetMode="External"/><Relationship Id="rId5" Type="http://schemas.openxmlformats.org/officeDocument/2006/relationships/hyperlink" Target="https://www.thn.org/wp-content/uploads/2021/10/Youth-Families-Presentation.pptx" TargetMode="External"/><Relationship Id="rId4" Type="http://schemas.openxmlformats.org/officeDocument/2006/relationships/hyperlink" Target="https://www.thn.org/wp-content/uploads/2021/10/Domestic-Violence-Provider-Training.pptx"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hyperlink" Target="https://www.thn.org/wp-content/uploads/2018/11/PIT-Tips-for-Including-People-Experiencing-Homelessness.pdf"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4.png"/><Relationship Id="rId7" Type="http://schemas.openxmlformats.org/officeDocument/2006/relationships/diagramColors" Target="../diagrams/colors6.xml"/><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thn.org/wp-content/uploads/2017/06/CoC-Map-May-2016.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77533" y="2133600"/>
            <a:ext cx="4337096" cy="2844800"/>
          </a:xfrm>
        </p:spPr>
        <p:txBody>
          <a:bodyPr>
            <a:normAutofit/>
          </a:bodyPr>
          <a:lstStyle/>
          <a:p>
            <a:r>
              <a:rPr lang="en-US" dirty="0" smtClean="0"/>
              <a:t>2024 PIT Lead Training</a:t>
            </a:r>
            <a:endParaRPr lang="en-US" dirty="0"/>
          </a:p>
        </p:txBody>
      </p:sp>
    </p:spTree>
    <p:extLst>
      <p:ext uri="{BB962C8B-B14F-4D97-AF65-F5344CB8AC3E}">
        <p14:creationId xmlns:p14="http://schemas.microsoft.com/office/powerpoint/2010/main" val="21213169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Group 71"/>
          <p:cNvGrpSpPr/>
          <p:nvPr/>
        </p:nvGrpSpPr>
        <p:grpSpPr>
          <a:xfrm>
            <a:off x="9378" y="-301511"/>
            <a:ext cx="12144674" cy="7458410"/>
            <a:chOff x="9378" y="-301511"/>
            <a:chExt cx="12144674" cy="7458410"/>
          </a:xfrm>
        </p:grpSpPr>
        <p:sp>
          <p:nvSpPr>
            <p:cNvPr id="76" name="Rectangle 75"/>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6402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359231"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86"/>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88"/>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89"/>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rot="10800000">
              <a:off x="9942673"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91"/>
            <p:cNvSpPr/>
            <p:nvPr/>
          </p:nvSpPr>
          <p:spPr>
            <a:xfrm>
              <a:off x="9378" y="-37"/>
              <a:ext cx="572295"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p:cNvSpPr txBox="1"/>
            <p:nvPr/>
          </p:nvSpPr>
          <p:spPr>
            <a:xfrm rot="10800000">
              <a:off x="198665" y="-301511"/>
              <a:ext cx="492443" cy="1461416"/>
            </a:xfrm>
            <a:prstGeom prst="rect">
              <a:avLst/>
            </a:prstGeom>
            <a:noFill/>
          </p:spPr>
          <p:txBody>
            <a:bodyPr vert="vert" wrap="square" rtlCol="0">
              <a:spAutoFit/>
            </a:bodyPr>
            <a:lstStyle/>
            <a:p>
              <a:r>
                <a:rPr lang="en-US" sz="2000" dirty="0" smtClean="0">
                  <a:solidFill>
                    <a:schemeClr val="bg1"/>
                  </a:solidFill>
                </a:rPr>
                <a:t>Module 1</a:t>
              </a:r>
              <a:endParaRPr lang="en-US" sz="2000" dirty="0">
                <a:solidFill>
                  <a:schemeClr val="bg1"/>
                </a:solidFill>
              </a:endParaRPr>
            </a:p>
          </p:txBody>
        </p:sp>
        <p:sp>
          <p:nvSpPr>
            <p:cNvPr id="94" name="TextBox 93"/>
            <p:cNvSpPr txBox="1"/>
            <p:nvPr/>
          </p:nvSpPr>
          <p:spPr>
            <a:xfrm>
              <a:off x="9852914" y="962394"/>
              <a:ext cx="492443" cy="1461416"/>
            </a:xfrm>
            <a:prstGeom prst="rect">
              <a:avLst/>
            </a:prstGeom>
            <a:noFill/>
          </p:spPr>
          <p:txBody>
            <a:bodyPr vert="vert" wrap="square" rtlCol="0">
              <a:spAutoFit/>
            </a:bodyPr>
            <a:lstStyle/>
            <a:p>
              <a:r>
                <a:rPr lang="en-US" sz="2000" dirty="0" smtClean="0">
                  <a:solidFill>
                    <a:schemeClr val="bg1"/>
                  </a:solidFill>
                </a:rPr>
                <a:t>Module 2</a:t>
              </a:r>
              <a:endParaRPr lang="en-US" sz="2000" dirty="0">
                <a:solidFill>
                  <a:schemeClr val="bg1"/>
                </a:solidFill>
              </a:endParaRPr>
            </a:p>
          </p:txBody>
        </p:sp>
        <p:sp>
          <p:nvSpPr>
            <p:cNvPr id="95" name="TextBox 94"/>
            <p:cNvSpPr txBox="1"/>
            <p:nvPr/>
          </p:nvSpPr>
          <p:spPr>
            <a:xfrm>
              <a:off x="10150279" y="1928831"/>
              <a:ext cx="492443" cy="1461416"/>
            </a:xfrm>
            <a:prstGeom prst="rect">
              <a:avLst/>
            </a:prstGeom>
            <a:noFill/>
          </p:spPr>
          <p:txBody>
            <a:bodyPr vert="vert" wrap="square" rtlCol="0">
              <a:spAutoFit/>
            </a:bodyPr>
            <a:lstStyle/>
            <a:p>
              <a:r>
                <a:rPr lang="en-US" sz="2000" dirty="0" smtClean="0">
                  <a:solidFill>
                    <a:schemeClr val="bg1"/>
                  </a:solidFill>
                </a:rPr>
                <a:t>Module 3</a:t>
              </a:r>
              <a:endParaRPr lang="en-US" sz="2000" dirty="0">
                <a:solidFill>
                  <a:schemeClr val="bg1"/>
                </a:solidFill>
              </a:endParaRPr>
            </a:p>
          </p:txBody>
        </p:sp>
        <p:sp>
          <p:nvSpPr>
            <p:cNvPr id="96" name="TextBox 95"/>
            <p:cNvSpPr txBox="1"/>
            <p:nvPr/>
          </p:nvSpPr>
          <p:spPr>
            <a:xfrm>
              <a:off x="10492251" y="2884118"/>
              <a:ext cx="492443" cy="1461416"/>
            </a:xfrm>
            <a:prstGeom prst="rect">
              <a:avLst/>
            </a:prstGeom>
            <a:noFill/>
          </p:spPr>
          <p:txBody>
            <a:bodyPr vert="vert" wrap="square" rtlCol="0">
              <a:spAutoFit/>
            </a:bodyPr>
            <a:lstStyle/>
            <a:p>
              <a:r>
                <a:rPr lang="en-US" sz="2000" dirty="0" smtClean="0">
                  <a:solidFill>
                    <a:schemeClr val="bg1"/>
                  </a:solidFill>
                </a:rPr>
                <a:t>Module 4</a:t>
              </a:r>
              <a:endParaRPr lang="en-US" sz="2000" dirty="0">
                <a:solidFill>
                  <a:schemeClr val="bg1"/>
                </a:solidFill>
              </a:endParaRPr>
            </a:p>
          </p:txBody>
        </p:sp>
        <p:sp>
          <p:nvSpPr>
            <p:cNvPr id="97" name="TextBox 96"/>
            <p:cNvSpPr txBox="1"/>
            <p:nvPr/>
          </p:nvSpPr>
          <p:spPr>
            <a:xfrm>
              <a:off x="10800769" y="3839404"/>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98" name="TextBox 97"/>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99" name="TextBox 98"/>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100" name="Picture 99"/>
            <p:cNvPicPr>
              <a:picLocks noChangeAspect="1"/>
            </p:cNvPicPr>
            <p:nvPr/>
          </p:nvPicPr>
          <p:blipFill>
            <a:blip r:embed="rId3"/>
            <a:stretch>
              <a:fillRect/>
            </a:stretch>
          </p:blipFill>
          <p:spPr>
            <a:xfrm>
              <a:off x="765978" y="6110900"/>
              <a:ext cx="762000" cy="733425"/>
            </a:xfrm>
            <a:prstGeom prst="rect">
              <a:avLst/>
            </a:prstGeom>
          </p:spPr>
        </p:pic>
      </p:grpSp>
      <p:sp>
        <p:nvSpPr>
          <p:cNvPr id="28" name="Title 2"/>
          <p:cNvSpPr>
            <a:spLocks noGrp="1"/>
          </p:cNvSpPr>
          <p:nvPr>
            <p:ph type="title"/>
          </p:nvPr>
        </p:nvSpPr>
        <p:spPr>
          <a:xfrm>
            <a:off x="581674" y="5044"/>
            <a:ext cx="9345712" cy="1325563"/>
          </a:xfrm>
        </p:spPr>
        <p:txBody>
          <a:bodyPr/>
          <a:lstStyle/>
          <a:p>
            <a:pPr algn="ctr"/>
            <a:r>
              <a:rPr lang="en-US" dirty="0"/>
              <a:t>Who to Contact</a:t>
            </a:r>
          </a:p>
        </p:txBody>
      </p:sp>
      <p:sp>
        <p:nvSpPr>
          <p:cNvPr id="30" name="TextBox 29"/>
          <p:cNvSpPr txBox="1"/>
          <p:nvPr/>
        </p:nvSpPr>
        <p:spPr>
          <a:xfrm>
            <a:off x="710195" y="917374"/>
            <a:ext cx="3676340" cy="369332"/>
          </a:xfrm>
          <a:prstGeom prst="rect">
            <a:avLst/>
          </a:prstGeom>
          <a:noFill/>
        </p:spPr>
        <p:txBody>
          <a:bodyPr wrap="square" rtlCol="0">
            <a:spAutoFit/>
          </a:bodyPr>
          <a:lstStyle/>
          <a:p>
            <a:pPr algn="ctr"/>
            <a:r>
              <a:rPr lang="en-US" b="1" dirty="0" smtClean="0"/>
              <a:t>If you have questions about:</a:t>
            </a:r>
            <a:endParaRPr lang="en-US" b="1" dirty="0"/>
          </a:p>
        </p:txBody>
      </p:sp>
      <p:sp>
        <p:nvSpPr>
          <p:cNvPr id="32" name="TextBox 31"/>
          <p:cNvSpPr txBox="1"/>
          <p:nvPr/>
        </p:nvSpPr>
        <p:spPr>
          <a:xfrm>
            <a:off x="5142574" y="994565"/>
            <a:ext cx="3467731" cy="369332"/>
          </a:xfrm>
          <a:prstGeom prst="rect">
            <a:avLst/>
          </a:prstGeom>
          <a:noFill/>
        </p:spPr>
        <p:txBody>
          <a:bodyPr wrap="square" rtlCol="0">
            <a:spAutoFit/>
          </a:bodyPr>
          <a:lstStyle/>
          <a:p>
            <a:pPr algn="ctr"/>
            <a:r>
              <a:rPr lang="en-US" b="1" dirty="0" smtClean="0"/>
              <a:t>If you have questions about:</a:t>
            </a:r>
            <a:endParaRPr lang="en-US" b="1" dirty="0"/>
          </a:p>
        </p:txBody>
      </p:sp>
      <p:sp>
        <p:nvSpPr>
          <p:cNvPr id="33" name="TextBox 32"/>
          <p:cNvSpPr txBox="1"/>
          <p:nvPr/>
        </p:nvSpPr>
        <p:spPr>
          <a:xfrm>
            <a:off x="5488516" y="1201858"/>
            <a:ext cx="3640890" cy="1477328"/>
          </a:xfrm>
          <a:prstGeom prst="rect">
            <a:avLst/>
          </a:prstGeom>
          <a:noFill/>
        </p:spPr>
        <p:txBody>
          <a:bodyPr wrap="square" rtlCol="0">
            <a:spAutoFit/>
          </a:bodyPr>
          <a:lstStyle/>
          <a:p>
            <a:pPr algn="ctr"/>
            <a:r>
              <a:rPr lang="en-US" b="1" dirty="0" smtClean="0">
                <a:solidFill>
                  <a:schemeClr val="bg1"/>
                </a:solidFill>
              </a:rPr>
              <a:t>Count Logistics </a:t>
            </a:r>
          </a:p>
          <a:p>
            <a:r>
              <a:rPr lang="en-US" dirty="0" smtClean="0">
                <a:solidFill>
                  <a:schemeClr val="bg1"/>
                </a:solidFill>
              </a:rPr>
              <a:t>Who &amp; where we count </a:t>
            </a:r>
          </a:p>
          <a:p>
            <a:r>
              <a:rPr lang="en-US" dirty="0" smtClean="0">
                <a:solidFill>
                  <a:schemeClr val="bg1"/>
                </a:solidFill>
              </a:rPr>
              <a:t>Survey length/questions</a:t>
            </a:r>
          </a:p>
          <a:p>
            <a:r>
              <a:rPr lang="en-US" dirty="0" smtClean="0">
                <a:solidFill>
                  <a:schemeClr val="bg1"/>
                </a:solidFill>
              </a:rPr>
              <a:t>Identifying hot spots </a:t>
            </a:r>
          </a:p>
          <a:p>
            <a:r>
              <a:rPr lang="en-US" dirty="0" smtClean="0">
                <a:solidFill>
                  <a:schemeClr val="bg1"/>
                </a:solidFill>
              </a:rPr>
              <a:t>Technical issues</a:t>
            </a:r>
            <a:endParaRPr lang="en-US" dirty="0">
              <a:solidFill>
                <a:schemeClr val="bg1"/>
              </a:solidFill>
            </a:endParaRPr>
          </a:p>
        </p:txBody>
      </p:sp>
      <p:grpSp>
        <p:nvGrpSpPr>
          <p:cNvPr id="34" name="Group 33" title="Contact PIT Lead"/>
          <p:cNvGrpSpPr/>
          <p:nvPr/>
        </p:nvGrpSpPr>
        <p:grpSpPr>
          <a:xfrm>
            <a:off x="1555354" y="2768896"/>
            <a:ext cx="2934870" cy="1963470"/>
            <a:chOff x="1555354" y="2768896"/>
            <a:chExt cx="2934870" cy="1963470"/>
          </a:xfrm>
        </p:grpSpPr>
        <p:sp>
          <p:nvSpPr>
            <p:cNvPr id="35" name="Right Arrow 34"/>
            <p:cNvSpPr/>
            <p:nvPr/>
          </p:nvSpPr>
          <p:spPr>
            <a:xfrm rot="5400000">
              <a:off x="2494418" y="2737356"/>
              <a:ext cx="476565" cy="539645"/>
            </a:xfrm>
            <a:prstGeom prst="rightArrow">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p:cNvGrpSpPr/>
            <p:nvPr/>
          </p:nvGrpSpPr>
          <p:grpSpPr>
            <a:xfrm>
              <a:off x="1555354" y="3413231"/>
              <a:ext cx="2934870" cy="1319135"/>
              <a:chOff x="1555354" y="3413231"/>
              <a:chExt cx="2934870" cy="1319135"/>
            </a:xfrm>
          </p:grpSpPr>
          <p:sp>
            <p:nvSpPr>
              <p:cNvPr id="38" name="Rounded Rectangle 37"/>
              <p:cNvSpPr/>
              <p:nvPr/>
            </p:nvSpPr>
            <p:spPr>
              <a:xfrm>
                <a:off x="1555354" y="3413231"/>
                <a:ext cx="2428407" cy="1319135"/>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title="Contact PIT lead"/>
              <p:cNvSpPr txBox="1"/>
              <p:nvPr/>
            </p:nvSpPr>
            <p:spPr>
              <a:xfrm>
                <a:off x="2061817" y="3899285"/>
                <a:ext cx="2428407" cy="400110"/>
              </a:xfrm>
              <a:prstGeom prst="rect">
                <a:avLst/>
              </a:prstGeom>
              <a:noFill/>
            </p:spPr>
            <p:txBody>
              <a:bodyPr wrap="square" rtlCol="0">
                <a:spAutoFit/>
              </a:bodyPr>
              <a:lstStyle/>
              <a:p>
                <a:r>
                  <a:rPr lang="en-US" sz="2000" b="1" dirty="0" smtClean="0"/>
                  <a:t>PIT Lead</a:t>
                </a:r>
                <a:endParaRPr lang="en-US" sz="2000" b="1" dirty="0"/>
              </a:p>
            </p:txBody>
          </p:sp>
        </p:grpSp>
      </p:grpSp>
      <p:grpSp>
        <p:nvGrpSpPr>
          <p:cNvPr id="40" name="Group 39" descr="Shift times, HQ location, Assigned count areas&#10;" title="Community information"/>
          <p:cNvGrpSpPr/>
          <p:nvPr/>
        </p:nvGrpSpPr>
        <p:grpSpPr>
          <a:xfrm>
            <a:off x="1250097" y="1279701"/>
            <a:ext cx="2968990" cy="1310197"/>
            <a:chOff x="1250097" y="1279701"/>
            <a:chExt cx="2968990" cy="1310197"/>
          </a:xfrm>
        </p:grpSpPr>
        <p:sp>
          <p:nvSpPr>
            <p:cNvPr id="42" name="Rounded Rectangle 41"/>
            <p:cNvSpPr/>
            <p:nvPr/>
          </p:nvSpPr>
          <p:spPr>
            <a:xfrm>
              <a:off x="1251917" y="1306835"/>
              <a:ext cx="2967170" cy="1283063"/>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descr="Community Information&#10;Shift times &#10;HQ location &#10;Assigned count areas&#10;" title="Community Information"/>
            <p:cNvSpPr txBox="1"/>
            <p:nvPr/>
          </p:nvSpPr>
          <p:spPr>
            <a:xfrm>
              <a:off x="1250097" y="1279701"/>
              <a:ext cx="2967863" cy="1200329"/>
            </a:xfrm>
            <a:prstGeom prst="rect">
              <a:avLst/>
            </a:prstGeom>
            <a:noFill/>
          </p:spPr>
          <p:txBody>
            <a:bodyPr wrap="square" rtlCol="0">
              <a:spAutoFit/>
            </a:bodyPr>
            <a:lstStyle/>
            <a:p>
              <a:pPr algn="ctr"/>
              <a:r>
                <a:rPr lang="en-US" b="1" dirty="0"/>
                <a:t>Community </a:t>
              </a:r>
              <a:r>
                <a:rPr lang="en-US" b="1" dirty="0" smtClean="0"/>
                <a:t>Information</a:t>
              </a:r>
            </a:p>
            <a:p>
              <a:r>
                <a:rPr lang="en-US" dirty="0" smtClean="0"/>
                <a:t>Shift times </a:t>
              </a:r>
            </a:p>
            <a:p>
              <a:r>
                <a:rPr lang="en-US" dirty="0" smtClean="0"/>
                <a:t>HQ location </a:t>
              </a:r>
            </a:p>
            <a:p>
              <a:r>
                <a:rPr lang="en-US" dirty="0"/>
                <a:t>A</a:t>
              </a:r>
              <a:r>
                <a:rPr lang="en-US" dirty="0" smtClean="0"/>
                <a:t>ssigned </a:t>
              </a:r>
              <a:r>
                <a:rPr lang="en-US" dirty="0"/>
                <a:t>count </a:t>
              </a:r>
              <a:r>
                <a:rPr lang="en-US" dirty="0" smtClean="0"/>
                <a:t>areas</a:t>
              </a:r>
              <a:endParaRPr lang="en-US" dirty="0"/>
            </a:p>
          </p:txBody>
        </p:sp>
      </p:grpSp>
      <p:grpSp>
        <p:nvGrpSpPr>
          <p:cNvPr id="46" name="Group 45" title="Contact Data Coordinator"/>
          <p:cNvGrpSpPr/>
          <p:nvPr/>
        </p:nvGrpSpPr>
        <p:grpSpPr>
          <a:xfrm>
            <a:off x="5759263" y="2807377"/>
            <a:ext cx="2485634" cy="1911598"/>
            <a:chOff x="5759263" y="2807377"/>
            <a:chExt cx="2485634" cy="1911598"/>
          </a:xfrm>
        </p:grpSpPr>
        <p:sp>
          <p:nvSpPr>
            <p:cNvPr id="48" name="Right Arrow 47"/>
            <p:cNvSpPr/>
            <p:nvPr/>
          </p:nvSpPr>
          <p:spPr>
            <a:xfrm rot="5400000">
              <a:off x="6735183" y="2775837"/>
              <a:ext cx="476565" cy="539645"/>
            </a:xfrm>
            <a:prstGeom prst="rightArrow">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p:cNvGrpSpPr/>
            <p:nvPr/>
          </p:nvGrpSpPr>
          <p:grpSpPr>
            <a:xfrm>
              <a:off x="5759263" y="3399840"/>
              <a:ext cx="2485634" cy="1319135"/>
              <a:chOff x="5759263" y="3399840"/>
              <a:chExt cx="2485634" cy="1319135"/>
            </a:xfrm>
          </p:grpSpPr>
          <p:sp>
            <p:nvSpPr>
              <p:cNvPr id="59" name="Rounded Rectangle 58"/>
              <p:cNvSpPr/>
              <p:nvPr/>
            </p:nvSpPr>
            <p:spPr>
              <a:xfrm>
                <a:off x="5759263" y="3399840"/>
                <a:ext cx="2428407" cy="1319135"/>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5816490" y="3854453"/>
                <a:ext cx="2428407" cy="400110"/>
              </a:xfrm>
              <a:prstGeom prst="rect">
                <a:avLst/>
              </a:prstGeom>
              <a:noFill/>
            </p:spPr>
            <p:txBody>
              <a:bodyPr wrap="square" rtlCol="0">
                <a:spAutoFit/>
              </a:bodyPr>
              <a:lstStyle/>
              <a:p>
                <a:pPr algn="ctr"/>
                <a:r>
                  <a:rPr lang="en-US" sz="2000" b="1" dirty="0" smtClean="0"/>
                  <a:t>Data Coordinator</a:t>
                </a:r>
                <a:endParaRPr lang="en-US" sz="2000" b="1" dirty="0"/>
              </a:p>
            </p:txBody>
          </p:sp>
        </p:grpSp>
      </p:grpSp>
      <p:grpSp>
        <p:nvGrpSpPr>
          <p:cNvPr id="62" name="Group 61" title="If you can't reach the PIT Lead"/>
          <p:cNvGrpSpPr/>
          <p:nvPr/>
        </p:nvGrpSpPr>
        <p:grpSpPr>
          <a:xfrm>
            <a:off x="3631393" y="3081109"/>
            <a:ext cx="2484154" cy="1293240"/>
            <a:chOff x="3631393" y="3081109"/>
            <a:chExt cx="2484154" cy="1293240"/>
          </a:xfrm>
        </p:grpSpPr>
        <p:sp>
          <p:nvSpPr>
            <p:cNvPr id="63" name="Right Arrow 62"/>
            <p:cNvSpPr/>
            <p:nvPr/>
          </p:nvSpPr>
          <p:spPr>
            <a:xfrm>
              <a:off x="4273644" y="3834704"/>
              <a:ext cx="1182664" cy="539645"/>
            </a:xfrm>
            <a:prstGeom prst="rightArrow">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31393" y="3081109"/>
              <a:ext cx="2484154" cy="646331"/>
            </a:xfrm>
            <a:prstGeom prst="rect">
              <a:avLst/>
            </a:prstGeom>
            <a:noFill/>
          </p:spPr>
          <p:txBody>
            <a:bodyPr wrap="square" rtlCol="0">
              <a:spAutoFit/>
            </a:bodyPr>
            <a:lstStyle/>
            <a:p>
              <a:pPr algn="ctr"/>
              <a:r>
                <a:rPr lang="en-US" b="1" dirty="0" smtClean="0"/>
                <a:t>If you can’t reach your PIT Lead:</a:t>
              </a:r>
              <a:endParaRPr lang="en-US" b="1" dirty="0"/>
            </a:p>
          </p:txBody>
        </p:sp>
      </p:grpSp>
      <p:sp>
        <p:nvSpPr>
          <p:cNvPr id="65" name="TextBox 64"/>
          <p:cNvSpPr txBox="1"/>
          <p:nvPr/>
        </p:nvSpPr>
        <p:spPr>
          <a:xfrm>
            <a:off x="4225460" y="4724933"/>
            <a:ext cx="2484154" cy="646331"/>
          </a:xfrm>
          <a:prstGeom prst="rect">
            <a:avLst/>
          </a:prstGeom>
          <a:noFill/>
        </p:spPr>
        <p:txBody>
          <a:bodyPr wrap="square" rtlCol="0">
            <a:spAutoFit/>
          </a:bodyPr>
          <a:lstStyle/>
          <a:p>
            <a:pPr algn="ctr"/>
            <a:r>
              <a:rPr lang="en-US" b="1" dirty="0" smtClean="0"/>
              <a:t>If you can’t reach the Data Coordinator</a:t>
            </a:r>
            <a:endParaRPr lang="en-US" b="1" dirty="0"/>
          </a:p>
        </p:txBody>
      </p:sp>
      <p:grpSp>
        <p:nvGrpSpPr>
          <p:cNvPr id="66" name="Group 65" title="Contact THN Administrator"/>
          <p:cNvGrpSpPr/>
          <p:nvPr/>
        </p:nvGrpSpPr>
        <p:grpSpPr>
          <a:xfrm>
            <a:off x="5690006" y="4809817"/>
            <a:ext cx="2428407" cy="1863562"/>
            <a:chOff x="5690006" y="4809817"/>
            <a:chExt cx="2428407" cy="1863562"/>
          </a:xfrm>
        </p:grpSpPr>
        <p:sp>
          <p:nvSpPr>
            <p:cNvPr id="67" name="Right Arrow 66"/>
            <p:cNvSpPr/>
            <p:nvPr/>
          </p:nvSpPr>
          <p:spPr>
            <a:xfrm rot="5400000">
              <a:off x="6735182" y="4778277"/>
              <a:ext cx="476565" cy="539645"/>
            </a:xfrm>
            <a:prstGeom prst="rightArrow">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ed Rectangle 67"/>
            <p:cNvSpPr/>
            <p:nvPr/>
          </p:nvSpPr>
          <p:spPr>
            <a:xfrm>
              <a:off x="5690006" y="5354244"/>
              <a:ext cx="2428407" cy="1319135"/>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p:cNvSpPr txBox="1"/>
          <p:nvPr/>
        </p:nvSpPr>
        <p:spPr>
          <a:xfrm>
            <a:off x="5569322" y="5796983"/>
            <a:ext cx="2703220" cy="400110"/>
          </a:xfrm>
          <a:prstGeom prst="rect">
            <a:avLst/>
          </a:prstGeom>
          <a:noFill/>
        </p:spPr>
        <p:txBody>
          <a:bodyPr wrap="square" rtlCol="0">
            <a:spAutoFit/>
          </a:bodyPr>
          <a:lstStyle/>
          <a:p>
            <a:pPr algn="ctr"/>
            <a:r>
              <a:rPr lang="en-US" sz="2000" b="1" dirty="0" smtClean="0"/>
              <a:t>THN Administrator</a:t>
            </a:r>
            <a:endParaRPr lang="en-US" sz="2000" b="1" dirty="0"/>
          </a:p>
        </p:txBody>
      </p:sp>
      <p:sp>
        <p:nvSpPr>
          <p:cNvPr id="71" name="TextBox 70"/>
          <p:cNvSpPr txBox="1"/>
          <p:nvPr/>
        </p:nvSpPr>
        <p:spPr>
          <a:xfrm>
            <a:off x="5860004" y="1287586"/>
            <a:ext cx="3640890" cy="1477328"/>
          </a:xfrm>
          <a:prstGeom prst="rect">
            <a:avLst/>
          </a:prstGeom>
          <a:noFill/>
        </p:spPr>
        <p:txBody>
          <a:bodyPr wrap="square" rtlCol="0">
            <a:spAutoFit/>
          </a:bodyPr>
          <a:lstStyle/>
          <a:p>
            <a:pPr algn="ctr"/>
            <a:r>
              <a:rPr lang="en-US" b="1" dirty="0" smtClean="0">
                <a:solidFill>
                  <a:schemeClr val="bg1"/>
                </a:solidFill>
              </a:rPr>
              <a:t>Count Logistics </a:t>
            </a:r>
          </a:p>
          <a:p>
            <a:r>
              <a:rPr lang="en-US" dirty="0" smtClean="0">
                <a:solidFill>
                  <a:schemeClr val="bg1"/>
                </a:solidFill>
              </a:rPr>
              <a:t>Who &amp; where we count </a:t>
            </a:r>
          </a:p>
          <a:p>
            <a:r>
              <a:rPr lang="en-US" dirty="0" smtClean="0">
                <a:solidFill>
                  <a:schemeClr val="bg1"/>
                </a:solidFill>
              </a:rPr>
              <a:t>Survey length/questions</a:t>
            </a:r>
          </a:p>
          <a:p>
            <a:r>
              <a:rPr lang="en-US" dirty="0" smtClean="0">
                <a:solidFill>
                  <a:schemeClr val="bg1"/>
                </a:solidFill>
              </a:rPr>
              <a:t>Identifying hot spots </a:t>
            </a:r>
          </a:p>
          <a:p>
            <a:r>
              <a:rPr lang="en-US" dirty="0" smtClean="0">
                <a:solidFill>
                  <a:schemeClr val="bg1"/>
                </a:solidFill>
              </a:rPr>
              <a:t>Technical issues</a:t>
            </a:r>
            <a:endParaRPr lang="en-US" dirty="0">
              <a:solidFill>
                <a:schemeClr val="bg1"/>
              </a:solidFill>
            </a:endParaRPr>
          </a:p>
        </p:txBody>
      </p:sp>
      <p:sp>
        <p:nvSpPr>
          <p:cNvPr id="74" name="Rounded Rectangle 73"/>
          <p:cNvSpPr/>
          <p:nvPr/>
        </p:nvSpPr>
        <p:spPr>
          <a:xfrm>
            <a:off x="5153048" y="1350713"/>
            <a:ext cx="3412758" cy="1337429"/>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descr="Who &amp; where we count , Survey length/questions, Identifying hot spots , Technical issues&#10;" title="Count Logistics "/>
          <p:cNvSpPr txBox="1"/>
          <p:nvPr/>
        </p:nvSpPr>
        <p:spPr>
          <a:xfrm>
            <a:off x="5160103" y="1285607"/>
            <a:ext cx="3416177" cy="1477328"/>
          </a:xfrm>
          <a:prstGeom prst="rect">
            <a:avLst/>
          </a:prstGeom>
          <a:noFill/>
        </p:spPr>
        <p:txBody>
          <a:bodyPr wrap="square" rtlCol="0">
            <a:spAutoFit/>
          </a:bodyPr>
          <a:lstStyle/>
          <a:p>
            <a:pPr algn="ctr"/>
            <a:r>
              <a:rPr lang="en-US" b="1" dirty="0" smtClean="0"/>
              <a:t>Count Logistics </a:t>
            </a:r>
          </a:p>
          <a:p>
            <a:r>
              <a:rPr lang="en-US" dirty="0" smtClean="0"/>
              <a:t>Who &amp; where we count </a:t>
            </a:r>
          </a:p>
          <a:p>
            <a:r>
              <a:rPr lang="en-US" dirty="0" smtClean="0"/>
              <a:t>Survey length/questions</a:t>
            </a:r>
          </a:p>
          <a:p>
            <a:r>
              <a:rPr lang="en-US" dirty="0" smtClean="0"/>
              <a:t>Identifying hot spots </a:t>
            </a:r>
          </a:p>
          <a:p>
            <a:r>
              <a:rPr lang="en-US" dirty="0" smtClean="0"/>
              <a:t>Technical issues</a:t>
            </a:r>
            <a:endParaRPr lang="en-US" dirty="0"/>
          </a:p>
        </p:txBody>
      </p:sp>
    </p:spTree>
    <p:extLst>
      <p:ext uri="{BB962C8B-B14F-4D97-AF65-F5344CB8AC3E}">
        <p14:creationId xmlns:p14="http://schemas.microsoft.com/office/powerpoint/2010/main" val="32630237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9379" y="-12171"/>
            <a:ext cx="12144673" cy="7169070"/>
            <a:chOff x="9379" y="-12171"/>
            <a:chExt cx="12144673" cy="7169070"/>
          </a:xfrm>
        </p:grpSpPr>
        <p:sp>
          <p:nvSpPr>
            <p:cNvPr id="32" name="Rectangle 31"/>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568921" y="-1286"/>
              <a:ext cx="9683805"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3657"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rot="10800000">
              <a:off x="165832" y="633856"/>
              <a:ext cx="492443" cy="1461416"/>
            </a:xfrm>
            <a:prstGeom prst="rect">
              <a:avLst/>
            </a:prstGeom>
            <a:noFill/>
          </p:spPr>
          <p:txBody>
            <a:bodyPr vert="vert" wrap="square" rtlCol="0">
              <a:spAutoFit/>
            </a:bodyPr>
            <a:lstStyle/>
            <a:p>
              <a:r>
                <a:rPr lang="en-US" sz="2000" dirty="0" smtClean="0">
                  <a:solidFill>
                    <a:schemeClr val="bg1"/>
                  </a:solidFill>
                </a:rPr>
                <a:t>Module 2</a:t>
              </a:r>
              <a:endParaRPr lang="en-US" sz="2000" dirty="0">
                <a:solidFill>
                  <a:schemeClr val="bg1"/>
                </a:solidFill>
              </a:endParaRPr>
            </a:p>
          </p:txBody>
        </p:sp>
        <p:sp>
          <p:nvSpPr>
            <p:cNvPr id="58" name="TextBox 57"/>
            <p:cNvSpPr txBox="1"/>
            <p:nvPr/>
          </p:nvSpPr>
          <p:spPr>
            <a:xfrm>
              <a:off x="10150279" y="1928831"/>
              <a:ext cx="492443" cy="1461416"/>
            </a:xfrm>
            <a:prstGeom prst="rect">
              <a:avLst/>
            </a:prstGeom>
            <a:noFill/>
          </p:spPr>
          <p:txBody>
            <a:bodyPr vert="vert" wrap="square" rtlCol="0">
              <a:spAutoFit/>
            </a:bodyPr>
            <a:lstStyle/>
            <a:p>
              <a:r>
                <a:rPr lang="en-US" sz="2000" dirty="0" smtClean="0">
                  <a:solidFill>
                    <a:schemeClr val="bg1"/>
                  </a:solidFill>
                </a:rPr>
                <a:t>Module 3</a:t>
              </a:r>
              <a:endParaRPr lang="en-US" sz="2000" dirty="0">
                <a:solidFill>
                  <a:schemeClr val="bg1"/>
                </a:solidFill>
              </a:endParaRPr>
            </a:p>
          </p:txBody>
        </p:sp>
        <p:sp>
          <p:nvSpPr>
            <p:cNvPr id="59" name="TextBox 58"/>
            <p:cNvSpPr txBox="1"/>
            <p:nvPr/>
          </p:nvSpPr>
          <p:spPr>
            <a:xfrm>
              <a:off x="10492251" y="2884118"/>
              <a:ext cx="492443" cy="1461416"/>
            </a:xfrm>
            <a:prstGeom prst="rect">
              <a:avLst/>
            </a:prstGeom>
            <a:noFill/>
          </p:spPr>
          <p:txBody>
            <a:bodyPr vert="vert" wrap="square" rtlCol="0">
              <a:spAutoFit/>
            </a:bodyPr>
            <a:lstStyle/>
            <a:p>
              <a:r>
                <a:rPr lang="en-US" sz="2000" dirty="0" smtClean="0">
                  <a:solidFill>
                    <a:schemeClr val="bg1"/>
                  </a:solidFill>
                </a:rPr>
                <a:t>Module 4</a:t>
              </a:r>
              <a:endParaRPr lang="en-US" sz="2000" dirty="0">
                <a:solidFill>
                  <a:schemeClr val="bg1"/>
                </a:solidFill>
              </a:endParaRPr>
            </a:p>
          </p:txBody>
        </p:sp>
        <p:sp>
          <p:nvSpPr>
            <p:cNvPr id="60" name="TextBox 59"/>
            <p:cNvSpPr txBox="1"/>
            <p:nvPr/>
          </p:nvSpPr>
          <p:spPr>
            <a:xfrm>
              <a:off x="10800769" y="3839404"/>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62" name="TextBox 61"/>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63" name="TextBox 62"/>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64" name="Picture 63"/>
            <p:cNvPicPr>
              <a:picLocks noChangeAspect="1"/>
            </p:cNvPicPr>
            <p:nvPr/>
          </p:nvPicPr>
          <p:blipFill>
            <a:blip r:embed="rId3"/>
            <a:stretch>
              <a:fillRect/>
            </a:stretch>
          </p:blipFill>
          <p:spPr>
            <a:xfrm>
              <a:off x="765978" y="6110900"/>
              <a:ext cx="762000" cy="733425"/>
            </a:xfrm>
            <a:prstGeom prst="rect">
              <a:avLst/>
            </a:prstGeom>
          </p:spPr>
        </p:pic>
      </p:grpSp>
      <p:graphicFrame>
        <p:nvGraphicFramePr>
          <p:cNvPr id="26" name="Content Placeholder 1" title="Visual of Key PIT Steps"/>
          <p:cNvGraphicFramePr>
            <a:graphicFrameLocks noGrp="1"/>
          </p:cNvGraphicFramePr>
          <p:nvPr>
            <p:ph idx="1"/>
            <p:extLst>
              <p:ext uri="{D42A27DB-BD31-4B8C-83A1-F6EECF244321}">
                <p14:modId xmlns:p14="http://schemas.microsoft.com/office/powerpoint/2010/main" val="1953068890"/>
              </p:ext>
            </p:extLst>
          </p:nvPr>
        </p:nvGraphicFramePr>
        <p:xfrm>
          <a:off x="1182926" y="1143000"/>
          <a:ext cx="7701230" cy="5033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8" name="Title 2"/>
          <p:cNvSpPr>
            <a:spLocks noGrp="1"/>
          </p:cNvSpPr>
          <p:nvPr>
            <p:ph type="title"/>
          </p:nvPr>
        </p:nvSpPr>
        <p:spPr>
          <a:xfrm>
            <a:off x="581885" y="5046"/>
            <a:ext cx="9670841" cy="1325563"/>
          </a:xfrm>
        </p:spPr>
        <p:txBody>
          <a:bodyPr/>
          <a:lstStyle/>
          <a:p>
            <a:pPr algn="ctr"/>
            <a:r>
              <a:rPr lang="en-US" dirty="0" smtClean="0"/>
              <a:t>Key PIT Steps</a:t>
            </a:r>
            <a:endParaRPr lang="en-US" dirty="0"/>
          </a:p>
        </p:txBody>
      </p:sp>
    </p:spTree>
    <p:extLst>
      <p:ext uri="{BB962C8B-B14F-4D97-AF65-F5344CB8AC3E}">
        <p14:creationId xmlns:p14="http://schemas.microsoft.com/office/powerpoint/2010/main" val="2896443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9379" y="-12171"/>
            <a:ext cx="12144673" cy="7169070"/>
            <a:chOff x="9379" y="-12171"/>
            <a:chExt cx="12144673" cy="7169070"/>
          </a:xfrm>
        </p:grpSpPr>
        <p:sp>
          <p:nvSpPr>
            <p:cNvPr id="32" name="Rectangle 31"/>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568921" y="-1286"/>
              <a:ext cx="9683805"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3657"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rot="10800000">
              <a:off x="165832" y="633856"/>
              <a:ext cx="492443" cy="1461416"/>
            </a:xfrm>
            <a:prstGeom prst="rect">
              <a:avLst/>
            </a:prstGeom>
            <a:noFill/>
          </p:spPr>
          <p:txBody>
            <a:bodyPr vert="vert" wrap="square" rtlCol="0">
              <a:spAutoFit/>
            </a:bodyPr>
            <a:lstStyle/>
            <a:p>
              <a:r>
                <a:rPr lang="en-US" sz="2000" dirty="0" smtClean="0">
                  <a:solidFill>
                    <a:schemeClr val="bg1"/>
                  </a:solidFill>
                </a:rPr>
                <a:t>Module 2</a:t>
              </a:r>
              <a:endParaRPr lang="en-US" sz="2000" dirty="0">
                <a:solidFill>
                  <a:schemeClr val="bg1"/>
                </a:solidFill>
              </a:endParaRPr>
            </a:p>
          </p:txBody>
        </p:sp>
        <p:sp>
          <p:nvSpPr>
            <p:cNvPr id="58" name="TextBox 57"/>
            <p:cNvSpPr txBox="1"/>
            <p:nvPr/>
          </p:nvSpPr>
          <p:spPr>
            <a:xfrm>
              <a:off x="10150279" y="1928831"/>
              <a:ext cx="492443" cy="1461416"/>
            </a:xfrm>
            <a:prstGeom prst="rect">
              <a:avLst/>
            </a:prstGeom>
            <a:noFill/>
          </p:spPr>
          <p:txBody>
            <a:bodyPr vert="vert" wrap="square" rtlCol="0">
              <a:spAutoFit/>
            </a:bodyPr>
            <a:lstStyle/>
            <a:p>
              <a:r>
                <a:rPr lang="en-US" sz="2000" dirty="0" smtClean="0">
                  <a:solidFill>
                    <a:schemeClr val="bg1"/>
                  </a:solidFill>
                </a:rPr>
                <a:t>Module 3</a:t>
              </a:r>
              <a:endParaRPr lang="en-US" sz="2000" dirty="0">
                <a:solidFill>
                  <a:schemeClr val="bg1"/>
                </a:solidFill>
              </a:endParaRPr>
            </a:p>
          </p:txBody>
        </p:sp>
        <p:sp>
          <p:nvSpPr>
            <p:cNvPr id="59" name="TextBox 58"/>
            <p:cNvSpPr txBox="1"/>
            <p:nvPr/>
          </p:nvSpPr>
          <p:spPr>
            <a:xfrm>
              <a:off x="10492251" y="2884118"/>
              <a:ext cx="492443" cy="1461416"/>
            </a:xfrm>
            <a:prstGeom prst="rect">
              <a:avLst/>
            </a:prstGeom>
            <a:noFill/>
          </p:spPr>
          <p:txBody>
            <a:bodyPr vert="vert" wrap="square" rtlCol="0">
              <a:spAutoFit/>
            </a:bodyPr>
            <a:lstStyle/>
            <a:p>
              <a:r>
                <a:rPr lang="en-US" sz="2000" dirty="0" smtClean="0">
                  <a:solidFill>
                    <a:schemeClr val="bg1"/>
                  </a:solidFill>
                </a:rPr>
                <a:t>Module 4</a:t>
              </a:r>
              <a:endParaRPr lang="en-US" sz="2000" dirty="0">
                <a:solidFill>
                  <a:schemeClr val="bg1"/>
                </a:solidFill>
              </a:endParaRPr>
            </a:p>
          </p:txBody>
        </p:sp>
        <p:sp>
          <p:nvSpPr>
            <p:cNvPr id="60" name="TextBox 59"/>
            <p:cNvSpPr txBox="1"/>
            <p:nvPr/>
          </p:nvSpPr>
          <p:spPr>
            <a:xfrm>
              <a:off x="10800769" y="3839404"/>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62" name="TextBox 61"/>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63" name="TextBox 62"/>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64" name="Picture 63"/>
            <p:cNvPicPr>
              <a:picLocks noChangeAspect="1"/>
            </p:cNvPicPr>
            <p:nvPr/>
          </p:nvPicPr>
          <p:blipFill>
            <a:blip r:embed="rId3"/>
            <a:stretch>
              <a:fillRect/>
            </a:stretch>
          </p:blipFill>
          <p:spPr>
            <a:xfrm>
              <a:off x="765978" y="6110900"/>
              <a:ext cx="762000" cy="733425"/>
            </a:xfrm>
            <a:prstGeom prst="rect">
              <a:avLst/>
            </a:prstGeom>
          </p:spPr>
        </p:pic>
      </p:grpSp>
      <p:sp>
        <p:nvSpPr>
          <p:cNvPr id="26" name="Title 2"/>
          <p:cNvSpPr>
            <a:spLocks noGrp="1"/>
          </p:cNvSpPr>
          <p:nvPr>
            <p:ph type="title"/>
          </p:nvPr>
        </p:nvSpPr>
        <p:spPr>
          <a:xfrm>
            <a:off x="581885" y="3566"/>
            <a:ext cx="9670841" cy="1325563"/>
          </a:xfrm>
        </p:spPr>
        <p:txBody>
          <a:bodyPr/>
          <a:lstStyle/>
          <a:p>
            <a:pPr algn="ctr"/>
            <a:r>
              <a:rPr lang="en-US" dirty="0"/>
              <a:t>Who to Count</a:t>
            </a:r>
          </a:p>
        </p:txBody>
      </p:sp>
      <p:graphicFrame>
        <p:nvGraphicFramePr>
          <p:cNvPr id="28" name="Diagram 27" title="Hierarchy of those counted on the PIT"/>
          <p:cNvGraphicFramePr/>
          <p:nvPr>
            <p:extLst>
              <p:ext uri="{D42A27DB-BD31-4B8C-83A1-F6EECF244321}">
                <p14:modId xmlns:p14="http://schemas.microsoft.com/office/powerpoint/2010/main" val="3377015734"/>
              </p:ext>
            </p:extLst>
          </p:nvPr>
        </p:nvGraphicFramePr>
        <p:xfrm>
          <a:off x="1845258" y="1012857"/>
          <a:ext cx="8734585" cy="53843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121632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9379" y="-12171"/>
            <a:ext cx="12144673" cy="7169070"/>
            <a:chOff x="9379" y="-12171"/>
            <a:chExt cx="12144673" cy="7169070"/>
          </a:xfrm>
        </p:grpSpPr>
        <p:sp>
          <p:nvSpPr>
            <p:cNvPr id="32" name="Rectangle 31"/>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568921" y="-1286"/>
              <a:ext cx="9683805"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3657"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rot="10800000">
              <a:off x="165832" y="633856"/>
              <a:ext cx="492443" cy="1461416"/>
            </a:xfrm>
            <a:prstGeom prst="rect">
              <a:avLst/>
            </a:prstGeom>
            <a:noFill/>
          </p:spPr>
          <p:txBody>
            <a:bodyPr vert="vert" wrap="square" rtlCol="0">
              <a:spAutoFit/>
            </a:bodyPr>
            <a:lstStyle/>
            <a:p>
              <a:r>
                <a:rPr lang="en-US" sz="2000" dirty="0" smtClean="0">
                  <a:solidFill>
                    <a:schemeClr val="bg1"/>
                  </a:solidFill>
                </a:rPr>
                <a:t>Module 2</a:t>
              </a:r>
              <a:endParaRPr lang="en-US" sz="2000" dirty="0">
                <a:solidFill>
                  <a:schemeClr val="bg1"/>
                </a:solidFill>
              </a:endParaRPr>
            </a:p>
          </p:txBody>
        </p:sp>
        <p:sp>
          <p:nvSpPr>
            <p:cNvPr id="58" name="TextBox 57"/>
            <p:cNvSpPr txBox="1"/>
            <p:nvPr/>
          </p:nvSpPr>
          <p:spPr>
            <a:xfrm>
              <a:off x="10150279" y="1928831"/>
              <a:ext cx="492443" cy="1461416"/>
            </a:xfrm>
            <a:prstGeom prst="rect">
              <a:avLst/>
            </a:prstGeom>
            <a:noFill/>
          </p:spPr>
          <p:txBody>
            <a:bodyPr vert="vert" wrap="square" rtlCol="0">
              <a:spAutoFit/>
            </a:bodyPr>
            <a:lstStyle/>
            <a:p>
              <a:r>
                <a:rPr lang="en-US" sz="2000" dirty="0" smtClean="0">
                  <a:solidFill>
                    <a:schemeClr val="bg1"/>
                  </a:solidFill>
                </a:rPr>
                <a:t>Module 3</a:t>
              </a:r>
              <a:endParaRPr lang="en-US" sz="2000" dirty="0">
                <a:solidFill>
                  <a:schemeClr val="bg1"/>
                </a:solidFill>
              </a:endParaRPr>
            </a:p>
          </p:txBody>
        </p:sp>
        <p:sp>
          <p:nvSpPr>
            <p:cNvPr id="59" name="TextBox 58"/>
            <p:cNvSpPr txBox="1"/>
            <p:nvPr/>
          </p:nvSpPr>
          <p:spPr>
            <a:xfrm>
              <a:off x="10492251" y="2884118"/>
              <a:ext cx="492443" cy="1461416"/>
            </a:xfrm>
            <a:prstGeom prst="rect">
              <a:avLst/>
            </a:prstGeom>
            <a:noFill/>
          </p:spPr>
          <p:txBody>
            <a:bodyPr vert="vert" wrap="square" rtlCol="0">
              <a:spAutoFit/>
            </a:bodyPr>
            <a:lstStyle/>
            <a:p>
              <a:r>
                <a:rPr lang="en-US" sz="2000" dirty="0" smtClean="0">
                  <a:solidFill>
                    <a:schemeClr val="bg1"/>
                  </a:solidFill>
                </a:rPr>
                <a:t>Module 4</a:t>
              </a:r>
              <a:endParaRPr lang="en-US" sz="2000" dirty="0">
                <a:solidFill>
                  <a:schemeClr val="bg1"/>
                </a:solidFill>
              </a:endParaRPr>
            </a:p>
          </p:txBody>
        </p:sp>
        <p:sp>
          <p:nvSpPr>
            <p:cNvPr id="60" name="TextBox 59"/>
            <p:cNvSpPr txBox="1"/>
            <p:nvPr/>
          </p:nvSpPr>
          <p:spPr>
            <a:xfrm>
              <a:off x="10800769" y="3839404"/>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62" name="TextBox 61"/>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63" name="TextBox 62"/>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64" name="Picture 63"/>
            <p:cNvPicPr>
              <a:picLocks noChangeAspect="1"/>
            </p:cNvPicPr>
            <p:nvPr/>
          </p:nvPicPr>
          <p:blipFill>
            <a:blip r:embed="rId3"/>
            <a:stretch>
              <a:fillRect/>
            </a:stretch>
          </p:blipFill>
          <p:spPr>
            <a:xfrm>
              <a:off x="765978" y="6110900"/>
              <a:ext cx="762000" cy="733425"/>
            </a:xfrm>
            <a:prstGeom prst="rect">
              <a:avLst/>
            </a:prstGeom>
          </p:spPr>
        </p:pic>
      </p:grpSp>
      <p:sp>
        <p:nvSpPr>
          <p:cNvPr id="26" name="Title 2"/>
          <p:cNvSpPr>
            <a:spLocks noGrp="1"/>
          </p:cNvSpPr>
          <p:nvPr>
            <p:ph type="title"/>
          </p:nvPr>
        </p:nvSpPr>
        <p:spPr>
          <a:xfrm>
            <a:off x="581885" y="3566"/>
            <a:ext cx="9670841" cy="1325563"/>
          </a:xfrm>
        </p:spPr>
        <p:txBody>
          <a:bodyPr/>
          <a:lstStyle/>
          <a:p>
            <a:pPr algn="ctr"/>
            <a:r>
              <a:rPr lang="en-US" dirty="0"/>
              <a:t>Who </a:t>
            </a:r>
            <a:r>
              <a:rPr lang="en-US" dirty="0" smtClean="0"/>
              <a:t>NOT to </a:t>
            </a:r>
            <a:r>
              <a:rPr lang="en-US" dirty="0"/>
              <a:t>Count</a:t>
            </a:r>
          </a:p>
        </p:txBody>
      </p:sp>
      <p:graphicFrame>
        <p:nvGraphicFramePr>
          <p:cNvPr id="28" name="Diagram 27" title="Hierarchy of those Not counted on the PIT"/>
          <p:cNvGraphicFramePr/>
          <p:nvPr>
            <p:extLst>
              <p:ext uri="{D42A27DB-BD31-4B8C-83A1-F6EECF244321}">
                <p14:modId xmlns:p14="http://schemas.microsoft.com/office/powerpoint/2010/main" val="2332854752"/>
              </p:ext>
            </p:extLst>
          </p:nvPr>
        </p:nvGraphicFramePr>
        <p:xfrm>
          <a:off x="1624510" y="1013597"/>
          <a:ext cx="8734585" cy="53843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627216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9379" y="-12171"/>
            <a:ext cx="12144673" cy="7169070"/>
            <a:chOff x="9379" y="-12171"/>
            <a:chExt cx="12144673" cy="7169070"/>
          </a:xfrm>
        </p:grpSpPr>
        <p:sp>
          <p:nvSpPr>
            <p:cNvPr id="32" name="Rectangle 31"/>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568921" y="-1286"/>
              <a:ext cx="9683805"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3657"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rot="10800000">
              <a:off x="165832" y="633856"/>
              <a:ext cx="492443" cy="1461416"/>
            </a:xfrm>
            <a:prstGeom prst="rect">
              <a:avLst/>
            </a:prstGeom>
            <a:noFill/>
          </p:spPr>
          <p:txBody>
            <a:bodyPr vert="vert" wrap="square" rtlCol="0">
              <a:spAutoFit/>
            </a:bodyPr>
            <a:lstStyle/>
            <a:p>
              <a:r>
                <a:rPr lang="en-US" sz="2000" dirty="0" smtClean="0">
                  <a:solidFill>
                    <a:schemeClr val="bg1"/>
                  </a:solidFill>
                </a:rPr>
                <a:t>Module 2</a:t>
              </a:r>
              <a:endParaRPr lang="en-US" sz="2000" dirty="0">
                <a:solidFill>
                  <a:schemeClr val="bg1"/>
                </a:solidFill>
              </a:endParaRPr>
            </a:p>
          </p:txBody>
        </p:sp>
        <p:sp>
          <p:nvSpPr>
            <p:cNvPr id="58" name="TextBox 57"/>
            <p:cNvSpPr txBox="1"/>
            <p:nvPr/>
          </p:nvSpPr>
          <p:spPr>
            <a:xfrm>
              <a:off x="10150279" y="1928831"/>
              <a:ext cx="492443" cy="1461416"/>
            </a:xfrm>
            <a:prstGeom prst="rect">
              <a:avLst/>
            </a:prstGeom>
            <a:noFill/>
          </p:spPr>
          <p:txBody>
            <a:bodyPr vert="vert" wrap="square" rtlCol="0">
              <a:spAutoFit/>
            </a:bodyPr>
            <a:lstStyle/>
            <a:p>
              <a:r>
                <a:rPr lang="en-US" sz="2000" dirty="0" smtClean="0">
                  <a:solidFill>
                    <a:schemeClr val="bg1"/>
                  </a:solidFill>
                </a:rPr>
                <a:t>Module 3</a:t>
              </a:r>
              <a:endParaRPr lang="en-US" sz="2000" dirty="0">
                <a:solidFill>
                  <a:schemeClr val="bg1"/>
                </a:solidFill>
              </a:endParaRPr>
            </a:p>
          </p:txBody>
        </p:sp>
        <p:sp>
          <p:nvSpPr>
            <p:cNvPr id="59" name="TextBox 58"/>
            <p:cNvSpPr txBox="1"/>
            <p:nvPr/>
          </p:nvSpPr>
          <p:spPr>
            <a:xfrm>
              <a:off x="10492251" y="2884118"/>
              <a:ext cx="492443" cy="1461416"/>
            </a:xfrm>
            <a:prstGeom prst="rect">
              <a:avLst/>
            </a:prstGeom>
            <a:noFill/>
          </p:spPr>
          <p:txBody>
            <a:bodyPr vert="vert" wrap="square" rtlCol="0">
              <a:spAutoFit/>
            </a:bodyPr>
            <a:lstStyle/>
            <a:p>
              <a:r>
                <a:rPr lang="en-US" sz="2000" dirty="0" smtClean="0">
                  <a:solidFill>
                    <a:schemeClr val="bg1"/>
                  </a:solidFill>
                </a:rPr>
                <a:t>Module 4</a:t>
              </a:r>
              <a:endParaRPr lang="en-US" sz="2000" dirty="0">
                <a:solidFill>
                  <a:schemeClr val="bg1"/>
                </a:solidFill>
              </a:endParaRPr>
            </a:p>
          </p:txBody>
        </p:sp>
        <p:sp>
          <p:nvSpPr>
            <p:cNvPr id="60" name="TextBox 59"/>
            <p:cNvSpPr txBox="1"/>
            <p:nvPr/>
          </p:nvSpPr>
          <p:spPr>
            <a:xfrm>
              <a:off x="10800769" y="3839404"/>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62" name="TextBox 61"/>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63" name="TextBox 62"/>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64" name="Picture 63"/>
            <p:cNvPicPr>
              <a:picLocks noChangeAspect="1"/>
            </p:cNvPicPr>
            <p:nvPr/>
          </p:nvPicPr>
          <p:blipFill>
            <a:blip r:embed="rId3"/>
            <a:stretch>
              <a:fillRect/>
            </a:stretch>
          </p:blipFill>
          <p:spPr>
            <a:xfrm>
              <a:off x="765978" y="6110900"/>
              <a:ext cx="762000" cy="733425"/>
            </a:xfrm>
            <a:prstGeom prst="rect">
              <a:avLst/>
            </a:prstGeom>
          </p:spPr>
        </p:pic>
      </p:grpSp>
      <p:sp>
        <p:nvSpPr>
          <p:cNvPr id="26" name="Title 2"/>
          <p:cNvSpPr>
            <a:spLocks noGrp="1"/>
          </p:cNvSpPr>
          <p:nvPr>
            <p:ph type="title"/>
          </p:nvPr>
        </p:nvSpPr>
        <p:spPr>
          <a:xfrm>
            <a:off x="581885" y="3566"/>
            <a:ext cx="9707776" cy="1325563"/>
          </a:xfrm>
        </p:spPr>
        <p:txBody>
          <a:bodyPr/>
          <a:lstStyle/>
          <a:p>
            <a:pPr algn="ctr"/>
            <a:r>
              <a:rPr lang="en-US" dirty="0"/>
              <a:t>Considerations for Youth</a:t>
            </a:r>
          </a:p>
        </p:txBody>
      </p:sp>
      <p:sp>
        <p:nvSpPr>
          <p:cNvPr id="28" name="Rectangle 27"/>
          <p:cNvSpPr/>
          <p:nvPr/>
        </p:nvSpPr>
        <p:spPr>
          <a:xfrm>
            <a:off x="953664" y="1114642"/>
            <a:ext cx="8180578" cy="4770537"/>
          </a:xfrm>
          <a:prstGeom prst="rect">
            <a:avLst/>
          </a:prstGeom>
        </p:spPr>
        <p:txBody>
          <a:bodyPr wrap="square">
            <a:spAutoFit/>
          </a:bodyPr>
          <a:lstStyle/>
          <a:p>
            <a:r>
              <a:rPr lang="en-US" sz="1600" dirty="0"/>
              <a:t>U.S. Department of Education (ED) Subtitle VII-B of the McKinney-Vento Homeless Assistance Act defines homeless children and youths as follows: The term "homeless children and youths"— </a:t>
            </a:r>
          </a:p>
          <a:p>
            <a:pPr lvl="1"/>
            <a:r>
              <a:rPr lang="en-US" sz="1600" dirty="0"/>
              <a:t>Meaning individuals who lack a fixed, regular, and adequate nighttime residence (within the meaning of section 11302(a)(1) of this title); and includes—</a:t>
            </a:r>
          </a:p>
          <a:p>
            <a:pPr lvl="2"/>
            <a:r>
              <a:rPr lang="en-US" sz="1600" dirty="0"/>
              <a:t> i. </a:t>
            </a:r>
            <a:r>
              <a:rPr lang="en-US" sz="1600" dirty="0">
                <a:solidFill>
                  <a:srgbClr val="FF0000"/>
                </a:solidFill>
              </a:rPr>
              <a:t>children and youths who are sharing the housing of other persons due to loss of housing, economic hardship, or a similar reason</a:t>
            </a:r>
            <a:r>
              <a:rPr lang="en-US" sz="1600" dirty="0"/>
              <a:t>; are living in motels, hotels, trailer parks, or camping grounds due to the lack of alternative adequate accommodations; are living in emergency or transitional shelters; </a:t>
            </a:r>
            <a:r>
              <a:rPr lang="en-US" sz="1600" dirty="0">
                <a:solidFill>
                  <a:srgbClr val="FF0000"/>
                </a:solidFill>
              </a:rPr>
              <a:t>are abandoned in hospitals; or are awaiting foster care placement; </a:t>
            </a:r>
          </a:p>
          <a:p>
            <a:pPr lvl="2"/>
            <a:r>
              <a:rPr lang="en-US" sz="1600" dirty="0"/>
              <a:t>ii. children and youths who have a primary nighttime residence that is a public or private place not designed for or ordinarily used as a regular sleeping accommodation for human beings (within the meaning of section 11302(a)(2)(C) of this title); </a:t>
            </a:r>
          </a:p>
          <a:p>
            <a:pPr lvl="2"/>
            <a:r>
              <a:rPr lang="en-US" sz="1600" dirty="0"/>
              <a:t>iii. children and youths who are living in cars, parks, public spaces, abandoned buildings, substandard housing, bus or train stations, or similar settings; and iv. migratory children (as such term is defined in section 6399 of title 20) who qualify as homeless for the purposes of this subtitle because the children are living in circumstances described in clauses (i) through (iii).</a:t>
            </a:r>
          </a:p>
        </p:txBody>
      </p:sp>
    </p:spTree>
    <p:extLst>
      <p:ext uri="{BB962C8B-B14F-4D97-AF65-F5344CB8AC3E}">
        <p14:creationId xmlns:p14="http://schemas.microsoft.com/office/powerpoint/2010/main" val="231283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9379" y="-12171"/>
            <a:ext cx="12144673" cy="7169070"/>
            <a:chOff x="9379" y="-12171"/>
            <a:chExt cx="12144673" cy="7169070"/>
          </a:xfrm>
        </p:grpSpPr>
        <p:sp>
          <p:nvSpPr>
            <p:cNvPr id="25" name="Rectangle 24"/>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581885" y="-1285"/>
              <a:ext cx="9997413"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7706"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rot="10800000">
              <a:off x="191457" y="1595623"/>
              <a:ext cx="492443" cy="1461416"/>
            </a:xfrm>
            <a:prstGeom prst="rect">
              <a:avLst/>
            </a:prstGeom>
            <a:noFill/>
          </p:spPr>
          <p:txBody>
            <a:bodyPr vert="vert" wrap="square" rtlCol="0">
              <a:spAutoFit/>
            </a:bodyPr>
            <a:lstStyle/>
            <a:p>
              <a:r>
                <a:rPr lang="en-US" sz="2000" dirty="0" smtClean="0">
                  <a:solidFill>
                    <a:schemeClr val="bg1"/>
                  </a:solidFill>
                </a:rPr>
                <a:t>Module 3</a:t>
              </a:r>
              <a:endParaRPr lang="en-US" sz="2000" dirty="0">
                <a:solidFill>
                  <a:schemeClr val="bg1"/>
                </a:solidFill>
              </a:endParaRPr>
            </a:p>
          </p:txBody>
        </p:sp>
        <p:sp>
          <p:nvSpPr>
            <p:cNvPr id="42" name="TextBox 41"/>
            <p:cNvSpPr txBox="1"/>
            <p:nvPr/>
          </p:nvSpPr>
          <p:spPr>
            <a:xfrm>
              <a:off x="10492251" y="2884118"/>
              <a:ext cx="492443" cy="1461416"/>
            </a:xfrm>
            <a:prstGeom prst="rect">
              <a:avLst/>
            </a:prstGeom>
            <a:noFill/>
          </p:spPr>
          <p:txBody>
            <a:bodyPr vert="vert" wrap="square" rtlCol="0">
              <a:spAutoFit/>
            </a:bodyPr>
            <a:lstStyle/>
            <a:p>
              <a:r>
                <a:rPr lang="en-US" sz="2000" dirty="0" smtClean="0">
                  <a:solidFill>
                    <a:schemeClr val="bg1"/>
                  </a:solidFill>
                </a:rPr>
                <a:t>Module 4</a:t>
              </a:r>
              <a:endParaRPr lang="en-US" sz="2000" dirty="0">
                <a:solidFill>
                  <a:schemeClr val="bg1"/>
                </a:solidFill>
              </a:endParaRPr>
            </a:p>
          </p:txBody>
        </p:sp>
        <p:sp>
          <p:nvSpPr>
            <p:cNvPr id="43" name="TextBox 42"/>
            <p:cNvSpPr txBox="1"/>
            <p:nvPr/>
          </p:nvSpPr>
          <p:spPr>
            <a:xfrm>
              <a:off x="10800769" y="3839404"/>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46" name="TextBox 45"/>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48" name="TextBox 47"/>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49" name="Picture 48"/>
            <p:cNvPicPr>
              <a:picLocks noChangeAspect="1"/>
            </p:cNvPicPr>
            <p:nvPr/>
          </p:nvPicPr>
          <p:blipFill>
            <a:blip r:embed="rId3"/>
            <a:stretch>
              <a:fillRect/>
            </a:stretch>
          </p:blipFill>
          <p:spPr>
            <a:xfrm>
              <a:off x="765978" y="6110900"/>
              <a:ext cx="762000" cy="733425"/>
            </a:xfrm>
            <a:prstGeom prst="rect">
              <a:avLst/>
            </a:prstGeom>
          </p:spPr>
        </p:pic>
      </p:grpSp>
      <p:sp>
        <p:nvSpPr>
          <p:cNvPr id="22" name="Title 2"/>
          <p:cNvSpPr>
            <a:spLocks noGrp="1"/>
          </p:cNvSpPr>
          <p:nvPr>
            <p:ph type="title"/>
          </p:nvPr>
        </p:nvSpPr>
        <p:spPr>
          <a:xfrm>
            <a:off x="590800" y="3566"/>
            <a:ext cx="9997413" cy="1325563"/>
          </a:xfrm>
        </p:spPr>
        <p:txBody>
          <a:bodyPr/>
          <a:lstStyle/>
          <a:p>
            <a:pPr algn="ctr"/>
            <a:r>
              <a:rPr lang="en-US" dirty="0"/>
              <a:t>Unsheltered PIT Planning</a:t>
            </a:r>
          </a:p>
        </p:txBody>
      </p:sp>
      <p:sp>
        <p:nvSpPr>
          <p:cNvPr id="23" name="Content Placeholder 4"/>
          <p:cNvSpPr>
            <a:spLocks noGrp="1"/>
          </p:cNvSpPr>
          <p:nvPr>
            <p:ph idx="1"/>
          </p:nvPr>
        </p:nvSpPr>
        <p:spPr>
          <a:xfrm>
            <a:off x="1338686" y="1529364"/>
            <a:ext cx="8326521" cy="4351338"/>
          </a:xfrm>
        </p:spPr>
        <p:txBody>
          <a:bodyPr>
            <a:normAutofit/>
          </a:bodyPr>
          <a:lstStyle/>
          <a:p>
            <a:r>
              <a:rPr lang="en-US" dirty="0"/>
              <a:t>A count of people who are </a:t>
            </a:r>
            <a:r>
              <a:rPr lang="en-US" dirty="0" smtClean="0"/>
              <a:t>unhoused </a:t>
            </a:r>
            <a:r>
              <a:rPr lang="en-US" dirty="0"/>
              <a:t>but not in a shelter or transitional housing program is referred to as an unsheltered count. </a:t>
            </a:r>
            <a:endParaRPr lang="en-US" dirty="0" smtClean="0"/>
          </a:p>
          <a:p>
            <a:pPr marL="0" indent="0">
              <a:buNone/>
            </a:pPr>
            <a:endParaRPr lang="en-US" dirty="0"/>
          </a:p>
          <a:p>
            <a:r>
              <a:rPr lang="en-US" dirty="0"/>
              <a:t>The unsheltered count requires identification of </a:t>
            </a:r>
            <a:r>
              <a:rPr lang="en-US" dirty="0" smtClean="0"/>
              <a:t>persons that </a:t>
            </a:r>
            <a:r>
              <a:rPr lang="en-US" dirty="0"/>
              <a:t>are living </a:t>
            </a:r>
            <a:r>
              <a:rPr lang="en-US" dirty="0" smtClean="0"/>
              <a:t>in places </a:t>
            </a:r>
            <a:r>
              <a:rPr lang="en-US" dirty="0"/>
              <a:t>not meant for human habitation on </a:t>
            </a:r>
            <a:r>
              <a:rPr lang="en-US" b="1" dirty="0" smtClean="0"/>
              <a:t>January 25</a:t>
            </a:r>
            <a:r>
              <a:rPr lang="en-US" b="1" baseline="30000" dirty="0" smtClean="0"/>
              <a:t>th</a:t>
            </a:r>
            <a:r>
              <a:rPr lang="en-US" b="1" dirty="0" smtClean="0"/>
              <a:t>. </a:t>
            </a:r>
            <a:endParaRPr lang="en-US" b="1" dirty="0"/>
          </a:p>
          <a:p>
            <a:endParaRPr lang="en-US" dirty="0"/>
          </a:p>
        </p:txBody>
      </p:sp>
    </p:spTree>
    <p:extLst>
      <p:ext uri="{BB962C8B-B14F-4D97-AF65-F5344CB8AC3E}">
        <p14:creationId xmlns:p14="http://schemas.microsoft.com/office/powerpoint/2010/main" val="8351033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0" y="0"/>
            <a:ext cx="12144673" cy="7169070"/>
            <a:chOff x="9379" y="-12171"/>
            <a:chExt cx="12144673" cy="7169070"/>
          </a:xfrm>
        </p:grpSpPr>
        <p:sp>
          <p:nvSpPr>
            <p:cNvPr id="25" name="Rectangle 24"/>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581885" y="-1285"/>
              <a:ext cx="9997413"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a:off x="17706"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rot="10800000">
              <a:off x="191457" y="1595623"/>
              <a:ext cx="492443" cy="1461416"/>
            </a:xfrm>
            <a:prstGeom prst="rect">
              <a:avLst/>
            </a:prstGeom>
            <a:noFill/>
          </p:spPr>
          <p:txBody>
            <a:bodyPr vert="vert" wrap="square" rtlCol="0">
              <a:spAutoFit/>
            </a:bodyPr>
            <a:lstStyle/>
            <a:p>
              <a:r>
                <a:rPr lang="en-US" sz="2000" dirty="0" smtClean="0">
                  <a:solidFill>
                    <a:schemeClr val="bg1"/>
                  </a:solidFill>
                </a:rPr>
                <a:t>Module 3</a:t>
              </a:r>
              <a:endParaRPr lang="en-US" sz="2000" dirty="0">
                <a:solidFill>
                  <a:schemeClr val="bg1"/>
                </a:solidFill>
              </a:endParaRPr>
            </a:p>
          </p:txBody>
        </p:sp>
        <p:sp>
          <p:nvSpPr>
            <p:cNvPr id="48" name="TextBox 47"/>
            <p:cNvSpPr txBox="1"/>
            <p:nvPr/>
          </p:nvSpPr>
          <p:spPr>
            <a:xfrm>
              <a:off x="10492251" y="2884118"/>
              <a:ext cx="492443" cy="1461416"/>
            </a:xfrm>
            <a:prstGeom prst="rect">
              <a:avLst/>
            </a:prstGeom>
            <a:noFill/>
          </p:spPr>
          <p:txBody>
            <a:bodyPr vert="vert" wrap="square" rtlCol="0">
              <a:spAutoFit/>
            </a:bodyPr>
            <a:lstStyle/>
            <a:p>
              <a:r>
                <a:rPr lang="en-US" sz="2000" dirty="0" smtClean="0">
                  <a:solidFill>
                    <a:schemeClr val="bg1"/>
                  </a:solidFill>
                </a:rPr>
                <a:t>Module 4</a:t>
              </a:r>
              <a:endParaRPr lang="en-US" sz="2000" dirty="0">
                <a:solidFill>
                  <a:schemeClr val="bg1"/>
                </a:solidFill>
              </a:endParaRPr>
            </a:p>
          </p:txBody>
        </p:sp>
        <p:sp>
          <p:nvSpPr>
            <p:cNvPr id="49" name="TextBox 48"/>
            <p:cNvSpPr txBox="1"/>
            <p:nvPr/>
          </p:nvSpPr>
          <p:spPr>
            <a:xfrm>
              <a:off x="10800769" y="3839404"/>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50" name="TextBox 49"/>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51" name="TextBox 50"/>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53" name="Picture 52"/>
            <p:cNvPicPr>
              <a:picLocks noChangeAspect="1"/>
            </p:cNvPicPr>
            <p:nvPr/>
          </p:nvPicPr>
          <p:blipFill>
            <a:blip r:embed="rId3"/>
            <a:stretch>
              <a:fillRect/>
            </a:stretch>
          </p:blipFill>
          <p:spPr>
            <a:xfrm>
              <a:off x="765978" y="6110900"/>
              <a:ext cx="762000" cy="733425"/>
            </a:xfrm>
            <a:prstGeom prst="rect">
              <a:avLst/>
            </a:prstGeom>
          </p:spPr>
        </p:pic>
      </p:grpSp>
      <p:sp>
        <p:nvSpPr>
          <p:cNvPr id="22" name="Title 2"/>
          <p:cNvSpPr>
            <a:spLocks noGrp="1"/>
          </p:cNvSpPr>
          <p:nvPr>
            <p:ph type="title"/>
          </p:nvPr>
        </p:nvSpPr>
        <p:spPr>
          <a:xfrm>
            <a:off x="571562" y="3566"/>
            <a:ext cx="10016651" cy="1325563"/>
          </a:xfrm>
        </p:spPr>
        <p:txBody>
          <a:bodyPr/>
          <a:lstStyle/>
          <a:p>
            <a:pPr algn="ctr"/>
            <a:r>
              <a:rPr lang="en-US" dirty="0"/>
              <a:t>Possible Locations</a:t>
            </a:r>
          </a:p>
        </p:txBody>
      </p:sp>
      <p:sp>
        <p:nvSpPr>
          <p:cNvPr id="23" name="Content Placeholder 4"/>
          <p:cNvSpPr>
            <a:spLocks noGrp="1"/>
          </p:cNvSpPr>
          <p:nvPr>
            <p:ph idx="1"/>
          </p:nvPr>
        </p:nvSpPr>
        <p:spPr>
          <a:xfrm>
            <a:off x="1663394" y="1253330"/>
            <a:ext cx="8208877" cy="4351338"/>
          </a:xfrm>
        </p:spPr>
        <p:txBody>
          <a:bodyPr>
            <a:normAutofit/>
          </a:bodyPr>
          <a:lstStyle/>
          <a:p>
            <a:r>
              <a:rPr lang="en-US" dirty="0"/>
              <a:t>Abandoned building</a:t>
            </a:r>
          </a:p>
          <a:p>
            <a:r>
              <a:rPr lang="en-US" dirty="0"/>
              <a:t>Bus, train station, airport </a:t>
            </a:r>
          </a:p>
          <a:p>
            <a:r>
              <a:rPr lang="en-US" dirty="0"/>
              <a:t>Park</a:t>
            </a:r>
          </a:p>
          <a:p>
            <a:pPr lvl="0"/>
            <a:r>
              <a:rPr lang="en-US" dirty="0" smtClean="0"/>
              <a:t>Street/sidewalk</a:t>
            </a:r>
          </a:p>
          <a:p>
            <a:pPr lvl="0"/>
            <a:r>
              <a:rPr lang="en-US" dirty="0" smtClean="0"/>
              <a:t>Tents</a:t>
            </a:r>
            <a:endParaRPr lang="en-US" dirty="0"/>
          </a:p>
          <a:p>
            <a:r>
              <a:rPr lang="en-US" dirty="0"/>
              <a:t>Under bridge/overpass</a:t>
            </a:r>
          </a:p>
          <a:p>
            <a:pPr lvl="0"/>
            <a:r>
              <a:rPr lang="en-US" dirty="0" smtClean="0"/>
              <a:t>Vehicle </a:t>
            </a:r>
            <a:r>
              <a:rPr lang="en-US" dirty="0"/>
              <a:t>(car, van, RV, truck) </a:t>
            </a:r>
          </a:p>
          <a:p>
            <a:pPr lvl="0"/>
            <a:r>
              <a:rPr lang="en-US" dirty="0" smtClean="0"/>
              <a:t>Woods/outdoor </a:t>
            </a:r>
            <a:r>
              <a:rPr lang="en-US" dirty="0"/>
              <a:t>encampment </a:t>
            </a:r>
          </a:p>
          <a:p>
            <a:endParaRPr lang="en-US" dirty="0"/>
          </a:p>
        </p:txBody>
      </p:sp>
    </p:spTree>
    <p:extLst>
      <p:ext uri="{BB962C8B-B14F-4D97-AF65-F5344CB8AC3E}">
        <p14:creationId xmlns:p14="http://schemas.microsoft.com/office/powerpoint/2010/main" val="5120902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9379" y="-12171"/>
            <a:ext cx="12144673" cy="7169070"/>
            <a:chOff x="9379" y="-12171"/>
            <a:chExt cx="12144673" cy="7169070"/>
          </a:xfrm>
        </p:grpSpPr>
        <p:sp>
          <p:nvSpPr>
            <p:cNvPr id="25" name="Rectangle 24"/>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581885" y="-1285"/>
              <a:ext cx="9997413"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a:off x="17706"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rot="10800000">
              <a:off x="191457" y="1595623"/>
              <a:ext cx="492443" cy="1461416"/>
            </a:xfrm>
            <a:prstGeom prst="rect">
              <a:avLst/>
            </a:prstGeom>
            <a:noFill/>
          </p:spPr>
          <p:txBody>
            <a:bodyPr vert="vert" wrap="square" rtlCol="0">
              <a:spAutoFit/>
            </a:bodyPr>
            <a:lstStyle/>
            <a:p>
              <a:r>
                <a:rPr lang="en-US" sz="2000" dirty="0" smtClean="0">
                  <a:solidFill>
                    <a:schemeClr val="bg1"/>
                  </a:solidFill>
                </a:rPr>
                <a:t>Module 3</a:t>
              </a:r>
              <a:endParaRPr lang="en-US" sz="2000" dirty="0">
                <a:solidFill>
                  <a:schemeClr val="bg1"/>
                </a:solidFill>
              </a:endParaRPr>
            </a:p>
          </p:txBody>
        </p:sp>
        <p:sp>
          <p:nvSpPr>
            <p:cNvPr id="48" name="TextBox 47"/>
            <p:cNvSpPr txBox="1"/>
            <p:nvPr/>
          </p:nvSpPr>
          <p:spPr>
            <a:xfrm>
              <a:off x="10492251" y="2884118"/>
              <a:ext cx="492443" cy="1461416"/>
            </a:xfrm>
            <a:prstGeom prst="rect">
              <a:avLst/>
            </a:prstGeom>
            <a:noFill/>
          </p:spPr>
          <p:txBody>
            <a:bodyPr vert="vert" wrap="square" rtlCol="0">
              <a:spAutoFit/>
            </a:bodyPr>
            <a:lstStyle/>
            <a:p>
              <a:r>
                <a:rPr lang="en-US" sz="2000" dirty="0" smtClean="0">
                  <a:solidFill>
                    <a:schemeClr val="bg1"/>
                  </a:solidFill>
                </a:rPr>
                <a:t>Module 4</a:t>
              </a:r>
              <a:endParaRPr lang="en-US" sz="2000" dirty="0">
                <a:solidFill>
                  <a:schemeClr val="bg1"/>
                </a:solidFill>
              </a:endParaRPr>
            </a:p>
          </p:txBody>
        </p:sp>
        <p:sp>
          <p:nvSpPr>
            <p:cNvPr id="49" name="TextBox 48"/>
            <p:cNvSpPr txBox="1"/>
            <p:nvPr/>
          </p:nvSpPr>
          <p:spPr>
            <a:xfrm>
              <a:off x="10800769" y="3839404"/>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50" name="TextBox 49"/>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51" name="TextBox 50"/>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53" name="Picture 52"/>
            <p:cNvPicPr>
              <a:picLocks noChangeAspect="1"/>
            </p:cNvPicPr>
            <p:nvPr/>
          </p:nvPicPr>
          <p:blipFill>
            <a:blip r:embed="rId3"/>
            <a:stretch>
              <a:fillRect/>
            </a:stretch>
          </p:blipFill>
          <p:spPr>
            <a:xfrm>
              <a:off x="765978" y="6110900"/>
              <a:ext cx="762000" cy="733425"/>
            </a:xfrm>
            <a:prstGeom prst="rect">
              <a:avLst/>
            </a:prstGeom>
          </p:spPr>
        </p:pic>
      </p:grpSp>
      <p:sp>
        <p:nvSpPr>
          <p:cNvPr id="22" name="Title 2"/>
          <p:cNvSpPr>
            <a:spLocks noGrp="1"/>
          </p:cNvSpPr>
          <p:nvPr>
            <p:ph type="title"/>
          </p:nvPr>
        </p:nvSpPr>
        <p:spPr>
          <a:xfrm>
            <a:off x="571562" y="3566"/>
            <a:ext cx="10007736" cy="1325563"/>
          </a:xfrm>
        </p:spPr>
        <p:txBody>
          <a:bodyPr/>
          <a:lstStyle/>
          <a:p>
            <a:pPr algn="ctr"/>
            <a:r>
              <a:rPr lang="en-US" dirty="0"/>
              <a:t>Creating Hot Spot Map</a:t>
            </a:r>
          </a:p>
        </p:txBody>
      </p:sp>
      <p:sp>
        <p:nvSpPr>
          <p:cNvPr id="23" name="Content Placeholder 4"/>
          <p:cNvSpPr>
            <a:spLocks noGrp="1"/>
          </p:cNvSpPr>
          <p:nvPr>
            <p:ph idx="1"/>
          </p:nvPr>
        </p:nvSpPr>
        <p:spPr>
          <a:xfrm>
            <a:off x="1447610" y="1244373"/>
            <a:ext cx="8208877" cy="4801883"/>
          </a:xfrm>
        </p:spPr>
        <p:txBody>
          <a:bodyPr>
            <a:normAutofit/>
          </a:bodyPr>
          <a:lstStyle/>
          <a:p>
            <a:pPr lvl="0"/>
            <a:r>
              <a:rPr lang="en-US" sz="2400" dirty="0"/>
              <a:t>Work together with your </a:t>
            </a:r>
            <a:r>
              <a:rPr lang="en-US" sz="2400" dirty="0" smtClean="0"/>
              <a:t>community members to </a:t>
            </a:r>
            <a:r>
              <a:rPr lang="en-US" sz="2400" dirty="0"/>
              <a:t>start a list of locations where you see individuals experiencing homelessness </a:t>
            </a:r>
            <a:r>
              <a:rPr lang="en-US" sz="2400" dirty="0" smtClean="0"/>
              <a:t>living.</a:t>
            </a:r>
            <a:endParaRPr lang="en-US" sz="2400" dirty="0"/>
          </a:p>
          <a:p>
            <a:pPr lvl="1"/>
            <a:r>
              <a:rPr lang="en-US" sz="2000" dirty="0"/>
              <a:t>Visit the locations at least once a month leading up to the count</a:t>
            </a:r>
          </a:p>
          <a:p>
            <a:pPr lvl="1"/>
            <a:r>
              <a:rPr lang="en-US" sz="2000" dirty="0"/>
              <a:t>Visit locations several times during the week leading up to the count. </a:t>
            </a:r>
            <a:endParaRPr lang="en-US" dirty="0"/>
          </a:p>
          <a:p>
            <a:pPr lvl="0"/>
            <a:r>
              <a:rPr lang="en-US" sz="2400" dirty="0"/>
              <a:t>This list will likely change over time and will need regular updates. </a:t>
            </a:r>
            <a:r>
              <a:rPr lang="en-US" sz="2400" dirty="0" smtClean="0"/>
              <a:t>Ensure that you have a process for how people can access the list of locations and how they can send you updates. </a:t>
            </a:r>
            <a:endParaRPr lang="en-US" sz="2400" dirty="0"/>
          </a:p>
          <a:p>
            <a:r>
              <a:rPr lang="en-US" sz="2400" dirty="0" smtClean="0"/>
              <a:t>Make this a collaborative process. It will help raise awareness for everyone involved. </a:t>
            </a:r>
            <a:endParaRPr lang="en-US" sz="2400" dirty="0"/>
          </a:p>
        </p:txBody>
      </p:sp>
    </p:spTree>
    <p:extLst>
      <p:ext uri="{BB962C8B-B14F-4D97-AF65-F5344CB8AC3E}">
        <p14:creationId xmlns:p14="http://schemas.microsoft.com/office/powerpoint/2010/main" val="42880950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9379" y="-12171"/>
            <a:ext cx="12144673" cy="7169070"/>
            <a:chOff x="9379" y="-12171"/>
            <a:chExt cx="12144673" cy="7169070"/>
          </a:xfrm>
        </p:grpSpPr>
        <p:sp>
          <p:nvSpPr>
            <p:cNvPr id="25" name="Rectangle 24"/>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581885" y="-1285"/>
              <a:ext cx="9997413"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7706"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rot="10800000">
              <a:off x="191457" y="1595623"/>
              <a:ext cx="492443" cy="1461416"/>
            </a:xfrm>
            <a:prstGeom prst="rect">
              <a:avLst/>
            </a:prstGeom>
            <a:noFill/>
          </p:spPr>
          <p:txBody>
            <a:bodyPr vert="vert" wrap="square" rtlCol="0">
              <a:spAutoFit/>
            </a:bodyPr>
            <a:lstStyle/>
            <a:p>
              <a:r>
                <a:rPr lang="en-US" sz="2000" dirty="0" smtClean="0">
                  <a:solidFill>
                    <a:schemeClr val="bg1"/>
                  </a:solidFill>
                </a:rPr>
                <a:t>Module 3</a:t>
              </a:r>
              <a:endParaRPr lang="en-US" sz="2000" dirty="0">
                <a:solidFill>
                  <a:schemeClr val="bg1"/>
                </a:solidFill>
              </a:endParaRPr>
            </a:p>
          </p:txBody>
        </p:sp>
        <p:sp>
          <p:nvSpPr>
            <p:cNvPr id="42" name="TextBox 41"/>
            <p:cNvSpPr txBox="1"/>
            <p:nvPr/>
          </p:nvSpPr>
          <p:spPr>
            <a:xfrm>
              <a:off x="10492251" y="2884118"/>
              <a:ext cx="492443" cy="1461416"/>
            </a:xfrm>
            <a:prstGeom prst="rect">
              <a:avLst/>
            </a:prstGeom>
            <a:noFill/>
          </p:spPr>
          <p:txBody>
            <a:bodyPr vert="vert" wrap="square" rtlCol="0">
              <a:spAutoFit/>
            </a:bodyPr>
            <a:lstStyle/>
            <a:p>
              <a:r>
                <a:rPr lang="en-US" sz="2000" dirty="0" smtClean="0">
                  <a:solidFill>
                    <a:schemeClr val="bg1"/>
                  </a:solidFill>
                </a:rPr>
                <a:t>Module 4</a:t>
              </a:r>
              <a:endParaRPr lang="en-US" sz="2000" dirty="0">
                <a:solidFill>
                  <a:schemeClr val="bg1"/>
                </a:solidFill>
              </a:endParaRPr>
            </a:p>
          </p:txBody>
        </p:sp>
        <p:sp>
          <p:nvSpPr>
            <p:cNvPr id="43" name="TextBox 42"/>
            <p:cNvSpPr txBox="1"/>
            <p:nvPr/>
          </p:nvSpPr>
          <p:spPr>
            <a:xfrm>
              <a:off x="10800769" y="3839404"/>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46" name="TextBox 45"/>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48" name="TextBox 47"/>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49" name="Picture 48"/>
            <p:cNvPicPr>
              <a:picLocks noChangeAspect="1"/>
            </p:cNvPicPr>
            <p:nvPr/>
          </p:nvPicPr>
          <p:blipFill>
            <a:blip r:embed="rId3"/>
            <a:stretch>
              <a:fillRect/>
            </a:stretch>
          </p:blipFill>
          <p:spPr>
            <a:xfrm>
              <a:off x="765978" y="6110900"/>
              <a:ext cx="762000" cy="733425"/>
            </a:xfrm>
            <a:prstGeom prst="rect">
              <a:avLst/>
            </a:prstGeom>
          </p:spPr>
        </p:pic>
      </p:grpSp>
      <p:sp>
        <p:nvSpPr>
          <p:cNvPr id="22" name="Title 2"/>
          <p:cNvSpPr>
            <a:spLocks noGrp="1"/>
          </p:cNvSpPr>
          <p:nvPr>
            <p:ph type="title"/>
          </p:nvPr>
        </p:nvSpPr>
        <p:spPr>
          <a:xfrm>
            <a:off x="572970" y="3566"/>
            <a:ext cx="10006329" cy="1325563"/>
          </a:xfrm>
        </p:spPr>
        <p:txBody>
          <a:bodyPr/>
          <a:lstStyle/>
          <a:p>
            <a:pPr algn="ctr"/>
            <a:r>
              <a:rPr lang="en-US" dirty="0"/>
              <a:t>Creating Hot Spot Map</a:t>
            </a:r>
          </a:p>
        </p:txBody>
      </p:sp>
      <p:sp>
        <p:nvSpPr>
          <p:cNvPr id="23" name="Content Placeholder 4"/>
          <p:cNvSpPr>
            <a:spLocks noGrp="1"/>
          </p:cNvSpPr>
          <p:nvPr>
            <p:ph idx="1"/>
          </p:nvPr>
        </p:nvSpPr>
        <p:spPr>
          <a:xfrm>
            <a:off x="1447610" y="1244373"/>
            <a:ext cx="8208877" cy="5113565"/>
          </a:xfrm>
        </p:spPr>
        <p:txBody>
          <a:bodyPr>
            <a:normAutofit fontScale="92500" lnSpcReduction="10000"/>
          </a:bodyPr>
          <a:lstStyle/>
          <a:p>
            <a:pPr lvl="0"/>
            <a:r>
              <a:rPr lang="en-US" sz="2400" dirty="0" smtClean="0">
                <a:hlinkClick r:id="rId4"/>
              </a:rPr>
              <a:t>Link to Google My Maps </a:t>
            </a:r>
            <a:r>
              <a:rPr lang="en-US" sz="2400" u="sng" dirty="0"/>
              <a:t>i</a:t>
            </a:r>
            <a:r>
              <a:rPr lang="en-US" sz="2400" u="sng" dirty="0" smtClean="0"/>
              <a:t>nstructions</a:t>
            </a:r>
            <a:endParaRPr lang="en-US" sz="2400" u="sng" dirty="0"/>
          </a:p>
          <a:p>
            <a:r>
              <a:rPr lang="en-US" sz="2400" dirty="0" smtClean="0">
                <a:hlinkClick r:id="rId5"/>
              </a:rPr>
              <a:t>Link to YouTube tutorial on building a map</a:t>
            </a:r>
            <a:endParaRPr lang="en-US" sz="2400" dirty="0" smtClean="0"/>
          </a:p>
          <a:p>
            <a:endParaRPr lang="en-US" sz="2400" dirty="0"/>
          </a:p>
          <a:p>
            <a:pPr marL="0" indent="0">
              <a:buNone/>
            </a:pPr>
            <a:r>
              <a:rPr lang="en-US" sz="2400" dirty="0" smtClean="0"/>
              <a:t>Things to Note:</a:t>
            </a:r>
          </a:p>
          <a:p>
            <a:pPr marL="457200" indent="-457200">
              <a:buFont typeface="+mj-lt"/>
              <a:buAutoNum type="arabicPeriod"/>
            </a:pPr>
            <a:r>
              <a:rPr lang="en-US" sz="2400" dirty="0" smtClean="0"/>
              <a:t>You do not have to use an exact address, the map will allow you to use cross streets.</a:t>
            </a:r>
          </a:p>
          <a:p>
            <a:pPr marL="457200" indent="-457200">
              <a:buFont typeface="+mj-lt"/>
              <a:buAutoNum type="arabicPeriod"/>
            </a:pPr>
            <a:r>
              <a:rPr lang="en-US" sz="2400" dirty="0" smtClean="0"/>
              <a:t>Use this map to ensure that you have full coverage of your community.</a:t>
            </a:r>
          </a:p>
          <a:p>
            <a:pPr marL="457200" indent="-457200">
              <a:buFont typeface="+mj-lt"/>
              <a:buAutoNum type="arabicPeriod"/>
            </a:pPr>
            <a:r>
              <a:rPr lang="en-US" sz="2400" dirty="0" smtClean="0"/>
              <a:t>Share it with your planning team and your volunteers regularly to ask for feedback and updates.</a:t>
            </a:r>
          </a:p>
          <a:p>
            <a:pPr marL="457200" indent="-457200">
              <a:buFont typeface="+mj-lt"/>
              <a:buAutoNum type="arabicPeriod"/>
            </a:pPr>
            <a:r>
              <a:rPr lang="en-US" sz="2400" dirty="0" smtClean="0"/>
              <a:t>Provide a copy to all volunteer teams on the day of the count.</a:t>
            </a:r>
          </a:p>
          <a:p>
            <a:pPr marL="457200" indent="-457200">
              <a:buFont typeface="+mj-lt"/>
              <a:buAutoNum type="arabicPeriod"/>
            </a:pPr>
            <a:r>
              <a:rPr lang="en-US" sz="2400" dirty="0" smtClean="0"/>
              <a:t>There are a number of additional sites that can be used. If you Google My Maps doesn’t work for you, let me know and I can help you find a different site. </a:t>
            </a:r>
            <a:endParaRPr lang="en-US" sz="2400" dirty="0"/>
          </a:p>
        </p:txBody>
      </p:sp>
    </p:spTree>
    <p:extLst>
      <p:ext uri="{BB962C8B-B14F-4D97-AF65-F5344CB8AC3E}">
        <p14:creationId xmlns:p14="http://schemas.microsoft.com/office/powerpoint/2010/main" val="23396325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9379" y="-12171"/>
            <a:ext cx="12144673" cy="7169070"/>
            <a:chOff x="9379" y="-12171"/>
            <a:chExt cx="12144673" cy="7169070"/>
          </a:xfrm>
        </p:grpSpPr>
        <p:sp>
          <p:nvSpPr>
            <p:cNvPr id="25" name="Rectangle 24"/>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581885" y="-1285"/>
              <a:ext cx="9997413"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7706"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rot="10800000">
              <a:off x="191457" y="1595623"/>
              <a:ext cx="492443" cy="1461416"/>
            </a:xfrm>
            <a:prstGeom prst="rect">
              <a:avLst/>
            </a:prstGeom>
            <a:noFill/>
          </p:spPr>
          <p:txBody>
            <a:bodyPr vert="vert" wrap="square" rtlCol="0">
              <a:spAutoFit/>
            </a:bodyPr>
            <a:lstStyle/>
            <a:p>
              <a:r>
                <a:rPr lang="en-US" sz="2000" dirty="0" smtClean="0">
                  <a:solidFill>
                    <a:schemeClr val="bg1"/>
                  </a:solidFill>
                </a:rPr>
                <a:t>Module 3</a:t>
              </a:r>
              <a:endParaRPr lang="en-US" sz="2000" dirty="0">
                <a:solidFill>
                  <a:schemeClr val="bg1"/>
                </a:solidFill>
              </a:endParaRPr>
            </a:p>
          </p:txBody>
        </p:sp>
        <p:sp>
          <p:nvSpPr>
            <p:cNvPr id="42" name="TextBox 41"/>
            <p:cNvSpPr txBox="1"/>
            <p:nvPr/>
          </p:nvSpPr>
          <p:spPr>
            <a:xfrm>
              <a:off x="10492251" y="2884118"/>
              <a:ext cx="492443" cy="1461416"/>
            </a:xfrm>
            <a:prstGeom prst="rect">
              <a:avLst/>
            </a:prstGeom>
            <a:noFill/>
          </p:spPr>
          <p:txBody>
            <a:bodyPr vert="vert" wrap="square" rtlCol="0">
              <a:spAutoFit/>
            </a:bodyPr>
            <a:lstStyle/>
            <a:p>
              <a:r>
                <a:rPr lang="en-US" sz="2000" dirty="0" smtClean="0">
                  <a:solidFill>
                    <a:schemeClr val="bg1"/>
                  </a:solidFill>
                </a:rPr>
                <a:t>Module 4</a:t>
              </a:r>
              <a:endParaRPr lang="en-US" sz="2000" dirty="0">
                <a:solidFill>
                  <a:schemeClr val="bg1"/>
                </a:solidFill>
              </a:endParaRPr>
            </a:p>
          </p:txBody>
        </p:sp>
        <p:sp>
          <p:nvSpPr>
            <p:cNvPr id="43" name="TextBox 42"/>
            <p:cNvSpPr txBox="1"/>
            <p:nvPr/>
          </p:nvSpPr>
          <p:spPr>
            <a:xfrm>
              <a:off x="10800769" y="3839404"/>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46" name="TextBox 45"/>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48" name="TextBox 47"/>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49" name="Picture 48"/>
            <p:cNvPicPr>
              <a:picLocks noChangeAspect="1"/>
            </p:cNvPicPr>
            <p:nvPr/>
          </p:nvPicPr>
          <p:blipFill>
            <a:blip r:embed="rId3"/>
            <a:stretch>
              <a:fillRect/>
            </a:stretch>
          </p:blipFill>
          <p:spPr>
            <a:xfrm>
              <a:off x="765978" y="6110900"/>
              <a:ext cx="762000" cy="733425"/>
            </a:xfrm>
            <a:prstGeom prst="rect">
              <a:avLst/>
            </a:prstGeom>
          </p:spPr>
        </p:pic>
      </p:grpSp>
      <p:sp>
        <p:nvSpPr>
          <p:cNvPr id="22" name="Title 2"/>
          <p:cNvSpPr>
            <a:spLocks noGrp="1"/>
          </p:cNvSpPr>
          <p:nvPr>
            <p:ph type="title"/>
          </p:nvPr>
        </p:nvSpPr>
        <p:spPr>
          <a:xfrm>
            <a:off x="590800" y="3566"/>
            <a:ext cx="9988499" cy="1325563"/>
          </a:xfrm>
        </p:spPr>
        <p:txBody>
          <a:bodyPr/>
          <a:lstStyle/>
          <a:p>
            <a:pPr algn="ctr"/>
            <a:r>
              <a:rPr lang="en-US" dirty="0"/>
              <a:t>Community Partners</a:t>
            </a:r>
          </a:p>
        </p:txBody>
      </p:sp>
      <p:sp>
        <p:nvSpPr>
          <p:cNvPr id="23" name="Content Placeholder 4"/>
          <p:cNvSpPr>
            <a:spLocks noGrp="1"/>
          </p:cNvSpPr>
          <p:nvPr>
            <p:ph idx="1"/>
          </p:nvPr>
        </p:nvSpPr>
        <p:spPr>
          <a:xfrm>
            <a:off x="1977531" y="1338085"/>
            <a:ext cx="8208877" cy="4351338"/>
          </a:xfrm>
        </p:spPr>
        <p:txBody>
          <a:bodyPr>
            <a:normAutofit/>
          </a:bodyPr>
          <a:lstStyle/>
          <a:p>
            <a:pPr lvl="0"/>
            <a:r>
              <a:rPr lang="en-US" dirty="0" smtClean="0"/>
              <a:t>DFPS</a:t>
            </a:r>
          </a:p>
          <a:p>
            <a:pPr lvl="0"/>
            <a:r>
              <a:rPr lang="en-US" dirty="0" smtClean="0"/>
              <a:t>Victim Service Providers*</a:t>
            </a:r>
            <a:endParaRPr lang="en-US" dirty="0"/>
          </a:p>
          <a:p>
            <a:pPr lvl="0"/>
            <a:r>
              <a:rPr lang="en-US" dirty="0"/>
              <a:t>Faith-based agencies</a:t>
            </a:r>
          </a:p>
          <a:p>
            <a:pPr lvl="0"/>
            <a:r>
              <a:rPr lang="en-US" dirty="0"/>
              <a:t>Housing Authority</a:t>
            </a:r>
          </a:p>
          <a:p>
            <a:pPr lvl="0"/>
            <a:r>
              <a:rPr lang="en-US" dirty="0"/>
              <a:t>Code Enforcement</a:t>
            </a:r>
          </a:p>
          <a:p>
            <a:pPr lvl="0"/>
            <a:r>
              <a:rPr lang="en-US" dirty="0"/>
              <a:t>SSVF Providers</a:t>
            </a:r>
          </a:p>
          <a:p>
            <a:pPr lvl="0"/>
            <a:r>
              <a:rPr lang="en-US" dirty="0"/>
              <a:t>Outreach Providers</a:t>
            </a:r>
          </a:p>
          <a:p>
            <a:pPr lvl="0"/>
            <a:r>
              <a:rPr lang="en-US" dirty="0" smtClean="0"/>
              <a:t>Homeless Education Liaisons*</a:t>
            </a:r>
            <a:endParaRPr lang="en-US" dirty="0"/>
          </a:p>
          <a:p>
            <a:endParaRPr lang="en-US" dirty="0"/>
          </a:p>
        </p:txBody>
      </p:sp>
    </p:spTree>
    <p:extLst>
      <p:ext uri="{BB962C8B-B14F-4D97-AF65-F5344CB8AC3E}">
        <p14:creationId xmlns:p14="http://schemas.microsoft.com/office/powerpoint/2010/main" val="3151925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0" y="-12168"/>
            <a:ext cx="12154052" cy="7169067"/>
            <a:chOff x="0" y="-12168"/>
            <a:chExt cx="12154052" cy="7169067"/>
          </a:xfrm>
        </p:grpSpPr>
        <p:sp>
          <p:nvSpPr>
            <p:cNvPr id="32" name="Rectangle 31"/>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6402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359231"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0" y="-12168"/>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0800000">
              <a:off x="9942673"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p:cNvSpPr/>
            <p:nvPr/>
          </p:nvSpPr>
          <p:spPr>
            <a:xfrm rot="10800000">
              <a:off x="9599297" y="-3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p:cNvSpPr txBox="1"/>
            <p:nvPr/>
          </p:nvSpPr>
          <p:spPr>
            <a:xfrm>
              <a:off x="9488640" y="29414"/>
              <a:ext cx="492443" cy="1461416"/>
            </a:xfrm>
            <a:prstGeom prst="rect">
              <a:avLst/>
            </a:prstGeom>
            <a:noFill/>
          </p:spPr>
          <p:txBody>
            <a:bodyPr vert="vert" wrap="square" rtlCol="0">
              <a:spAutoFit/>
            </a:bodyPr>
            <a:lstStyle/>
            <a:p>
              <a:r>
                <a:rPr lang="en-US" sz="2000" dirty="0" smtClean="0">
                  <a:solidFill>
                    <a:schemeClr val="bg1"/>
                  </a:solidFill>
                </a:rPr>
                <a:t>Module 1</a:t>
              </a:r>
              <a:endParaRPr lang="en-US" sz="2000" dirty="0">
                <a:solidFill>
                  <a:schemeClr val="bg1"/>
                </a:solidFill>
              </a:endParaRPr>
            </a:p>
          </p:txBody>
        </p:sp>
        <p:sp>
          <p:nvSpPr>
            <p:cNvPr id="66" name="TextBox 65"/>
            <p:cNvSpPr txBox="1"/>
            <p:nvPr/>
          </p:nvSpPr>
          <p:spPr>
            <a:xfrm>
              <a:off x="9852914" y="962394"/>
              <a:ext cx="492443" cy="1461416"/>
            </a:xfrm>
            <a:prstGeom prst="rect">
              <a:avLst/>
            </a:prstGeom>
            <a:noFill/>
          </p:spPr>
          <p:txBody>
            <a:bodyPr vert="vert" wrap="square" rtlCol="0">
              <a:spAutoFit/>
            </a:bodyPr>
            <a:lstStyle/>
            <a:p>
              <a:r>
                <a:rPr lang="en-US" sz="2000" dirty="0" smtClean="0">
                  <a:solidFill>
                    <a:schemeClr val="bg1"/>
                  </a:solidFill>
                </a:rPr>
                <a:t>Module 2</a:t>
              </a:r>
              <a:endParaRPr lang="en-US" sz="2000" dirty="0">
                <a:solidFill>
                  <a:schemeClr val="bg1"/>
                </a:solidFill>
              </a:endParaRPr>
            </a:p>
          </p:txBody>
        </p:sp>
        <p:sp>
          <p:nvSpPr>
            <p:cNvPr id="67" name="TextBox 66"/>
            <p:cNvSpPr txBox="1"/>
            <p:nvPr/>
          </p:nvSpPr>
          <p:spPr>
            <a:xfrm>
              <a:off x="10150279" y="1928831"/>
              <a:ext cx="492443" cy="1461416"/>
            </a:xfrm>
            <a:prstGeom prst="rect">
              <a:avLst/>
            </a:prstGeom>
            <a:noFill/>
          </p:spPr>
          <p:txBody>
            <a:bodyPr vert="vert" wrap="square" rtlCol="0">
              <a:spAutoFit/>
            </a:bodyPr>
            <a:lstStyle/>
            <a:p>
              <a:r>
                <a:rPr lang="en-US" sz="2000" dirty="0" smtClean="0">
                  <a:solidFill>
                    <a:schemeClr val="bg1"/>
                  </a:solidFill>
                </a:rPr>
                <a:t>Module 3</a:t>
              </a:r>
              <a:endParaRPr lang="en-US" sz="2000" dirty="0">
                <a:solidFill>
                  <a:schemeClr val="bg1"/>
                </a:solidFill>
              </a:endParaRPr>
            </a:p>
          </p:txBody>
        </p:sp>
        <p:sp>
          <p:nvSpPr>
            <p:cNvPr id="68" name="TextBox 67"/>
            <p:cNvSpPr txBox="1"/>
            <p:nvPr/>
          </p:nvSpPr>
          <p:spPr>
            <a:xfrm>
              <a:off x="10492251" y="2884118"/>
              <a:ext cx="492443" cy="1461416"/>
            </a:xfrm>
            <a:prstGeom prst="rect">
              <a:avLst/>
            </a:prstGeom>
            <a:noFill/>
          </p:spPr>
          <p:txBody>
            <a:bodyPr vert="vert" wrap="square" rtlCol="0">
              <a:spAutoFit/>
            </a:bodyPr>
            <a:lstStyle/>
            <a:p>
              <a:r>
                <a:rPr lang="en-US" sz="2000" dirty="0" smtClean="0">
                  <a:solidFill>
                    <a:schemeClr val="bg1"/>
                  </a:solidFill>
                </a:rPr>
                <a:t>Module 4</a:t>
              </a:r>
              <a:endParaRPr lang="en-US" sz="2000" dirty="0">
                <a:solidFill>
                  <a:schemeClr val="bg1"/>
                </a:solidFill>
              </a:endParaRPr>
            </a:p>
          </p:txBody>
        </p:sp>
        <p:sp>
          <p:nvSpPr>
            <p:cNvPr id="70" name="TextBox 69"/>
            <p:cNvSpPr txBox="1"/>
            <p:nvPr/>
          </p:nvSpPr>
          <p:spPr>
            <a:xfrm>
              <a:off x="10800769" y="3839404"/>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71" name="TextBox 70"/>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72" name="TextBox 71"/>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74" name="Picture 73"/>
            <p:cNvPicPr>
              <a:picLocks noChangeAspect="1"/>
            </p:cNvPicPr>
            <p:nvPr/>
          </p:nvPicPr>
          <p:blipFill>
            <a:blip r:embed="rId3"/>
            <a:stretch>
              <a:fillRect/>
            </a:stretch>
          </p:blipFill>
          <p:spPr>
            <a:xfrm>
              <a:off x="765978" y="6110900"/>
              <a:ext cx="762000" cy="733425"/>
            </a:xfrm>
            <a:prstGeom prst="rect">
              <a:avLst/>
            </a:prstGeom>
          </p:spPr>
        </p:pic>
      </p:grpSp>
      <p:sp>
        <p:nvSpPr>
          <p:cNvPr id="59" name="TextBox 58"/>
          <p:cNvSpPr txBox="1"/>
          <p:nvPr/>
        </p:nvSpPr>
        <p:spPr>
          <a:xfrm>
            <a:off x="2191019" y="5379864"/>
            <a:ext cx="5139708" cy="646331"/>
          </a:xfrm>
          <a:prstGeom prst="rect">
            <a:avLst/>
          </a:prstGeom>
          <a:noFill/>
        </p:spPr>
        <p:txBody>
          <a:bodyPr wrap="square" rtlCol="0">
            <a:spAutoFit/>
          </a:bodyPr>
          <a:lstStyle/>
          <a:p>
            <a:pPr algn="ctr"/>
            <a:r>
              <a:rPr lang="en-US" dirty="0" smtClean="0"/>
              <a:t>Ava Paredes (she/her) </a:t>
            </a:r>
          </a:p>
          <a:p>
            <a:pPr algn="ctr"/>
            <a:r>
              <a:rPr lang="en-US" dirty="0" smtClean="0"/>
              <a:t>Data Coordinator</a:t>
            </a:r>
            <a:endParaRPr lang="en-US" dirty="0"/>
          </a:p>
        </p:txBody>
      </p:sp>
      <p:sp>
        <p:nvSpPr>
          <p:cNvPr id="60" name="Title 2"/>
          <p:cNvSpPr>
            <a:spLocks noGrp="1"/>
          </p:cNvSpPr>
          <p:nvPr>
            <p:ph type="title"/>
          </p:nvPr>
        </p:nvSpPr>
        <p:spPr>
          <a:xfrm>
            <a:off x="0" y="12381"/>
            <a:ext cx="9616101" cy="1325563"/>
          </a:xfrm>
        </p:spPr>
        <p:txBody>
          <a:bodyPr/>
          <a:lstStyle/>
          <a:p>
            <a:pPr algn="ctr"/>
            <a:r>
              <a:rPr lang="en-US" dirty="0" smtClean="0"/>
              <a:t>Introduction</a:t>
            </a:r>
            <a:endParaRPr lang="en-US"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45936" y="1935935"/>
            <a:ext cx="3324227" cy="3324227"/>
          </a:xfrm>
          <a:prstGeom prst="rect">
            <a:avLst/>
          </a:prstGeom>
        </p:spPr>
      </p:pic>
    </p:spTree>
    <p:extLst>
      <p:ext uri="{BB962C8B-B14F-4D97-AF65-F5344CB8AC3E}">
        <p14:creationId xmlns:p14="http://schemas.microsoft.com/office/powerpoint/2010/main" val="423463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9379" y="-12171"/>
            <a:ext cx="12144673" cy="7169070"/>
            <a:chOff x="9379" y="-12171"/>
            <a:chExt cx="12144673" cy="7169070"/>
          </a:xfrm>
        </p:grpSpPr>
        <p:sp>
          <p:nvSpPr>
            <p:cNvPr id="28" name="Rectangle 27"/>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581885" y="-1285"/>
              <a:ext cx="9997413"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7706"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rot="10800000">
              <a:off x="191457" y="1595623"/>
              <a:ext cx="492443" cy="1461416"/>
            </a:xfrm>
            <a:prstGeom prst="rect">
              <a:avLst/>
            </a:prstGeom>
            <a:noFill/>
          </p:spPr>
          <p:txBody>
            <a:bodyPr vert="vert" wrap="square" rtlCol="0">
              <a:spAutoFit/>
            </a:bodyPr>
            <a:lstStyle/>
            <a:p>
              <a:r>
                <a:rPr lang="en-US" sz="2000" dirty="0" smtClean="0">
                  <a:solidFill>
                    <a:schemeClr val="bg1"/>
                  </a:solidFill>
                </a:rPr>
                <a:t>Module 3</a:t>
              </a:r>
              <a:endParaRPr lang="en-US" sz="2000" dirty="0">
                <a:solidFill>
                  <a:schemeClr val="bg1"/>
                </a:solidFill>
              </a:endParaRPr>
            </a:p>
          </p:txBody>
        </p:sp>
        <p:sp>
          <p:nvSpPr>
            <p:cNvPr id="51" name="TextBox 50"/>
            <p:cNvSpPr txBox="1"/>
            <p:nvPr/>
          </p:nvSpPr>
          <p:spPr>
            <a:xfrm>
              <a:off x="10492251" y="2884118"/>
              <a:ext cx="492443" cy="1461416"/>
            </a:xfrm>
            <a:prstGeom prst="rect">
              <a:avLst/>
            </a:prstGeom>
            <a:noFill/>
          </p:spPr>
          <p:txBody>
            <a:bodyPr vert="vert" wrap="square" rtlCol="0">
              <a:spAutoFit/>
            </a:bodyPr>
            <a:lstStyle/>
            <a:p>
              <a:r>
                <a:rPr lang="en-US" sz="2000" dirty="0" smtClean="0">
                  <a:solidFill>
                    <a:schemeClr val="bg1"/>
                  </a:solidFill>
                </a:rPr>
                <a:t>Module 4</a:t>
              </a:r>
              <a:endParaRPr lang="en-US" sz="2000" dirty="0">
                <a:solidFill>
                  <a:schemeClr val="bg1"/>
                </a:solidFill>
              </a:endParaRPr>
            </a:p>
          </p:txBody>
        </p:sp>
        <p:sp>
          <p:nvSpPr>
            <p:cNvPr id="53" name="TextBox 52"/>
            <p:cNvSpPr txBox="1"/>
            <p:nvPr/>
          </p:nvSpPr>
          <p:spPr>
            <a:xfrm>
              <a:off x="10800769" y="3839404"/>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58" name="TextBox 57"/>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59" name="TextBox 58"/>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60" name="Picture 59"/>
            <p:cNvPicPr>
              <a:picLocks noChangeAspect="1"/>
            </p:cNvPicPr>
            <p:nvPr/>
          </p:nvPicPr>
          <p:blipFill>
            <a:blip r:embed="rId3"/>
            <a:stretch>
              <a:fillRect/>
            </a:stretch>
          </p:blipFill>
          <p:spPr>
            <a:xfrm>
              <a:off x="765978" y="6110900"/>
              <a:ext cx="762000" cy="733425"/>
            </a:xfrm>
            <a:prstGeom prst="rect">
              <a:avLst/>
            </a:prstGeom>
          </p:spPr>
        </p:pic>
      </p:grpSp>
      <p:sp>
        <p:nvSpPr>
          <p:cNvPr id="22" name="Title 2"/>
          <p:cNvSpPr>
            <a:spLocks noGrp="1"/>
          </p:cNvSpPr>
          <p:nvPr>
            <p:ph type="title"/>
          </p:nvPr>
        </p:nvSpPr>
        <p:spPr>
          <a:xfrm>
            <a:off x="571562" y="-6674"/>
            <a:ext cx="10007736" cy="1325563"/>
          </a:xfrm>
        </p:spPr>
        <p:txBody>
          <a:bodyPr/>
          <a:lstStyle/>
          <a:p>
            <a:pPr algn="ctr"/>
            <a:r>
              <a:rPr lang="en-US" dirty="0"/>
              <a:t>Safety Considerations</a:t>
            </a:r>
          </a:p>
        </p:txBody>
      </p:sp>
      <p:sp>
        <p:nvSpPr>
          <p:cNvPr id="23" name="Text Placeholder 2"/>
          <p:cNvSpPr txBox="1">
            <a:spLocks/>
          </p:cNvSpPr>
          <p:nvPr/>
        </p:nvSpPr>
        <p:spPr>
          <a:xfrm>
            <a:off x="1755688" y="1139315"/>
            <a:ext cx="3582173" cy="8239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t>Do</a:t>
            </a:r>
            <a:endParaRPr lang="en-US" dirty="0"/>
          </a:p>
        </p:txBody>
      </p:sp>
      <p:sp>
        <p:nvSpPr>
          <p:cNvPr id="24" name="Content Placeholder 4"/>
          <p:cNvSpPr>
            <a:spLocks noGrp="1"/>
          </p:cNvSpPr>
          <p:nvPr>
            <p:ph sz="half" idx="4294967295"/>
          </p:nvPr>
        </p:nvSpPr>
        <p:spPr>
          <a:xfrm>
            <a:off x="1556661" y="1736073"/>
            <a:ext cx="3552929" cy="4366295"/>
          </a:xfrm>
          <a:prstGeom prst="rect">
            <a:avLst/>
          </a:prstGeom>
        </p:spPr>
        <p:txBody>
          <a:bodyPr>
            <a:normAutofit fontScale="40000" lnSpcReduction="20000"/>
          </a:bodyPr>
          <a:lstStyle/>
          <a:p>
            <a:pPr>
              <a:buFont typeface="Wingdings" panose="05000000000000000000" pitchFamily="2" charset="2"/>
              <a:buChar char="ü"/>
            </a:pPr>
            <a:r>
              <a:rPr lang="en-US" sz="4000" dirty="0"/>
              <a:t>Always work in teams</a:t>
            </a:r>
          </a:p>
          <a:p>
            <a:pPr>
              <a:buFont typeface="Wingdings" panose="05000000000000000000" pitchFamily="2" charset="2"/>
              <a:buChar char="ü"/>
            </a:pPr>
            <a:r>
              <a:rPr lang="en-US" sz="4000" dirty="0"/>
              <a:t>Be respectful of space</a:t>
            </a:r>
          </a:p>
          <a:p>
            <a:pPr>
              <a:buFont typeface="Wingdings" panose="05000000000000000000" pitchFamily="2" charset="2"/>
              <a:buChar char="ü"/>
            </a:pPr>
            <a:r>
              <a:rPr lang="en-US" sz="4000" dirty="0"/>
              <a:t>Ask a person to participate if you think they are homeless</a:t>
            </a:r>
          </a:p>
          <a:p>
            <a:pPr>
              <a:buFont typeface="Wingdings" panose="05000000000000000000" pitchFamily="2" charset="2"/>
              <a:buChar char="ü"/>
            </a:pPr>
            <a:r>
              <a:rPr lang="en-US" sz="4000" dirty="0"/>
              <a:t>Introduce yourself and explain what you are doing</a:t>
            </a:r>
          </a:p>
          <a:p>
            <a:pPr>
              <a:buFont typeface="Wingdings" panose="05000000000000000000" pitchFamily="2" charset="2"/>
              <a:buChar char="ü"/>
            </a:pPr>
            <a:r>
              <a:rPr lang="en-US" sz="4000" dirty="0"/>
              <a:t>Be sincere and caring</a:t>
            </a:r>
          </a:p>
          <a:p>
            <a:pPr>
              <a:buFont typeface="Wingdings" panose="05000000000000000000" pitchFamily="2" charset="2"/>
              <a:buChar char="ü"/>
            </a:pPr>
            <a:r>
              <a:rPr lang="en-US" sz="4000" dirty="0"/>
              <a:t>Remain calm</a:t>
            </a:r>
          </a:p>
          <a:p>
            <a:pPr>
              <a:buFont typeface="Wingdings" panose="05000000000000000000" pitchFamily="2" charset="2"/>
              <a:buChar char="ü"/>
            </a:pPr>
            <a:r>
              <a:rPr lang="en-US" sz="4000" dirty="0"/>
              <a:t>Know how to de-escalate</a:t>
            </a:r>
          </a:p>
          <a:p>
            <a:pPr>
              <a:buFont typeface="Wingdings" panose="05000000000000000000" pitchFamily="2" charset="2"/>
              <a:buChar char="ü"/>
            </a:pPr>
            <a:r>
              <a:rPr lang="en-US" sz="4000" dirty="0"/>
              <a:t>Know emergency numbers</a:t>
            </a:r>
          </a:p>
          <a:p>
            <a:pPr>
              <a:buFont typeface="Wingdings" panose="05000000000000000000" pitchFamily="2" charset="2"/>
              <a:buChar char="ü"/>
            </a:pPr>
            <a:r>
              <a:rPr lang="en-US" sz="4000" dirty="0"/>
              <a:t>Honor requests to not participate </a:t>
            </a:r>
          </a:p>
          <a:p>
            <a:pPr>
              <a:buFont typeface="Wingdings" panose="05000000000000000000" pitchFamily="2" charset="2"/>
              <a:buChar char="ü"/>
            </a:pPr>
            <a:r>
              <a:rPr lang="en-US" sz="4000" dirty="0"/>
              <a:t>Provide shelter information if possible</a:t>
            </a:r>
          </a:p>
          <a:p>
            <a:pPr>
              <a:buFont typeface="Wingdings" panose="05000000000000000000" pitchFamily="2" charset="2"/>
              <a:buChar char="ü"/>
            </a:pPr>
            <a:r>
              <a:rPr lang="en-US" sz="4000" dirty="0"/>
              <a:t>Dress appropriately </a:t>
            </a:r>
          </a:p>
          <a:p>
            <a:pPr>
              <a:buFont typeface="Wingdings" panose="05000000000000000000" pitchFamily="2" charset="2"/>
              <a:buChar char="ü"/>
            </a:pPr>
            <a:r>
              <a:rPr lang="en-US" sz="4000" dirty="0"/>
              <a:t>Leave valuables behind</a:t>
            </a:r>
          </a:p>
          <a:p>
            <a:pPr lvl="0"/>
            <a:endParaRPr lang="en-US" dirty="0"/>
          </a:p>
          <a:p>
            <a:endParaRPr lang="en-US" dirty="0"/>
          </a:p>
        </p:txBody>
      </p:sp>
      <p:sp>
        <p:nvSpPr>
          <p:cNvPr id="25" name="Text Placeholder 4"/>
          <p:cNvSpPr txBox="1">
            <a:spLocks/>
          </p:cNvSpPr>
          <p:nvPr/>
        </p:nvSpPr>
        <p:spPr>
          <a:xfrm>
            <a:off x="6624950" y="1115525"/>
            <a:ext cx="3519503" cy="8239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t>Don’t</a:t>
            </a:r>
            <a:endParaRPr lang="en-US" dirty="0"/>
          </a:p>
        </p:txBody>
      </p:sp>
      <p:sp>
        <p:nvSpPr>
          <p:cNvPr id="26" name="Content Placeholder 5"/>
          <p:cNvSpPr>
            <a:spLocks noGrp="1"/>
          </p:cNvSpPr>
          <p:nvPr>
            <p:ph sz="quarter" idx="4294967295"/>
          </p:nvPr>
        </p:nvSpPr>
        <p:spPr>
          <a:xfrm>
            <a:off x="6659621" y="1647629"/>
            <a:ext cx="3427479" cy="4285585"/>
          </a:xfrm>
          <a:prstGeom prst="rect">
            <a:avLst/>
          </a:prstGeom>
        </p:spPr>
        <p:txBody>
          <a:bodyPr>
            <a:normAutofit fontScale="55000" lnSpcReduction="20000"/>
          </a:bodyPr>
          <a:lstStyle/>
          <a:p>
            <a:pPr>
              <a:buFont typeface="Roboto" panose="02000000000000000000" pitchFamily="2" charset="0"/>
              <a:buChar char="х"/>
            </a:pPr>
            <a:r>
              <a:rPr lang="en-US" sz="2900" i="1" dirty="0"/>
              <a:t>Wake up someone* </a:t>
            </a:r>
          </a:p>
          <a:p>
            <a:pPr>
              <a:buFont typeface="Roboto" panose="02000000000000000000" pitchFamily="2" charset="0"/>
              <a:buChar char="х"/>
            </a:pPr>
            <a:r>
              <a:rPr lang="en-US" sz="2900" i="1" dirty="0"/>
              <a:t>Approach if you don’t feel comfortable*</a:t>
            </a:r>
          </a:p>
          <a:p>
            <a:pPr>
              <a:buFont typeface="Roboto" panose="02000000000000000000" pitchFamily="2" charset="0"/>
              <a:buChar char="х"/>
            </a:pPr>
            <a:r>
              <a:rPr lang="en-US" sz="2900" dirty="0"/>
              <a:t>Mandate participation</a:t>
            </a:r>
          </a:p>
          <a:p>
            <a:pPr>
              <a:buFont typeface="Roboto" panose="02000000000000000000" pitchFamily="2" charset="0"/>
              <a:buChar char="х"/>
            </a:pPr>
            <a:r>
              <a:rPr lang="en-US" sz="2900" dirty="0"/>
              <a:t>Invade personal space</a:t>
            </a:r>
          </a:p>
          <a:p>
            <a:pPr>
              <a:buFont typeface="Roboto" panose="02000000000000000000" pitchFamily="2" charset="0"/>
              <a:buChar char="х"/>
            </a:pPr>
            <a:r>
              <a:rPr lang="en-US" sz="2900" dirty="0"/>
              <a:t>Cross barriers</a:t>
            </a:r>
          </a:p>
          <a:p>
            <a:pPr>
              <a:buFont typeface="Roboto" panose="02000000000000000000" pitchFamily="2" charset="0"/>
              <a:buChar char="х"/>
            </a:pPr>
            <a:r>
              <a:rPr lang="en-US" sz="2900" dirty="0"/>
              <a:t>Promise anything you can’t deliver</a:t>
            </a:r>
          </a:p>
          <a:p>
            <a:pPr>
              <a:buFont typeface="Roboto" panose="02000000000000000000" pitchFamily="2" charset="0"/>
              <a:buChar char="х"/>
            </a:pPr>
            <a:r>
              <a:rPr lang="en-US" sz="2900" dirty="0"/>
              <a:t>Be judgmental</a:t>
            </a:r>
          </a:p>
          <a:p>
            <a:pPr>
              <a:buFont typeface="Roboto" panose="02000000000000000000" pitchFamily="2" charset="0"/>
              <a:buChar char="х"/>
            </a:pPr>
            <a:r>
              <a:rPr lang="en-US" sz="2900" dirty="0"/>
              <a:t>Give money or offer rides</a:t>
            </a:r>
          </a:p>
          <a:p>
            <a:pPr>
              <a:buFont typeface="Roboto" panose="02000000000000000000" pitchFamily="2" charset="0"/>
              <a:buChar char="х"/>
            </a:pPr>
            <a:r>
              <a:rPr lang="en-US" sz="2900" dirty="0"/>
              <a:t>Share any confidential info or photos of participants  </a:t>
            </a:r>
          </a:p>
          <a:p>
            <a:pPr>
              <a:buFont typeface="Roboto" panose="02000000000000000000" pitchFamily="2" charset="0"/>
              <a:buChar char="х"/>
            </a:pPr>
            <a:r>
              <a:rPr lang="en-US" sz="2900" dirty="0"/>
              <a:t>Panic</a:t>
            </a:r>
          </a:p>
          <a:p>
            <a:pPr>
              <a:buFont typeface="Roboto" panose="02000000000000000000" pitchFamily="2" charset="0"/>
              <a:buChar char="х"/>
            </a:pPr>
            <a:r>
              <a:rPr lang="en-US" sz="2900" dirty="0"/>
              <a:t>Put anyone in danger</a:t>
            </a:r>
          </a:p>
          <a:p>
            <a:pPr>
              <a:buFont typeface="Roboto" panose="02000000000000000000" pitchFamily="2" charset="0"/>
              <a:buChar char="х"/>
            </a:pPr>
            <a:r>
              <a:rPr lang="en-US" sz="2900" dirty="0"/>
              <a:t>Deviate from the survey</a:t>
            </a:r>
          </a:p>
          <a:p>
            <a:endParaRPr lang="en-US" dirty="0"/>
          </a:p>
        </p:txBody>
      </p:sp>
    </p:spTree>
    <p:extLst>
      <p:ext uri="{BB962C8B-B14F-4D97-AF65-F5344CB8AC3E}">
        <p14:creationId xmlns:p14="http://schemas.microsoft.com/office/powerpoint/2010/main" val="6383687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9379" y="-12171"/>
            <a:ext cx="12144673" cy="7169070"/>
            <a:chOff x="9379" y="-12171"/>
            <a:chExt cx="12144673" cy="7169070"/>
          </a:xfrm>
        </p:grpSpPr>
        <p:sp>
          <p:nvSpPr>
            <p:cNvPr id="24" name="Rectangle 23"/>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581885" y="-1285"/>
              <a:ext cx="9997413"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17706"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rot="10800000">
              <a:off x="191457" y="1595623"/>
              <a:ext cx="492443" cy="1461416"/>
            </a:xfrm>
            <a:prstGeom prst="rect">
              <a:avLst/>
            </a:prstGeom>
            <a:noFill/>
          </p:spPr>
          <p:txBody>
            <a:bodyPr vert="vert" wrap="square" rtlCol="0">
              <a:spAutoFit/>
            </a:bodyPr>
            <a:lstStyle/>
            <a:p>
              <a:r>
                <a:rPr lang="en-US" sz="2000" dirty="0" smtClean="0">
                  <a:solidFill>
                    <a:schemeClr val="bg1"/>
                  </a:solidFill>
                </a:rPr>
                <a:t>Module 3</a:t>
              </a:r>
              <a:endParaRPr lang="en-US" sz="2000" dirty="0">
                <a:solidFill>
                  <a:schemeClr val="bg1"/>
                </a:solidFill>
              </a:endParaRPr>
            </a:p>
          </p:txBody>
        </p:sp>
        <p:sp>
          <p:nvSpPr>
            <p:cNvPr id="40" name="TextBox 39"/>
            <p:cNvSpPr txBox="1"/>
            <p:nvPr/>
          </p:nvSpPr>
          <p:spPr>
            <a:xfrm>
              <a:off x="10492251" y="2884118"/>
              <a:ext cx="492443" cy="1461416"/>
            </a:xfrm>
            <a:prstGeom prst="rect">
              <a:avLst/>
            </a:prstGeom>
            <a:noFill/>
          </p:spPr>
          <p:txBody>
            <a:bodyPr vert="vert" wrap="square" rtlCol="0">
              <a:spAutoFit/>
            </a:bodyPr>
            <a:lstStyle/>
            <a:p>
              <a:r>
                <a:rPr lang="en-US" sz="2000" dirty="0" smtClean="0">
                  <a:solidFill>
                    <a:schemeClr val="bg1"/>
                  </a:solidFill>
                </a:rPr>
                <a:t>Module 4</a:t>
              </a:r>
              <a:endParaRPr lang="en-US" sz="2000" dirty="0">
                <a:solidFill>
                  <a:schemeClr val="bg1"/>
                </a:solidFill>
              </a:endParaRPr>
            </a:p>
          </p:txBody>
        </p:sp>
        <p:sp>
          <p:nvSpPr>
            <p:cNvPr id="42" name="TextBox 41"/>
            <p:cNvSpPr txBox="1"/>
            <p:nvPr/>
          </p:nvSpPr>
          <p:spPr>
            <a:xfrm>
              <a:off x="10800769" y="3839404"/>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43" name="TextBox 42"/>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46" name="TextBox 45"/>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48" name="Picture 47"/>
            <p:cNvPicPr>
              <a:picLocks noChangeAspect="1"/>
            </p:cNvPicPr>
            <p:nvPr/>
          </p:nvPicPr>
          <p:blipFill>
            <a:blip r:embed="rId3"/>
            <a:stretch>
              <a:fillRect/>
            </a:stretch>
          </p:blipFill>
          <p:spPr>
            <a:xfrm>
              <a:off x="765978" y="6110900"/>
              <a:ext cx="762000" cy="733425"/>
            </a:xfrm>
            <a:prstGeom prst="rect">
              <a:avLst/>
            </a:prstGeom>
          </p:spPr>
        </p:pic>
      </p:gr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04424" y="-12172"/>
            <a:ext cx="5299364" cy="6858000"/>
          </a:xfrm>
          <a:prstGeom prst="rect">
            <a:avLst/>
          </a:prstGeom>
        </p:spPr>
      </p:pic>
    </p:spTree>
    <p:extLst>
      <p:ext uri="{BB962C8B-B14F-4D97-AF65-F5344CB8AC3E}">
        <p14:creationId xmlns:p14="http://schemas.microsoft.com/office/powerpoint/2010/main" val="20475147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9379" y="-12171"/>
            <a:ext cx="12144673" cy="7169070"/>
            <a:chOff x="9379" y="-12171"/>
            <a:chExt cx="12144673" cy="7169070"/>
          </a:xfrm>
        </p:grpSpPr>
        <p:sp>
          <p:nvSpPr>
            <p:cNvPr id="25" name="Rectangle 24"/>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581885" y="-1285"/>
              <a:ext cx="9997413"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7706"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rot="10800000">
              <a:off x="191457" y="1595623"/>
              <a:ext cx="492443" cy="1461416"/>
            </a:xfrm>
            <a:prstGeom prst="rect">
              <a:avLst/>
            </a:prstGeom>
            <a:noFill/>
          </p:spPr>
          <p:txBody>
            <a:bodyPr vert="vert" wrap="square" rtlCol="0">
              <a:spAutoFit/>
            </a:bodyPr>
            <a:lstStyle/>
            <a:p>
              <a:r>
                <a:rPr lang="en-US" sz="2000" dirty="0" smtClean="0">
                  <a:solidFill>
                    <a:schemeClr val="bg1"/>
                  </a:solidFill>
                </a:rPr>
                <a:t>Module 3</a:t>
              </a:r>
              <a:endParaRPr lang="en-US" sz="2000" dirty="0">
                <a:solidFill>
                  <a:schemeClr val="bg1"/>
                </a:solidFill>
              </a:endParaRPr>
            </a:p>
          </p:txBody>
        </p:sp>
        <p:sp>
          <p:nvSpPr>
            <p:cNvPr id="42" name="TextBox 41"/>
            <p:cNvSpPr txBox="1"/>
            <p:nvPr/>
          </p:nvSpPr>
          <p:spPr>
            <a:xfrm>
              <a:off x="10492251" y="2884118"/>
              <a:ext cx="492443" cy="1461416"/>
            </a:xfrm>
            <a:prstGeom prst="rect">
              <a:avLst/>
            </a:prstGeom>
            <a:noFill/>
          </p:spPr>
          <p:txBody>
            <a:bodyPr vert="vert" wrap="square" rtlCol="0">
              <a:spAutoFit/>
            </a:bodyPr>
            <a:lstStyle/>
            <a:p>
              <a:r>
                <a:rPr lang="en-US" sz="2000" dirty="0" smtClean="0">
                  <a:solidFill>
                    <a:schemeClr val="bg1"/>
                  </a:solidFill>
                </a:rPr>
                <a:t>Module 4</a:t>
              </a:r>
              <a:endParaRPr lang="en-US" sz="2000" dirty="0">
                <a:solidFill>
                  <a:schemeClr val="bg1"/>
                </a:solidFill>
              </a:endParaRPr>
            </a:p>
          </p:txBody>
        </p:sp>
        <p:sp>
          <p:nvSpPr>
            <p:cNvPr id="43" name="TextBox 42"/>
            <p:cNvSpPr txBox="1"/>
            <p:nvPr/>
          </p:nvSpPr>
          <p:spPr>
            <a:xfrm>
              <a:off x="10800769" y="3839404"/>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46" name="TextBox 45"/>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48" name="TextBox 47"/>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49" name="Picture 48"/>
            <p:cNvPicPr>
              <a:picLocks noChangeAspect="1"/>
            </p:cNvPicPr>
            <p:nvPr/>
          </p:nvPicPr>
          <p:blipFill>
            <a:blip r:embed="rId3"/>
            <a:stretch>
              <a:fillRect/>
            </a:stretch>
          </p:blipFill>
          <p:spPr>
            <a:xfrm>
              <a:off x="765978" y="6110900"/>
              <a:ext cx="762000" cy="733425"/>
            </a:xfrm>
            <a:prstGeom prst="rect">
              <a:avLst/>
            </a:prstGeom>
          </p:spPr>
        </p:pic>
      </p:grpSp>
      <p:sp>
        <p:nvSpPr>
          <p:cNvPr id="22" name="Title 2"/>
          <p:cNvSpPr>
            <a:spLocks noGrp="1"/>
          </p:cNvSpPr>
          <p:nvPr>
            <p:ph type="title"/>
          </p:nvPr>
        </p:nvSpPr>
        <p:spPr>
          <a:xfrm>
            <a:off x="572970" y="3566"/>
            <a:ext cx="10015243" cy="1325563"/>
          </a:xfrm>
        </p:spPr>
        <p:txBody>
          <a:bodyPr/>
          <a:lstStyle/>
          <a:p>
            <a:pPr algn="ctr"/>
            <a:r>
              <a:rPr lang="en-US" dirty="0" smtClean="0"/>
              <a:t>Coordination Tips</a:t>
            </a:r>
            <a:endParaRPr lang="en-US" dirty="0"/>
          </a:p>
        </p:txBody>
      </p:sp>
      <p:sp>
        <p:nvSpPr>
          <p:cNvPr id="23" name="Content Placeholder 4"/>
          <p:cNvSpPr>
            <a:spLocks noGrp="1"/>
          </p:cNvSpPr>
          <p:nvPr>
            <p:ph idx="1"/>
          </p:nvPr>
        </p:nvSpPr>
        <p:spPr>
          <a:xfrm>
            <a:off x="1407602" y="1541865"/>
            <a:ext cx="8836561" cy="4351338"/>
          </a:xfrm>
        </p:spPr>
        <p:txBody>
          <a:bodyPr>
            <a:normAutofit lnSpcReduction="10000"/>
          </a:bodyPr>
          <a:lstStyle/>
          <a:p>
            <a:pPr lvl="0"/>
            <a:r>
              <a:rPr lang="en-US" dirty="0" smtClean="0"/>
              <a:t>Check in with each volunteer before they go out for their shift.</a:t>
            </a:r>
          </a:p>
          <a:p>
            <a:pPr lvl="0"/>
            <a:r>
              <a:rPr lang="en-US" dirty="0" smtClean="0"/>
              <a:t>Provide volunteers a checklist at least one day in advance</a:t>
            </a:r>
          </a:p>
          <a:p>
            <a:pPr lvl="0"/>
            <a:r>
              <a:rPr lang="en-US" dirty="0" smtClean="0"/>
              <a:t>Forms to have prepared:</a:t>
            </a:r>
          </a:p>
          <a:p>
            <a:pPr lvl="1"/>
            <a:r>
              <a:rPr lang="en-US" dirty="0" smtClean="0"/>
              <a:t>Map of hot spots</a:t>
            </a:r>
          </a:p>
          <a:p>
            <a:pPr lvl="1"/>
            <a:r>
              <a:rPr lang="en-US" dirty="0" smtClean="0"/>
              <a:t>Interviewing guide</a:t>
            </a:r>
          </a:p>
          <a:p>
            <a:pPr lvl="1"/>
            <a:r>
              <a:rPr lang="en-US" dirty="0" smtClean="0"/>
              <a:t>Day of count </a:t>
            </a:r>
            <a:r>
              <a:rPr lang="en-US" dirty="0"/>
              <a:t>c</a:t>
            </a:r>
            <a:r>
              <a:rPr lang="en-US" dirty="0" smtClean="0"/>
              <a:t>heat </a:t>
            </a:r>
            <a:r>
              <a:rPr lang="en-US" dirty="0"/>
              <a:t>s</a:t>
            </a:r>
            <a:r>
              <a:rPr lang="en-US" dirty="0" smtClean="0"/>
              <a:t>heet</a:t>
            </a:r>
          </a:p>
          <a:p>
            <a:pPr lvl="1"/>
            <a:r>
              <a:rPr lang="en-US" dirty="0" smtClean="0"/>
              <a:t>Volunteer </a:t>
            </a:r>
            <a:r>
              <a:rPr lang="en-US" dirty="0"/>
              <a:t>h</a:t>
            </a:r>
            <a:r>
              <a:rPr lang="en-US" dirty="0" smtClean="0"/>
              <a:t>our tracker</a:t>
            </a:r>
          </a:p>
          <a:p>
            <a:pPr lvl="1"/>
            <a:r>
              <a:rPr lang="en-US" dirty="0" smtClean="0"/>
              <a:t>Emergency phone </a:t>
            </a:r>
            <a:r>
              <a:rPr lang="en-US" dirty="0"/>
              <a:t>n</a:t>
            </a:r>
            <a:r>
              <a:rPr lang="en-US" dirty="0" smtClean="0"/>
              <a:t>umbers</a:t>
            </a:r>
          </a:p>
          <a:p>
            <a:pPr lvl="1"/>
            <a:r>
              <a:rPr lang="en-US" dirty="0" smtClean="0"/>
              <a:t>Instructions for registering for the app</a:t>
            </a:r>
          </a:p>
          <a:p>
            <a:pPr lvl="0"/>
            <a:endParaRPr lang="en-US" dirty="0"/>
          </a:p>
          <a:p>
            <a:endParaRPr lang="en-US" dirty="0"/>
          </a:p>
        </p:txBody>
      </p:sp>
    </p:spTree>
    <p:extLst>
      <p:ext uri="{BB962C8B-B14F-4D97-AF65-F5344CB8AC3E}">
        <p14:creationId xmlns:p14="http://schemas.microsoft.com/office/powerpoint/2010/main" val="145397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9379" y="-12171"/>
            <a:ext cx="12144673" cy="7169070"/>
            <a:chOff x="9379" y="-12171"/>
            <a:chExt cx="12144673" cy="7169070"/>
          </a:xfrm>
        </p:grpSpPr>
        <p:sp>
          <p:nvSpPr>
            <p:cNvPr id="22" name="Rectangle 21"/>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81885" y="9600"/>
              <a:ext cx="10302217"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6021"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rot="10800000">
              <a:off x="214916" y="2546518"/>
              <a:ext cx="492443" cy="1461416"/>
            </a:xfrm>
            <a:prstGeom prst="rect">
              <a:avLst/>
            </a:prstGeom>
            <a:noFill/>
          </p:spPr>
          <p:txBody>
            <a:bodyPr vert="vert" wrap="square" rtlCol="0">
              <a:spAutoFit/>
            </a:bodyPr>
            <a:lstStyle/>
            <a:p>
              <a:r>
                <a:rPr lang="en-US" sz="2000" dirty="0" smtClean="0">
                  <a:solidFill>
                    <a:schemeClr val="bg1"/>
                  </a:solidFill>
                </a:rPr>
                <a:t>Module 4</a:t>
              </a:r>
              <a:endParaRPr lang="en-US" sz="2000" dirty="0">
                <a:solidFill>
                  <a:schemeClr val="bg1"/>
                </a:solidFill>
              </a:endParaRPr>
            </a:p>
          </p:txBody>
        </p:sp>
        <p:sp>
          <p:nvSpPr>
            <p:cNvPr id="34" name="TextBox 33"/>
            <p:cNvSpPr txBox="1"/>
            <p:nvPr/>
          </p:nvSpPr>
          <p:spPr>
            <a:xfrm>
              <a:off x="10800769" y="3839404"/>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35" name="TextBox 34"/>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36" name="TextBox 35"/>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38" name="Picture 37"/>
            <p:cNvPicPr>
              <a:picLocks noChangeAspect="1"/>
            </p:cNvPicPr>
            <p:nvPr/>
          </p:nvPicPr>
          <p:blipFill>
            <a:blip r:embed="rId3"/>
            <a:stretch>
              <a:fillRect/>
            </a:stretch>
          </p:blipFill>
          <p:spPr>
            <a:xfrm>
              <a:off x="765978" y="6110900"/>
              <a:ext cx="762000" cy="733425"/>
            </a:xfrm>
            <a:prstGeom prst="rect">
              <a:avLst/>
            </a:prstGeom>
          </p:spPr>
        </p:pic>
      </p:grpSp>
      <p:sp>
        <p:nvSpPr>
          <p:cNvPr id="19" name="Title 2"/>
          <p:cNvSpPr>
            <a:spLocks noGrp="1"/>
          </p:cNvSpPr>
          <p:nvPr>
            <p:ph type="title"/>
          </p:nvPr>
        </p:nvSpPr>
        <p:spPr>
          <a:xfrm>
            <a:off x="592485" y="13538"/>
            <a:ext cx="10302218" cy="1325563"/>
          </a:xfrm>
        </p:spPr>
        <p:txBody>
          <a:bodyPr/>
          <a:lstStyle/>
          <a:p>
            <a:pPr algn="ctr"/>
            <a:r>
              <a:rPr lang="en-US" dirty="0"/>
              <a:t>Sheltered PIT Planning</a:t>
            </a:r>
          </a:p>
        </p:txBody>
      </p:sp>
      <p:sp>
        <p:nvSpPr>
          <p:cNvPr id="20" name="Content Placeholder 4"/>
          <p:cNvSpPr>
            <a:spLocks noGrp="1"/>
          </p:cNvSpPr>
          <p:nvPr>
            <p:ph idx="1"/>
          </p:nvPr>
        </p:nvSpPr>
        <p:spPr>
          <a:xfrm>
            <a:off x="1249127" y="1430329"/>
            <a:ext cx="8960792" cy="4351338"/>
          </a:xfrm>
        </p:spPr>
        <p:txBody>
          <a:bodyPr>
            <a:normAutofit/>
          </a:bodyPr>
          <a:lstStyle/>
          <a:p>
            <a:r>
              <a:rPr lang="en-US" sz="1800" dirty="0"/>
              <a:t>HUD defines sheltered homeless persons as adults, children, and unaccompanied children who, on the night of the count, are living in shelters for the homeless. </a:t>
            </a:r>
          </a:p>
          <a:p>
            <a:r>
              <a:rPr lang="en-US" sz="1800" dirty="0"/>
              <a:t>Regardless of funding source, </a:t>
            </a:r>
            <a:r>
              <a:rPr lang="en-US" sz="1800" b="1" u="sng" dirty="0"/>
              <a:t>all</a:t>
            </a:r>
            <a:r>
              <a:rPr lang="en-US" sz="1800" dirty="0"/>
              <a:t> providers of shelter, vouchers, or funds for shelters (including motel/hotel rooms), and/or transitional housing need to provide unduplicated information about the individuals and families on January </a:t>
            </a:r>
            <a:r>
              <a:rPr lang="en-US" sz="1800" dirty="0" smtClean="0"/>
              <a:t>27th, 2022. </a:t>
            </a:r>
          </a:p>
          <a:p>
            <a:endParaRPr lang="en-US" sz="1800" dirty="0"/>
          </a:p>
          <a:p>
            <a:r>
              <a:rPr lang="en-US" sz="1800" dirty="0" smtClean="0"/>
              <a:t>To be considered for the PIT Count:</a:t>
            </a:r>
          </a:p>
          <a:p>
            <a:pPr marL="800100" lvl="1" indent="-342900">
              <a:buFont typeface="+mj-lt"/>
              <a:buAutoNum type="arabicPeriod"/>
            </a:pPr>
            <a:r>
              <a:rPr lang="en-US" sz="1600" dirty="0" smtClean="0"/>
              <a:t>The </a:t>
            </a:r>
            <a:r>
              <a:rPr lang="en-US" sz="1600" b="1" dirty="0" smtClean="0"/>
              <a:t>primary</a:t>
            </a:r>
            <a:r>
              <a:rPr lang="en-US" sz="1600" dirty="0" smtClean="0"/>
              <a:t> intent of the project is to serve literally homeless persons,</a:t>
            </a:r>
          </a:p>
          <a:p>
            <a:pPr marL="800100" lvl="1" indent="-342900">
              <a:buFont typeface="+mj-lt"/>
              <a:buAutoNum type="arabicPeriod"/>
            </a:pPr>
            <a:r>
              <a:rPr lang="en-US" sz="1600" dirty="0" smtClean="0"/>
              <a:t>The project verifies homeless status as part of its eligibility determination, and</a:t>
            </a:r>
          </a:p>
          <a:p>
            <a:pPr marL="800100" lvl="1" indent="-342900">
              <a:buFont typeface="+mj-lt"/>
              <a:buAutoNum type="arabicPeriod"/>
            </a:pPr>
            <a:r>
              <a:rPr lang="en-US" sz="1600" dirty="0" smtClean="0"/>
              <a:t>The actual project clients are predominantly homeless (or, for permanent housing, were homeless at entry).</a:t>
            </a:r>
          </a:p>
          <a:p>
            <a:endParaRPr lang="en-US" sz="1800" dirty="0"/>
          </a:p>
          <a:p>
            <a:endParaRPr lang="en-US" dirty="0"/>
          </a:p>
        </p:txBody>
      </p:sp>
    </p:spTree>
    <p:extLst>
      <p:ext uri="{BB962C8B-B14F-4D97-AF65-F5344CB8AC3E}">
        <p14:creationId xmlns:p14="http://schemas.microsoft.com/office/powerpoint/2010/main" val="38119946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9379" y="-12171"/>
            <a:ext cx="12144673" cy="7169070"/>
            <a:chOff x="9379" y="-12171"/>
            <a:chExt cx="12144673" cy="7169070"/>
          </a:xfrm>
        </p:grpSpPr>
        <p:sp>
          <p:nvSpPr>
            <p:cNvPr id="22" name="Rectangle 21"/>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581885" y="9600"/>
              <a:ext cx="10302217"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16021"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rot="10800000">
              <a:off x="214916" y="2546518"/>
              <a:ext cx="492443" cy="1461416"/>
            </a:xfrm>
            <a:prstGeom prst="rect">
              <a:avLst/>
            </a:prstGeom>
            <a:noFill/>
          </p:spPr>
          <p:txBody>
            <a:bodyPr vert="vert" wrap="square" rtlCol="0">
              <a:spAutoFit/>
            </a:bodyPr>
            <a:lstStyle/>
            <a:p>
              <a:r>
                <a:rPr lang="en-US" sz="2000" dirty="0" smtClean="0">
                  <a:solidFill>
                    <a:schemeClr val="bg1"/>
                  </a:solidFill>
                </a:rPr>
                <a:t>Module 4</a:t>
              </a:r>
              <a:endParaRPr lang="en-US" sz="2000" dirty="0">
                <a:solidFill>
                  <a:schemeClr val="bg1"/>
                </a:solidFill>
              </a:endParaRPr>
            </a:p>
          </p:txBody>
        </p:sp>
        <p:sp>
          <p:nvSpPr>
            <p:cNvPr id="39" name="TextBox 38"/>
            <p:cNvSpPr txBox="1"/>
            <p:nvPr/>
          </p:nvSpPr>
          <p:spPr>
            <a:xfrm>
              <a:off x="10800769" y="3839404"/>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40" name="TextBox 39"/>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42" name="TextBox 41"/>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43" name="Picture 42"/>
            <p:cNvPicPr>
              <a:picLocks noChangeAspect="1"/>
            </p:cNvPicPr>
            <p:nvPr/>
          </p:nvPicPr>
          <p:blipFill>
            <a:blip r:embed="rId3"/>
            <a:stretch>
              <a:fillRect/>
            </a:stretch>
          </p:blipFill>
          <p:spPr>
            <a:xfrm>
              <a:off x="765978" y="6110900"/>
              <a:ext cx="762000" cy="733425"/>
            </a:xfrm>
            <a:prstGeom prst="rect">
              <a:avLst/>
            </a:prstGeom>
          </p:spPr>
        </p:pic>
      </p:grpSp>
      <p:sp>
        <p:nvSpPr>
          <p:cNvPr id="19" name="Title 2"/>
          <p:cNvSpPr>
            <a:spLocks noGrp="1"/>
          </p:cNvSpPr>
          <p:nvPr>
            <p:ph type="title"/>
          </p:nvPr>
        </p:nvSpPr>
        <p:spPr>
          <a:xfrm>
            <a:off x="564518" y="13538"/>
            <a:ext cx="10319583" cy="1325563"/>
          </a:xfrm>
        </p:spPr>
        <p:txBody>
          <a:bodyPr/>
          <a:lstStyle/>
          <a:p>
            <a:pPr algn="ctr"/>
            <a:r>
              <a:rPr lang="en-US" dirty="0"/>
              <a:t>Locations</a:t>
            </a:r>
          </a:p>
        </p:txBody>
      </p:sp>
      <p:sp>
        <p:nvSpPr>
          <p:cNvPr id="20" name="Content Placeholder 4"/>
          <p:cNvSpPr>
            <a:spLocks noGrp="1"/>
          </p:cNvSpPr>
          <p:nvPr>
            <p:ph idx="1"/>
          </p:nvPr>
        </p:nvSpPr>
        <p:spPr>
          <a:xfrm>
            <a:off x="1336470" y="1173891"/>
            <a:ext cx="8981446" cy="4569143"/>
          </a:xfrm>
        </p:spPr>
        <p:txBody>
          <a:bodyPr>
            <a:normAutofit fontScale="92500" lnSpcReduction="20000"/>
          </a:bodyPr>
          <a:lstStyle/>
          <a:p>
            <a:r>
              <a:rPr lang="en-US" sz="2200" b="1" dirty="0" smtClean="0"/>
              <a:t>Emergency Shelters: </a:t>
            </a:r>
            <a:r>
              <a:rPr lang="en-US" sz="2200" dirty="0" smtClean="0"/>
              <a:t>means </a:t>
            </a:r>
            <a:r>
              <a:rPr lang="en-US" sz="2200" dirty="0"/>
              <a:t>any facility, the primary purpose of which is to provide a temporary shelter for the homeless in general or for specific populations of the homeless and which does not require occupants to sign leases or occupancy agreements</a:t>
            </a:r>
            <a:r>
              <a:rPr lang="en-US" sz="2200" dirty="0" smtClean="0"/>
              <a:t>.</a:t>
            </a:r>
          </a:p>
          <a:p>
            <a:pPr lvl="1">
              <a:buFont typeface="Courier New" panose="02070309020205020404" pitchFamily="49" charset="0"/>
              <a:buChar char="o"/>
            </a:pPr>
            <a:r>
              <a:rPr lang="en-US" sz="1900" dirty="0" smtClean="0"/>
              <a:t>Domestic </a:t>
            </a:r>
            <a:r>
              <a:rPr lang="en-US" sz="1900" dirty="0"/>
              <a:t>violence </a:t>
            </a:r>
            <a:r>
              <a:rPr lang="en-US" sz="1900" dirty="0" smtClean="0"/>
              <a:t>shelters</a:t>
            </a:r>
            <a:endParaRPr lang="en-US" sz="1900" dirty="0"/>
          </a:p>
          <a:p>
            <a:pPr lvl="1">
              <a:buFont typeface="Courier New" panose="02070309020205020404" pitchFamily="49" charset="0"/>
              <a:buChar char="o"/>
            </a:pPr>
            <a:r>
              <a:rPr lang="en-US" sz="1900" dirty="0"/>
              <a:t>Hotel, motel, or apartment vouchers </a:t>
            </a:r>
            <a:r>
              <a:rPr lang="en-US" sz="1900" u="sng" dirty="0"/>
              <a:t>paid</a:t>
            </a:r>
            <a:r>
              <a:rPr lang="en-US" sz="1900" dirty="0"/>
              <a:t> for by a public or private agency </a:t>
            </a:r>
            <a:r>
              <a:rPr lang="en-US" sz="1900" u="sng" dirty="0"/>
              <a:t>because</a:t>
            </a:r>
            <a:r>
              <a:rPr lang="en-US" sz="1900" dirty="0"/>
              <a:t> the individual or family is homeless </a:t>
            </a:r>
          </a:p>
          <a:p>
            <a:pPr marL="0" indent="0">
              <a:buNone/>
            </a:pPr>
            <a:endParaRPr lang="en-US" dirty="0"/>
          </a:p>
          <a:p>
            <a:pPr marL="0" indent="0" algn="ctr">
              <a:buNone/>
            </a:pPr>
            <a:r>
              <a:rPr lang="en-US" sz="2000" i="1" dirty="0" smtClean="0"/>
              <a:t>*For </a:t>
            </a:r>
            <a:r>
              <a:rPr lang="en-US" sz="2000" i="1" dirty="0"/>
              <a:t>Emergency Shelters, you should conduct the surveys in the late afternoon/evening </a:t>
            </a:r>
            <a:r>
              <a:rPr lang="en-US" sz="2000" b="1" i="1" dirty="0"/>
              <a:t>when participants are checking in to stay the night</a:t>
            </a:r>
            <a:r>
              <a:rPr lang="en-US" sz="2000" i="1" dirty="0"/>
              <a:t>.</a:t>
            </a:r>
          </a:p>
          <a:p>
            <a:pPr lvl="1"/>
            <a:endParaRPr lang="en-US" sz="2000" dirty="0"/>
          </a:p>
          <a:p>
            <a:r>
              <a:rPr lang="en-US" sz="2200" b="1" dirty="0"/>
              <a:t>Transitional </a:t>
            </a:r>
            <a:r>
              <a:rPr lang="en-US" sz="2200" b="1" dirty="0" smtClean="0"/>
              <a:t>Housing: </a:t>
            </a:r>
            <a:r>
              <a:rPr lang="en-US" sz="2200" dirty="0" smtClean="0"/>
              <a:t>is </a:t>
            </a:r>
            <a:r>
              <a:rPr lang="en-US" sz="2200" dirty="0"/>
              <a:t>designed to provide homeless individuals and families with the interim stability and support to successfully move to and maintain permanent housing. Transitional housing may be used to cover the costs of up to 24 months of housing with accompanying supportive services. Program participants must have a lease (or sublease) or occupancy agreement in place when residing in transitional housing.</a:t>
            </a:r>
            <a:endParaRPr lang="en-US" sz="2200" i="1" dirty="0"/>
          </a:p>
          <a:p>
            <a:endParaRPr lang="en-US" dirty="0"/>
          </a:p>
        </p:txBody>
      </p:sp>
    </p:spTree>
    <p:extLst>
      <p:ext uri="{BB962C8B-B14F-4D97-AF65-F5344CB8AC3E}">
        <p14:creationId xmlns:p14="http://schemas.microsoft.com/office/powerpoint/2010/main" val="36995509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9379" y="-12171"/>
            <a:ext cx="12144673" cy="7169070"/>
            <a:chOff x="9379" y="-12171"/>
            <a:chExt cx="12144673" cy="7169070"/>
          </a:xfrm>
        </p:grpSpPr>
        <p:sp>
          <p:nvSpPr>
            <p:cNvPr id="23" name="Rectangle 22"/>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581885" y="9600"/>
              <a:ext cx="10302217"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6021"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rot="10800000">
              <a:off x="214916" y="2546518"/>
              <a:ext cx="492443" cy="1461416"/>
            </a:xfrm>
            <a:prstGeom prst="rect">
              <a:avLst/>
            </a:prstGeom>
            <a:noFill/>
          </p:spPr>
          <p:txBody>
            <a:bodyPr vert="vert" wrap="square" rtlCol="0">
              <a:spAutoFit/>
            </a:bodyPr>
            <a:lstStyle/>
            <a:p>
              <a:r>
                <a:rPr lang="en-US" sz="2000" dirty="0" smtClean="0">
                  <a:solidFill>
                    <a:schemeClr val="bg1"/>
                  </a:solidFill>
                </a:rPr>
                <a:t>Module 4</a:t>
              </a:r>
              <a:endParaRPr lang="en-US" sz="2000" dirty="0">
                <a:solidFill>
                  <a:schemeClr val="bg1"/>
                </a:solidFill>
              </a:endParaRPr>
            </a:p>
          </p:txBody>
        </p:sp>
        <p:sp>
          <p:nvSpPr>
            <p:cNvPr id="39" name="TextBox 38"/>
            <p:cNvSpPr txBox="1"/>
            <p:nvPr/>
          </p:nvSpPr>
          <p:spPr>
            <a:xfrm>
              <a:off x="10800769" y="3839404"/>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40" name="TextBox 39"/>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42" name="TextBox 41"/>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43" name="Picture 42"/>
            <p:cNvPicPr>
              <a:picLocks noChangeAspect="1"/>
            </p:cNvPicPr>
            <p:nvPr/>
          </p:nvPicPr>
          <p:blipFill>
            <a:blip r:embed="rId3"/>
            <a:stretch>
              <a:fillRect/>
            </a:stretch>
          </p:blipFill>
          <p:spPr>
            <a:xfrm>
              <a:off x="765978" y="6110900"/>
              <a:ext cx="762000" cy="733425"/>
            </a:xfrm>
            <a:prstGeom prst="rect">
              <a:avLst/>
            </a:prstGeom>
          </p:spPr>
        </p:pic>
      </p:grpSp>
      <p:sp>
        <p:nvSpPr>
          <p:cNvPr id="19" name="Content Placeholder 4"/>
          <p:cNvSpPr>
            <a:spLocks noGrp="1"/>
          </p:cNvSpPr>
          <p:nvPr>
            <p:ph idx="1"/>
          </p:nvPr>
        </p:nvSpPr>
        <p:spPr>
          <a:xfrm>
            <a:off x="1374586" y="1183023"/>
            <a:ext cx="8621498" cy="4872038"/>
          </a:xfrm>
        </p:spPr>
        <p:txBody>
          <a:bodyPr>
            <a:normAutofit/>
          </a:bodyPr>
          <a:lstStyle/>
          <a:p>
            <a:r>
              <a:rPr lang="en-US" sz="1800" dirty="0" smtClean="0"/>
              <a:t>I will provide PIT Leads a list of identified sheltered locations by December</a:t>
            </a:r>
            <a:endParaRPr lang="en-US" sz="1800" dirty="0"/>
          </a:p>
          <a:p>
            <a:pPr lvl="1"/>
            <a:r>
              <a:rPr lang="en-US" sz="1600" dirty="0"/>
              <a:t>If you </a:t>
            </a:r>
            <a:r>
              <a:rPr lang="en-US" sz="1600" dirty="0" smtClean="0"/>
              <a:t>would like your list sooner please contact me.</a:t>
            </a:r>
            <a:endParaRPr lang="en-US" sz="1600" dirty="0"/>
          </a:p>
          <a:p>
            <a:pPr lvl="1"/>
            <a:r>
              <a:rPr lang="en-US" sz="1600" dirty="0"/>
              <a:t>If you believe there is an agency that should be on this list, please </a:t>
            </a:r>
            <a:r>
              <a:rPr lang="en-US" sz="1600" dirty="0" smtClean="0"/>
              <a:t>go through the list of criteria with the shelter staff to see if they are eligible. Then contact me so we can discuss adding them.</a:t>
            </a:r>
            <a:endParaRPr lang="en-US" sz="1600" dirty="0"/>
          </a:p>
          <a:p>
            <a:r>
              <a:rPr lang="en-US" sz="1800" dirty="0"/>
              <a:t>To view the list of agencies that participated last year, please visit the THN website and download the Housing Inventory </a:t>
            </a:r>
            <a:r>
              <a:rPr lang="en-US" sz="1800" dirty="0" smtClean="0"/>
              <a:t>Count (HIC) </a:t>
            </a:r>
            <a:r>
              <a:rPr lang="en-US" sz="1800" dirty="0"/>
              <a:t>Report</a:t>
            </a:r>
          </a:p>
          <a:p>
            <a:pPr lvl="1"/>
            <a:r>
              <a:rPr lang="en-US" sz="1800" b="1" dirty="0">
                <a:hlinkClick r:id="rId4"/>
              </a:rPr>
              <a:t>Link to website</a:t>
            </a:r>
            <a:endParaRPr lang="en-US" sz="1800" b="1" dirty="0"/>
          </a:p>
          <a:p>
            <a:pPr marL="0" indent="0" algn="ctr">
              <a:buNone/>
            </a:pPr>
            <a:endParaRPr lang="en-US" sz="1800" i="1" dirty="0"/>
          </a:p>
          <a:p>
            <a:pPr marL="0" indent="0" algn="ctr">
              <a:buNone/>
            </a:pPr>
            <a:r>
              <a:rPr lang="en-US" sz="1800" b="1" i="1" dirty="0"/>
              <a:t>**If you represent an agency that provides Hotel/Motel vouchers for individuals experiencing homelessness, please contact </a:t>
            </a:r>
            <a:r>
              <a:rPr lang="en-US" sz="1800" b="1" i="1" dirty="0" smtClean="0"/>
              <a:t>me </a:t>
            </a:r>
            <a:r>
              <a:rPr lang="en-US" sz="1800" b="1" i="1" dirty="0"/>
              <a:t>ASAP**</a:t>
            </a:r>
          </a:p>
          <a:p>
            <a:endParaRPr lang="en-US" dirty="0"/>
          </a:p>
          <a:p>
            <a:endParaRPr lang="en-US" dirty="0"/>
          </a:p>
        </p:txBody>
      </p:sp>
      <p:graphicFrame>
        <p:nvGraphicFramePr>
          <p:cNvPr id="20" name="Diagram 19" descr="PIT Measures People Plus HIC Measures Housing Equals Who &amp; Capacity for Crisis" title="PIT and HIC Visual"/>
          <p:cNvGraphicFramePr/>
          <p:nvPr>
            <p:extLst>
              <p:ext uri="{D42A27DB-BD31-4B8C-83A1-F6EECF244321}">
                <p14:modId xmlns:p14="http://schemas.microsoft.com/office/powerpoint/2010/main" val="564453597"/>
              </p:ext>
            </p:extLst>
          </p:nvPr>
        </p:nvGraphicFramePr>
        <p:xfrm>
          <a:off x="1631315" y="3163461"/>
          <a:ext cx="8203356" cy="472387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1" name="Title 5"/>
          <p:cNvSpPr>
            <a:spLocks noGrp="1"/>
          </p:cNvSpPr>
          <p:nvPr>
            <p:ph type="title"/>
          </p:nvPr>
        </p:nvSpPr>
        <p:spPr>
          <a:xfrm>
            <a:off x="564520" y="-5619"/>
            <a:ext cx="10241632" cy="1325563"/>
          </a:xfrm>
        </p:spPr>
        <p:txBody>
          <a:bodyPr/>
          <a:lstStyle/>
          <a:p>
            <a:pPr algn="ctr"/>
            <a:r>
              <a:rPr lang="en-US" dirty="0" smtClean="0">
                <a:solidFill>
                  <a:schemeClr val="tx2"/>
                </a:solidFill>
              </a:rPr>
              <a:t>Locations Continued</a:t>
            </a:r>
            <a:endParaRPr lang="en-US" dirty="0">
              <a:solidFill>
                <a:schemeClr val="tx2"/>
              </a:solidFill>
            </a:endParaRPr>
          </a:p>
        </p:txBody>
      </p:sp>
    </p:spTree>
    <p:extLst>
      <p:ext uri="{BB962C8B-B14F-4D97-AF65-F5344CB8AC3E}">
        <p14:creationId xmlns:p14="http://schemas.microsoft.com/office/powerpoint/2010/main" val="25763533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9379" y="-12171"/>
            <a:ext cx="12144673" cy="7169070"/>
            <a:chOff x="9379" y="-12171"/>
            <a:chExt cx="12144673" cy="7169070"/>
          </a:xfrm>
        </p:grpSpPr>
        <p:sp>
          <p:nvSpPr>
            <p:cNvPr id="22" name="Rectangle 21"/>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81885" y="9600"/>
              <a:ext cx="10302217"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6021"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rot="10800000">
              <a:off x="214916" y="2546518"/>
              <a:ext cx="492443" cy="1461416"/>
            </a:xfrm>
            <a:prstGeom prst="rect">
              <a:avLst/>
            </a:prstGeom>
            <a:noFill/>
          </p:spPr>
          <p:txBody>
            <a:bodyPr vert="vert" wrap="square" rtlCol="0">
              <a:spAutoFit/>
            </a:bodyPr>
            <a:lstStyle/>
            <a:p>
              <a:r>
                <a:rPr lang="en-US" sz="2000" dirty="0" smtClean="0">
                  <a:solidFill>
                    <a:schemeClr val="bg1"/>
                  </a:solidFill>
                </a:rPr>
                <a:t>Module 4</a:t>
              </a:r>
              <a:endParaRPr lang="en-US" sz="2000" dirty="0">
                <a:solidFill>
                  <a:schemeClr val="bg1"/>
                </a:solidFill>
              </a:endParaRPr>
            </a:p>
          </p:txBody>
        </p:sp>
        <p:sp>
          <p:nvSpPr>
            <p:cNvPr id="34" name="TextBox 33"/>
            <p:cNvSpPr txBox="1"/>
            <p:nvPr/>
          </p:nvSpPr>
          <p:spPr>
            <a:xfrm>
              <a:off x="10800769" y="3839404"/>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35" name="TextBox 34"/>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36" name="TextBox 35"/>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38" name="Picture 37"/>
            <p:cNvPicPr>
              <a:picLocks noChangeAspect="1"/>
            </p:cNvPicPr>
            <p:nvPr/>
          </p:nvPicPr>
          <p:blipFill>
            <a:blip r:embed="rId3"/>
            <a:stretch>
              <a:fillRect/>
            </a:stretch>
          </p:blipFill>
          <p:spPr>
            <a:xfrm>
              <a:off x="765978" y="6110900"/>
              <a:ext cx="762000" cy="733425"/>
            </a:xfrm>
            <a:prstGeom prst="rect">
              <a:avLst/>
            </a:prstGeom>
          </p:spPr>
        </p:pic>
      </p:grpSp>
      <p:sp>
        <p:nvSpPr>
          <p:cNvPr id="19" name="Title 1"/>
          <p:cNvSpPr>
            <a:spLocks noGrp="1"/>
          </p:cNvSpPr>
          <p:nvPr>
            <p:ph type="title"/>
          </p:nvPr>
        </p:nvSpPr>
        <p:spPr>
          <a:xfrm>
            <a:off x="571285" y="4546"/>
            <a:ext cx="10312817" cy="1325563"/>
          </a:xfrm>
        </p:spPr>
        <p:txBody>
          <a:bodyPr/>
          <a:lstStyle/>
          <a:p>
            <a:pPr algn="ctr"/>
            <a:r>
              <a:rPr lang="en-US" dirty="0" smtClean="0"/>
              <a:t>PIT Count Vs. HIC</a:t>
            </a:r>
            <a:endParaRPr lang="en-US" dirty="0"/>
          </a:p>
        </p:txBody>
      </p:sp>
      <p:pic>
        <p:nvPicPr>
          <p:cNvPr id="20" name="Picture 19"/>
          <p:cNvPicPr>
            <a:picLocks noChangeAspect="1"/>
          </p:cNvPicPr>
          <p:nvPr/>
        </p:nvPicPr>
        <p:blipFill>
          <a:blip r:embed="rId4"/>
          <a:stretch>
            <a:fillRect/>
          </a:stretch>
        </p:blipFill>
        <p:spPr>
          <a:xfrm>
            <a:off x="2343025" y="1146642"/>
            <a:ext cx="7329153" cy="5605670"/>
          </a:xfrm>
          <a:prstGeom prst="rect">
            <a:avLst/>
          </a:prstGeom>
        </p:spPr>
      </p:pic>
    </p:spTree>
    <p:extLst>
      <p:ext uri="{BB962C8B-B14F-4D97-AF65-F5344CB8AC3E}">
        <p14:creationId xmlns:p14="http://schemas.microsoft.com/office/powerpoint/2010/main" val="41447610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9379" y="-12171"/>
            <a:ext cx="12144673" cy="7169070"/>
            <a:chOff x="9379" y="-12171"/>
            <a:chExt cx="12144673" cy="7169070"/>
          </a:xfrm>
        </p:grpSpPr>
        <p:sp>
          <p:nvSpPr>
            <p:cNvPr id="22" name="Rectangle 21"/>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81885" y="9600"/>
              <a:ext cx="10302217"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6021"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rot="10800000">
              <a:off x="214916" y="2546518"/>
              <a:ext cx="492443" cy="1461416"/>
            </a:xfrm>
            <a:prstGeom prst="rect">
              <a:avLst/>
            </a:prstGeom>
            <a:noFill/>
          </p:spPr>
          <p:txBody>
            <a:bodyPr vert="vert" wrap="square" rtlCol="0">
              <a:spAutoFit/>
            </a:bodyPr>
            <a:lstStyle/>
            <a:p>
              <a:r>
                <a:rPr lang="en-US" sz="2000" dirty="0" smtClean="0">
                  <a:solidFill>
                    <a:schemeClr val="bg1"/>
                  </a:solidFill>
                </a:rPr>
                <a:t>Module 4</a:t>
              </a:r>
              <a:endParaRPr lang="en-US" sz="2000" dirty="0">
                <a:solidFill>
                  <a:schemeClr val="bg1"/>
                </a:solidFill>
              </a:endParaRPr>
            </a:p>
          </p:txBody>
        </p:sp>
        <p:sp>
          <p:nvSpPr>
            <p:cNvPr id="34" name="TextBox 33"/>
            <p:cNvSpPr txBox="1"/>
            <p:nvPr/>
          </p:nvSpPr>
          <p:spPr>
            <a:xfrm>
              <a:off x="10800769" y="3839404"/>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35" name="TextBox 34"/>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36" name="TextBox 35"/>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38" name="Picture 37"/>
            <p:cNvPicPr>
              <a:picLocks noChangeAspect="1"/>
            </p:cNvPicPr>
            <p:nvPr/>
          </p:nvPicPr>
          <p:blipFill>
            <a:blip r:embed="rId3"/>
            <a:stretch>
              <a:fillRect/>
            </a:stretch>
          </p:blipFill>
          <p:spPr>
            <a:xfrm>
              <a:off x="765978" y="6110900"/>
              <a:ext cx="762000" cy="733425"/>
            </a:xfrm>
            <a:prstGeom prst="rect">
              <a:avLst/>
            </a:prstGeom>
          </p:spPr>
        </p:pic>
      </p:grpSp>
      <p:sp>
        <p:nvSpPr>
          <p:cNvPr id="19" name="Title 2"/>
          <p:cNvSpPr>
            <a:spLocks noGrp="1"/>
          </p:cNvSpPr>
          <p:nvPr>
            <p:ph type="title"/>
          </p:nvPr>
        </p:nvSpPr>
        <p:spPr>
          <a:xfrm>
            <a:off x="592486" y="13538"/>
            <a:ext cx="10244306" cy="1325563"/>
          </a:xfrm>
        </p:spPr>
        <p:txBody>
          <a:bodyPr/>
          <a:lstStyle/>
          <a:p>
            <a:pPr algn="ctr"/>
            <a:r>
              <a:rPr lang="en-US" dirty="0"/>
              <a:t>How to Contact Shelters</a:t>
            </a:r>
          </a:p>
        </p:txBody>
      </p:sp>
      <p:pic>
        <p:nvPicPr>
          <p:cNvPr id="20" name="Picture 19" title="Template Letter for Contacting Shelters"/>
          <p:cNvPicPr>
            <a:picLocks noChangeAspect="1"/>
          </p:cNvPicPr>
          <p:nvPr/>
        </p:nvPicPr>
        <p:blipFill>
          <a:blip r:embed="rId4"/>
          <a:stretch>
            <a:fillRect/>
          </a:stretch>
        </p:blipFill>
        <p:spPr>
          <a:xfrm>
            <a:off x="3918669" y="1166845"/>
            <a:ext cx="4133850" cy="5086350"/>
          </a:xfrm>
          <a:prstGeom prst="rect">
            <a:avLst/>
          </a:prstGeom>
        </p:spPr>
      </p:pic>
    </p:spTree>
    <p:extLst>
      <p:ext uri="{BB962C8B-B14F-4D97-AF65-F5344CB8AC3E}">
        <p14:creationId xmlns:p14="http://schemas.microsoft.com/office/powerpoint/2010/main" val="41234538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9379" y="-12171"/>
            <a:ext cx="12144673" cy="7169070"/>
            <a:chOff x="9379" y="-12171"/>
            <a:chExt cx="12144673" cy="7169070"/>
          </a:xfrm>
        </p:grpSpPr>
        <p:sp>
          <p:nvSpPr>
            <p:cNvPr id="22" name="Rectangle 21"/>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81885" y="9600"/>
              <a:ext cx="10302217"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6021"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rot="10800000">
              <a:off x="214916" y="2546518"/>
              <a:ext cx="492443" cy="1461416"/>
            </a:xfrm>
            <a:prstGeom prst="rect">
              <a:avLst/>
            </a:prstGeom>
            <a:noFill/>
          </p:spPr>
          <p:txBody>
            <a:bodyPr vert="vert" wrap="square" rtlCol="0">
              <a:spAutoFit/>
            </a:bodyPr>
            <a:lstStyle/>
            <a:p>
              <a:r>
                <a:rPr lang="en-US" sz="2000" dirty="0" smtClean="0">
                  <a:solidFill>
                    <a:schemeClr val="bg1"/>
                  </a:solidFill>
                </a:rPr>
                <a:t>Module 4</a:t>
              </a:r>
              <a:endParaRPr lang="en-US" sz="2000" dirty="0">
                <a:solidFill>
                  <a:schemeClr val="bg1"/>
                </a:solidFill>
              </a:endParaRPr>
            </a:p>
          </p:txBody>
        </p:sp>
        <p:sp>
          <p:nvSpPr>
            <p:cNvPr id="34" name="TextBox 33"/>
            <p:cNvSpPr txBox="1"/>
            <p:nvPr/>
          </p:nvSpPr>
          <p:spPr>
            <a:xfrm>
              <a:off x="10800769" y="3839404"/>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35" name="TextBox 34"/>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36" name="TextBox 35"/>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38" name="Picture 37"/>
            <p:cNvPicPr>
              <a:picLocks noChangeAspect="1"/>
            </p:cNvPicPr>
            <p:nvPr/>
          </p:nvPicPr>
          <p:blipFill>
            <a:blip r:embed="rId3"/>
            <a:stretch>
              <a:fillRect/>
            </a:stretch>
          </p:blipFill>
          <p:spPr>
            <a:xfrm>
              <a:off x="765978" y="6110900"/>
              <a:ext cx="762000" cy="733425"/>
            </a:xfrm>
            <a:prstGeom prst="rect">
              <a:avLst/>
            </a:prstGeom>
          </p:spPr>
        </p:pic>
      </p:grpSp>
      <p:sp>
        <p:nvSpPr>
          <p:cNvPr id="19" name="Title 2"/>
          <p:cNvSpPr>
            <a:spLocks noGrp="1"/>
          </p:cNvSpPr>
          <p:nvPr>
            <p:ph type="title"/>
          </p:nvPr>
        </p:nvSpPr>
        <p:spPr>
          <a:xfrm>
            <a:off x="571285" y="13538"/>
            <a:ext cx="10323418" cy="1325563"/>
          </a:xfrm>
        </p:spPr>
        <p:txBody>
          <a:bodyPr/>
          <a:lstStyle/>
          <a:p>
            <a:pPr algn="ctr"/>
            <a:r>
              <a:rPr lang="en-US" dirty="0"/>
              <a:t>Domestic Violence Protocol</a:t>
            </a:r>
          </a:p>
        </p:txBody>
      </p:sp>
      <p:sp>
        <p:nvSpPr>
          <p:cNvPr id="20" name="Content Placeholder 4"/>
          <p:cNvSpPr>
            <a:spLocks noGrp="1"/>
          </p:cNvSpPr>
          <p:nvPr>
            <p:ph idx="1"/>
          </p:nvPr>
        </p:nvSpPr>
        <p:spPr>
          <a:xfrm>
            <a:off x="1322607" y="1417320"/>
            <a:ext cx="8981446" cy="4569143"/>
          </a:xfrm>
        </p:spPr>
        <p:txBody>
          <a:bodyPr>
            <a:normAutofit/>
          </a:bodyPr>
          <a:lstStyle/>
          <a:p>
            <a:pPr marL="0" indent="0">
              <a:buNone/>
            </a:pPr>
            <a:r>
              <a:rPr lang="en-US" sz="1800" b="1" dirty="0"/>
              <a:t>Notice CPD 17-08:</a:t>
            </a:r>
          </a:p>
          <a:p>
            <a:r>
              <a:rPr lang="en-US" sz="1800" dirty="0"/>
              <a:t>HUD is requiring that data reported on survivors of domestic violence should be limited to reporting on those who are </a:t>
            </a:r>
            <a:r>
              <a:rPr lang="en-US" sz="1800" b="1" dirty="0"/>
              <a:t>currently</a:t>
            </a:r>
            <a:r>
              <a:rPr lang="en-US" sz="1800" dirty="0"/>
              <a:t> experiencing homelessness because they are fleeing domestic violence, dating violence, sexual assault, or stalking, as opposed to reporting on survivors who have ever experienced these circumstances.</a:t>
            </a:r>
          </a:p>
          <a:p>
            <a:pPr lvl="0"/>
            <a:r>
              <a:rPr lang="en-US" sz="1800" b="1" dirty="0"/>
              <a:t>Question on the survey: Are you currently </a:t>
            </a:r>
            <a:r>
              <a:rPr lang="en-US" sz="1800" b="1" dirty="0" smtClean="0"/>
              <a:t>staying in this shelter because </a:t>
            </a:r>
            <a:r>
              <a:rPr lang="en-US" sz="1800" b="1" dirty="0"/>
              <a:t>of domestic violence? (Including: dating violence, sexual violence, and/or stalking)</a:t>
            </a:r>
            <a:endParaRPr lang="en-US" sz="1800" dirty="0"/>
          </a:p>
          <a:p>
            <a:endParaRPr lang="en-US" dirty="0"/>
          </a:p>
          <a:p>
            <a:endParaRPr lang="en-US" dirty="0"/>
          </a:p>
        </p:txBody>
      </p:sp>
    </p:spTree>
    <p:extLst>
      <p:ext uri="{BB962C8B-B14F-4D97-AF65-F5344CB8AC3E}">
        <p14:creationId xmlns:p14="http://schemas.microsoft.com/office/powerpoint/2010/main" val="17881807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9379" y="-12171"/>
            <a:ext cx="12144673" cy="7169070"/>
            <a:chOff x="9379" y="-12171"/>
            <a:chExt cx="12144673" cy="7169070"/>
          </a:xfrm>
        </p:grpSpPr>
        <p:sp>
          <p:nvSpPr>
            <p:cNvPr id="25" name="Rectangle 24"/>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581885" y="9600"/>
              <a:ext cx="10302217"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16021"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rot="10800000">
              <a:off x="214916" y="2546518"/>
              <a:ext cx="492443" cy="1461416"/>
            </a:xfrm>
            <a:prstGeom prst="rect">
              <a:avLst/>
            </a:prstGeom>
            <a:noFill/>
          </p:spPr>
          <p:txBody>
            <a:bodyPr vert="vert" wrap="square" rtlCol="0">
              <a:spAutoFit/>
            </a:bodyPr>
            <a:lstStyle/>
            <a:p>
              <a:r>
                <a:rPr lang="en-US" sz="2000" dirty="0" smtClean="0">
                  <a:solidFill>
                    <a:schemeClr val="bg1"/>
                  </a:solidFill>
                </a:rPr>
                <a:t>Module 4</a:t>
              </a:r>
              <a:endParaRPr lang="en-US" sz="2000" dirty="0">
                <a:solidFill>
                  <a:schemeClr val="bg1"/>
                </a:solidFill>
              </a:endParaRPr>
            </a:p>
          </p:txBody>
        </p:sp>
        <p:sp>
          <p:nvSpPr>
            <p:cNvPr id="38" name="TextBox 37"/>
            <p:cNvSpPr txBox="1"/>
            <p:nvPr/>
          </p:nvSpPr>
          <p:spPr>
            <a:xfrm>
              <a:off x="10800769" y="3839404"/>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39" name="TextBox 38"/>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40" name="TextBox 39"/>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42" name="Picture 41"/>
            <p:cNvPicPr>
              <a:picLocks noChangeAspect="1"/>
            </p:cNvPicPr>
            <p:nvPr/>
          </p:nvPicPr>
          <p:blipFill>
            <a:blip r:embed="rId3"/>
            <a:stretch>
              <a:fillRect/>
            </a:stretch>
          </p:blipFill>
          <p:spPr>
            <a:xfrm>
              <a:off x="765978" y="6110900"/>
              <a:ext cx="762000" cy="733425"/>
            </a:xfrm>
            <a:prstGeom prst="rect">
              <a:avLst/>
            </a:prstGeom>
          </p:spPr>
        </p:pic>
      </p:grpSp>
      <p:sp>
        <p:nvSpPr>
          <p:cNvPr id="19" name="Title 2"/>
          <p:cNvSpPr>
            <a:spLocks noGrp="1"/>
          </p:cNvSpPr>
          <p:nvPr>
            <p:ph type="title"/>
          </p:nvPr>
        </p:nvSpPr>
        <p:spPr>
          <a:xfrm>
            <a:off x="581885" y="13538"/>
            <a:ext cx="10302218" cy="1325563"/>
          </a:xfrm>
        </p:spPr>
        <p:txBody>
          <a:bodyPr/>
          <a:lstStyle/>
          <a:p>
            <a:pPr algn="ctr"/>
            <a:r>
              <a:rPr lang="en-US" dirty="0"/>
              <a:t>Surveying Survivors</a:t>
            </a:r>
          </a:p>
        </p:txBody>
      </p:sp>
      <p:sp>
        <p:nvSpPr>
          <p:cNvPr id="20" name="Text Placeholder 4"/>
          <p:cNvSpPr txBox="1">
            <a:spLocks/>
          </p:cNvSpPr>
          <p:nvPr/>
        </p:nvSpPr>
        <p:spPr>
          <a:xfrm>
            <a:off x="2421628" y="1193198"/>
            <a:ext cx="5157787" cy="8239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t>Do</a:t>
            </a:r>
            <a:endParaRPr lang="en-US" dirty="0"/>
          </a:p>
        </p:txBody>
      </p:sp>
      <p:sp>
        <p:nvSpPr>
          <p:cNvPr id="21" name="Text Placeholder 9"/>
          <p:cNvSpPr txBox="1">
            <a:spLocks/>
          </p:cNvSpPr>
          <p:nvPr/>
        </p:nvSpPr>
        <p:spPr>
          <a:xfrm>
            <a:off x="6983683" y="1193198"/>
            <a:ext cx="5183188" cy="8239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t>Don’t</a:t>
            </a:r>
            <a:endParaRPr lang="en-US" dirty="0"/>
          </a:p>
        </p:txBody>
      </p:sp>
      <p:sp>
        <p:nvSpPr>
          <p:cNvPr id="22" name="Content Placeholder 5"/>
          <p:cNvSpPr>
            <a:spLocks noGrp="1"/>
          </p:cNvSpPr>
          <p:nvPr>
            <p:ph sz="half" idx="4294967295"/>
          </p:nvPr>
        </p:nvSpPr>
        <p:spPr>
          <a:xfrm>
            <a:off x="2421628" y="1733354"/>
            <a:ext cx="3417888" cy="4541838"/>
          </a:xfrm>
          <a:prstGeom prst="rect">
            <a:avLst/>
          </a:prstGeom>
        </p:spPr>
        <p:txBody>
          <a:bodyPr>
            <a:normAutofit fontScale="92500" lnSpcReduction="10000"/>
          </a:bodyPr>
          <a:lstStyle/>
          <a:p>
            <a:pPr>
              <a:buFont typeface="Wingdings" panose="05000000000000000000" pitchFamily="2" charset="2"/>
              <a:buChar char="ü"/>
            </a:pPr>
            <a:r>
              <a:rPr lang="en-US" sz="1800" dirty="0" smtClean="0"/>
              <a:t>Explain that the survey is confidential and all identifying information is removed for their safety.</a:t>
            </a:r>
            <a:endParaRPr lang="en-US" sz="1800" dirty="0"/>
          </a:p>
          <a:p>
            <a:pPr>
              <a:buFont typeface="Wingdings" panose="05000000000000000000" pitchFamily="2" charset="2"/>
              <a:buChar char="ü"/>
            </a:pPr>
            <a:r>
              <a:rPr lang="en-US" sz="1800" dirty="0" smtClean="0"/>
              <a:t>Use their initials or a code for their name (if they don’t want to give you their initials).</a:t>
            </a:r>
            <a:endParaRPr lang="en-US" sz="1800" dirty="0"/>
          </a:p>
          <a:p>
            <a:pPr>
              <a:buFont typeface="Wingdings" panose="05000000000000000000" pitchFamily="2" charset="2"/>
              <a:buChar char="ü"/>
            </a:pPr>
            <a:r>
              <a:rPr lang="en-US" sz="1800" dirty="0" smtClean="0"/>
              <a:t>Fill out their age range.</a:t>
            </a:r>
          </a:p>
          <a:p>
            <a:pPr>
              <a:buFont typeface="Wingdings" panose="05000000000000000000" pitchFamily="2" charset="2"/>
              <a:buChar char="ü"/>
            </a:pPr>
            <a:r>
              <a:rPr lang="en-US" sz="1800" dirty="0" smtClean="0"/>
              <a:t>Complete the remainder of the survey with them.</a:t>
            </a:r>
          </a:p>
          <a:p>
            <a:pPr>
              <a:buFont typeface="Wingdings" panose="05000000000000000000" pitchFamily="2" charset="2"/>
              <a:buChar char="ü"/>
            </a:pPr>
            <a:r>
              <a:rPr lang="en-US" sz="1800" dirty="0" smtClean="0"/>
              <a:t>Write in the notes section of the survey that they are a survivor so I can make sure their location is secure.</a:t>
            </a:r>
          </a:p>
          <a:p>
            <a:pPr>
              <a:buFont typeface="Wingdings" panose="05000000000000000000" pitchFamily="2" charset="2"/>
              <a:buChar char="ü"/>
            </a:pPr>
            <a:r>
              <a:rPr lang="en-US" sz="1800" dirty="0" smtClean="0"/>
              <a:t>Provide any information on support that your PIT lead provided you </a:t>
            </a:r>
            <a:endParaRPr lang="en-US" sz="1800" dirty="0"/>
          </a:p>
          <a:p>
            <a:pPr>
              <a:buFont typeface="Wingdings" panose="05000000000000000000" pitchFamily="2" charset="2"/>
              <a:buChar char="ü"/>
            </a:pPr>
            <a:endParaRPr lang="en-US" sz="1800" dirty="0"/>
          </a:p>
          <a:p>
            <a:endParaRPr lang="en-US" dirty="0"/>
          </a:p>
        </p:txBody>
      </p:sp>
      <p:sp>
        <p:nvSpPr>
          <p:cNvPr id="23" name="Rectangle 22"/>
          <p:cNvSpPr/>
          <p:nvPr/>
        </p:nvSpPr>
        <p:spPr>
          <a:xfrm>
            <a:off x="6739047" y="1702462"/>
            <a:ext cx="3103125" cy="3693319"/>
          </a:xfrm>
          <a:prstGeom prst="rect">
            <a:avLst/>
          </a:prstGeom>
        </p:spPr>
        <p:txBody>
          <a:bodyPr wrap="square">
            <a:spAutoFit/>
          </a:bodyPr>
          <a:lstStyle/>
          <a:p>
            <a:pPr marL="285750" indent="-285750">
              <a:buFont typeface="Raleway" panose="020B0503030101060003" pitchFamily="34" charset="0"/>
              <a:buChar char="Х"/>
            </a:pPr>
            <a:r>
              <a:rPr lang="en-US" dirty="0" smtClean="0"/>
              <a:t>Fill in their full name </a:t>
            </a:r>
          </a:p>
          <a:p>
            <a:pPr marL="285750" indent="-285750">
              <a:buFont typeface="Raleway" panose="020B0503030101060003" pitchFamily="34" charset="0"/>
              <a:buChar char="Х"/>
            </a:pPr>
            <a:r>
              <a:rPr lang="en-US" dirty="0" smtClean="0"/>
              <a:t>Fill in their date of birth</a:t>
            </a:r>
          </a:p>
          <a:p>
            <a:pPr marL="285750" indent="-285750">
              <a:buFont typeface="Raleway" panose="020B0503030101060003" pitchFamily="34" charset="0"/>
              <a:buChar char="Х"/>
            </a:pPr>
            <a:r>
              <a:rPr lang="en-US" dirty="0" smtClean="0"/>
              <a:t>Fill in their exact age</a:t>
            </a:r>
          </a:p>
          <a:p>
            <a:pPr marL="285750" indent="-285750">
              <a:buFont typeface="Raleway" panose="020B0503030101060003" pitchFamily="34" charset="0"/>
              <a:buChar char="Х"/>
            </a:pPr>
            <a:r>
              <a:rPr lang="en-US" dirty="0" smtClean="0"/>
              <a:t>Provide any identifying information in the notes section</a:t>
            </a:r>
          </a:p>
          <a:p>
            <a:pPr marL="285750" indent="-285750">
              <a:buFont typeface="Raleway" panose="020B0503030101060003" pitchFamily="34" charset="0"/>
              <a:buChar char="Х"/>
            </a:pPr>
            <a:r>
              <a:rPr lang="en-US" dirty="0" smtClean="0"/>
              <a:t>Pressure participants into answering any questions they don’t feel comfortable answering.</a:t>
            </a:r>
          </a:p>
          <a:p>
            <a:pPr marL="285750" indent="-285750">
              <a:buFont typeface="Raleway" panose="020B0503030101060003" pitchFamily="34" charset="0"/>
              <a:buChar char="Х"/>
            </a:pPr>
            <a:r>
              <a:rPr lang="en-US" dirty="0" smtClean="0"/>
              <a:t>Express disbelief or pity to answers on the survey by survivors. </a:t>
            </a:r>
            <a:endParaRPr lang="en-US" dirty="0"/>
          </a:p>
        </p:txBody>
      </p:sp>
    </p:spTree>
    <p:extLst>
      <p:ext uri="{BB962C8B-B14F-4D97-AF65-F5344CB8AC3E}">
        <p14:creationId xmlns:p14="http://schemas.microsoft.com/office/powerpoint/2010/main" val="42947266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0" y="-12168"/>
            <a:ext cx="12154052" cy="7169067"/>
            <a:chOff x="0" y="-12168"/>
            <a:chExt cx="12154052" cy="7169067"/>
          </a:xfrm>
        </p:grpSpPr>
        <p:sp>
          <p:nvSpPr>
            <p:cNvPr id="32" name="Rectangle 31"/>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6402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359231"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0" y="-12168"/>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0800000">
              <a:off x="9942673"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9"/>
            <p:cNvSpPr/>
            <p:nvPr/>
          </p:nvSpPr>
          <p:spPr>
            <a:xfrm rot="10800000">
              <a:off x="9599297" y="-3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9488640" y="29414"/>
              <a:ext cx="492443" cy="1461416"/>
            </a:xfrm>
            <a:prstGeom prst="rect">
              <a:avLst/>
            </a:prstGeom>
            <a:noFill/>
          </p:spPr>
          <p:txBody>
            <a:bodyPr vert="vert" wrap="square" rtlCol="0">
              <a:spAutoFit/>
            </a:bodyPr>
            <a:lstStyle/>
            <a:p>
              <a:r>
                <a:rPr lang="en-US" sz="2000" dirty="0" smtClean="0">
                  <a:solidFill>
                    <a:schemeClr val="bg1"/>
                  </a:solidFill>
                </a:rPr>
                <a:t>Module 1</a:t>
              </a:r>
              <a:endParaRPr lang="en-US" sz="2000" dirty="0">
                <a:solidFill>
                  <a:schemeClr val="bg1"/>
                </a:solidFill>
              </a:endParaRPr>
            </a:p>
          </p:txBody>
        </p:sp>
        <p:sp>
          <p:nvSpPr>
            <p:cNvPr id="63" name="TextBox 62"/>
            <p:cNvSpPr txBox="1"/>
            <p:nvPr/>
          </p:nvSpPr>
          <p:spPr>
            <a:xfrm>
              <a:off x="9852914" y="962394"/>
              <a:ext cx="492443" cy="1461416"/>
            </a:xfrm>
            <a:prstGeom prst="rect">
              <a:avLst/>
            </a:prstGeom>
            <a:noFill/>
          </p:spPr>
          <p:txBody>
            <a:bodyPr vert="vert" wrap="square" rtlCol="0">
              <a:spAutoFit/>
            </a:bodyPr>
            <a:lstStyle/>
            <a:p>
              <a:r>
                <a:rPr lang="en-US" sz="2000" dirty="0" smtClean="0">
                  <a:solidFill>
                    <a:schemeClr val="bg1"/>
                  </a:solidFill>
                </a:rPr>
                <a:t>Module 2</a:t>
              </a:r>
              <a:endParaRPr lang="en-US" sz="2000" dirty="0">
                <a:solidFill>
                  <a:schemeClr val="bg1"/>
                </a:solidFill>
              </a:endParaRPr>
            </a:p>
          </p:txBody>
        </p:sp>
        <p:sp>
          <p:nvSpPr>
            <p:cNvPr id="64" name="TextBox 63"/>
            <p:cNvSpPr txBox="1"/>
            <p:nvPr/>
          </p:nvSpPr>
          <p:spPr>
            <a:xfrm>
              <a:off x="10150279" y="1928831"/>
              <a:ext cx="492443" cy="1461416"/>
            </a:xfrm>
            <a:prstGeom prst="rect">
              <a:avLst/>
            </a:prstGeom>
            <a:noFill/>
          </p:spPr>
          <p:txBody>
            <a:bodyPr vert="vert" wrap="square" rtlCol="0">
              <a:spAutoFit/>
            </a:bodyPr>
            <a:lstStyle/>
            <a:p>
              <a:r>
                <a:rPr lang="en-US" sz="2000" dirty="0" smtClean="0">
                  <a:solidFill>
                    <a:schemeClr val="bg1"/>
                  </a:solidFill>
                </a:rPr>
                <a:t>Module 3</a:t>
              </a:r>
              <a:endParaRPr lang="en-US" sz="2000" dirty="0">
                <a:solidFill>
                  <a:schemeClr val="bg1"/>
                </a:solidFill>
              </a:endParaRPr>
            </a:p>
          </p:txBody>
        </p:sp>
        <p:sp>
          <p:nvSpPr>
            <p:cNvPr id="65" name="TextBox 64"/>
            <p:cNvSpPr txBox="1"/>
            <p:nvPr/>
          </p:nvSpPr>
          <p:spPr>
            <a:xfrm>
              <a:off x="10492251" y="2884118"/>
              <a:ext cx="492443" cy="1461416"/>
            </a:xfrm>
            <a:prstGeom prst="rect">
              <a:avLst/>
            </a:prstGeom>
            <a:noFill/>
          </p:spPr>
          <p:txBody>
            <a:bodyPr vert="vert" wrap="square" rtlCol="0">
              <a:spAutoFit/>
            </a:bodyPr>
            <a:lstStyle/>
            <a:p>
              <a:r>
                <a:rPr lang="en-US" sz="2000" dirty="0" smtClean="0">
                  <a:solidFill>
                    <a:schemeClr val="bg1"/>
                  </a:solidFill>
                </a:rPr>
                <a:t>Module 4</a:t>
              </a:r>
              <a:endParaRPr lang="en-US" sz="2000" dirty="0">
                <a:solidFill>
                  <a:schemeClr val="bg1"/>
                </a:solidFill>
              </a:endParaRPr>
            </a:p>
          </p:txBody>
        </p:sp>
        <p:sp>
          <p:nvSpPr>
            <p:cNvPr id="66" name="TextBox 65"/>
            <p:cNvSpPr txBox="1"/>
            <p:nvPr/>
          </p:nvSpPr>
          <p:spPr>
            <a:xfrm>
              <a:off x="10800769" y="3839404"/>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67" name="TextBox 66"/>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68" name="TextBox 67"/>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70" name="Picture 69"/>
            <p:cNvPicPr>
              <a:picLocks noChangeAspect="1"/>
            </p:cNvPicPr>
            <p:nvPr/>
          </p:nvPicPr>
          <p:blipFill>
            <a:blip r:embed="rId3"/>
            <a:stretch>
              <a:fillRect/>
            </a:stretch>
          </p:blipFill>
          <p:spPr>
            <a:xfrm>
              <a:off x="765978" y="6110900"/>
              <a:ext cx="762000" cy="733425"/>
            </a:xfrm>
            <a:prstGeom prst="rect">
              <a:avLst/>
            </a:prstGeom>
          </p:spPr>
        </p:pic>
      </p:grpSp>
      <p:sp>
        <p:nvSpPr>
          <p:cNvPr id="28" name="Title 1"/>
          <p:cNvSpPr txBox="1">
            <a:spLocks/>
          </p:cNvSpPr>
          <p:nvPr/>
        </p:nvSpPr>
        <p:spPr>
          <a:xfrm>
            <a:off x="1164027" y="1922090"/>
            <a:ext cx="5543982" cy="2844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dirty="0" smtClean="0">
                <a:solidFill>
                  <a:schemeClr val="accent2"/>
                </a:solidFill>
              </a:rPr>
              <a:t>Winter PIT Count Date: </a:t>
            </a:r>
            <a:br>
              <a:rPr lang="en-US" dirty="0" smtClean="0">
                <a:solidFill>
                  <a:schemeClr val="accent2"/>
                </a:solidFill>
              </a:rPr>
            </a:br>
            <a:r>
              <a:rPr lang="en-US" dirty="0" smtClean="0">
                <a:solidFill>
                  <a:schemeClr val="accent2"/>
                </a:solidFill>
              </a:rPr>
              <a:t>1/25/2024</a:t>
            </a:r>
            <a:endParaRPr lang="en-US" dirty="0">
              <a:solidFill>
                <a:schemeClr val="accent2"/>
              </a:solidFill>
            </a:endParaRPr>
          </a:p>
        </p:txBody>
      </p:sp>
    </p:spTree>
    <p:extLst>
      <p:ext uri="{BB962C8B-B14F-4D97-AF65-F5344CB8AC3E}">
        <p14:creationId xmlns:p14="http://schemas.microsoft.com/office/powerpoint/2010/main" val="13450171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9379" y="-12171"/>
            <a:ext cx="12144673" cy="7169070"/>
            <a:chOff x="9379" y="-12171"/>
            <a:chExt cx="12144673" cy="7169070"/>
          </a:xfrm>
        </p:grpSpPr>
        <p:sp>
          <p:nvSpPr>
            <p:cNvPr id="22" name="Rectangle 21"/>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81885" y="9600"/>
              <a:ext cx="10302217"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6021"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rot="10800000">
              <a:off x="214916" y="2546518"/>
              <a:ext cx="492443" cy="1461416"/>
            </a:xfrm>
            <a:prstGeom prst="rect">
              <a:avLst/>
            </a:prstGeom>
            <a:noFill/>
          </p:spPr>
          <p:txBody>
            <a:bodyPr vert="vert" wrap="square" rtlCol="0">
              <a:spAutoFit/>
            </a:bodyPr>
            <a:lstStyle/>
            <a:p>
              <a:r>
                <a:rPr lang="en-US" sz="2000" dirty="0" smtClean="0">
                  <a:solidFill>
                    <a:schemeClr val="bg1"/>
                  </a:solidFill>
                </a:rPr>
                <a:t>Module 4</a:t>
              </a:r>
              <a:endParaRPr lang="en-US" sz="2000" dirty="0">
                <a:solidFill>
                  <a:schemeClr val="bg1"/>
                </a:solidFill>
              </a:endParaRPr>
            </a:p>
          </p:txBody>
        </p:sp>
        <p:sp>
          <p:nvSpPr>
            <p:cNvPr id="34" name="TextBox 33"/>
            <p:cNvSpPr txBox="1"/>
            <p:nvPr/>
          </p:nvSpPr>
          <p:spPr>
            <a:xfrm>
              <a:off x="10800769" y="3839404"/>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35" name="TextBox 34"/>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36" name="TextBox 35"/>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38" name="Picture 37"/>
            <p:cNvPicPr>
              <a:picLocks noChangeAspect="1"/>
            </p:cNvPicPr>
            <p:nvPr/>
          </p:nvPicPr>
          <p:blipFill>
            <a:blip r:embed="rId3"/>
            <a:stretch>
              <a:fillRect/>
            </a:stretch>
          </p:blipFill>
          <p:spPr>
            <a:xfrm>
              <a:off x="765978" y="6110900"/>
              <a:ext cx="762000" cy="733425"/>
            </a:xfrm>
            <a:prstGeom prst="rect">
              <a:avLst/>
            </a:prstGeom>
          </p:spPr>
        </p:pic>
      </p:grpSp>
      <p:sp>
        <p:nvSpPr>
          <p:cNvPr id="20" name="Title 5"/>
          <p:cNvSpPr>
            <a:spLocks noGrp="1"/>
          </p:cNvSpPr>
          <p:nvPr>
            <p:ph type="title"/>
          </p:nvPr>
        </p:nvSpPr>
        <p:spPr>
          <a:xfrm>
            <a:off x="592485" y="48647"/>
            <a:ext cx="10291617" cy="1325563"/>
          </a:xfrm>
        </p:spPr>
        <p:txBody>
          <a:bodyPr/>
          <a:lstStyle/>
          <a:p>
            <a:pPr algn="ctr"/>
            <a:r>
              <a:rPr lang="en-US" dirty="0" smtClean="0">
                <a:solidFill>
                  <a:schemeClr val="tx2"/>
                </a:solidFill>
              </a:rPr>
              <a:t>App Screenshot</a:t>
            </a:r>
            <a:endParaRPr lang="en-US" dirty="0">
              <a:solidFill>
                <a:schemeClr val="tx2"/>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4623" y="1263956"/>
            <a:ext cx="7853480" cy="4917487"/>
          </a:xfrm>
          <a:prstGeom prst="rect">
            <a:avLst/>
          </a:prstGeom>
        </p:spPr>
      </p:pic>
    </p:spTree>
    <p:extLst>
      <p:ext uri="{BB962C8B-B14F-4D97-AF65-F5344CB8AC3E}">
        <p14:creationId xmlns:p14="http://schemas.microsoft.com/office/powerpoint/2010/main" val="36695202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9379" y="-12171"/>
            <a:ext cx="12144673" cy="7169070"/>
            <a:chOff x="9379" y="-12171"/>
            <a:chExt cx="12144673" cy="7169070"/>
          </a:xfrm>
        </p:grpSpPr>
        <p:sp>
          <p:nvSpPr>
            <p:cNvPr id="22" name="Rectangle 21"/>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81885" y="9600"/>
              <a:ext cx="10302217"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6021"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rot="10800000">
              <a:off x="214916" y="2546518"/>
              <a:ext cx="492443" cy="1461416"/>
            </a:xfrm>
            <a:prstGeom prst="rect">
              <a:avLst/>
            </a:prstGeom>
            <a:noFill/>
          </p:spPr>
          <p:txBody>
            <a:bodyPr vert="vert" wrap="square" rtlCol="0">
              <a:spAutoFit/>
            </a:bodyPr>
            <a:lstStyle/>
            <a:p>
              <a:r>
                <a:rPr lang="en-US" sz="2000" dirty="0" smtClean="0">
                  <a:solidFill>
                    <a:schemeClr val="bg1"/>
                  </a:solidFill>
                </a:rPr>
                <a:t>Module 4</a:t>
              </a:r>
              <a:endParaRPr lang="en-US" sz="2000" dirty="0">
                <a:solidFill>
                  <a:schemeClr val="bg1"/>
                </a:solidFill>
              </a:endParaRPr>
            </a:p>
          </p:txBody>
        </p:sp>
        <p:sp>
          <p:nvSpPr>
            <p:cNvPr id="34" name="TextBox 33"/>
            <p:cNvSpPr txBox="1"/>
            <p:nvPr/>
          </p:nvSpPr>
          <p:spPr>
            <a:xfrm>
              <a:off x="10800769" y="3839404"/>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35" name="TextBox 34"/>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36" name="TextBox 35"/>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38" name="Picture 37"/>
            <p:cNvPicPr>
              <a:picLocks noChangeAspect="1"/>
            </p:cNvPicPr>
            <p:nvPr/>
          </p:nvPicPr>
          <p:blipFill>
            <a:blip r:embed="rId3"/>
            <a:stretch>
              <a:fillRect/>
            </a:stretch>
          </p:blipFill>
          <p:spPr>
            <a:xfrm>
              <a:off x="765978" y="6110900"/>
              <a:ext cx="762000" cy="733425"/>
            </a:xfrm>
            <a:prstGeom prst="rect">
              <a:avLst/>
            </a:prstGeom>
          </p:spPr>
        </p:pic>
      </p:grpSp>
      <p:sp>
        <p:nvSpPr>
          <p:cNvPr id="19" name="Title 2"/>
          <p:cNvSpPr>
            <a:spLocks noGrp="1"/>
          </p:cNvSpPr>
          <p:nvPr>
            <p:ph type="title"/>
          </p:nvPr>
        </p:nvSpPr>
        <p:spPr>
          <a:xfrm>
            <a:off x="592485" y="13538"/>
            <a:ext cx="10291618" cy="1325563"/>
          </a:xfrm>
        </p:spPr>
        <p:txBody>
          <a:bodyPr/>
          <a:lstStyle/>
          <a:p>
            <a:pPr algn="ctr"/>
            <a:r>
              <a:rPr lang="en-US" dirty="0" smtClean="0"/>
              <a:t>Coordination Tips</a:t>
            </a:r>
            <a:endParaRPr lang="en-US" dirty="0"/>
          </a:p>
        </p:txBody>
      </p:sp>
      <p:sp>
        <p:nvSpPr>
          <p:cNvPr id="20" name="Content Placeholder 4"/>
          <p:cNvSpPr>
            <a:spLocks noGrp="1"/>
          </p:cNvSpPr>
          <p:nvPr>
            <p:ph idx="1"/>
          </p:nvPr>
        </p:nvSpPr>
        <p:spPr>
          <a:xfrm>
            <a:off x="1551215" y="1396990"/>
            <a:ext cx="8423638" cy="4351338"/>
          </a:xfrm>
        </p:spPr>
        <p:txBody>
          <a:bodyPr>
            <a:normAutofit/>
          </a:bodyPr>
          <a:lstStyle/>
          <a:p>
            <a:r>
              <a:rPr lang="en-US" sz="1800" dirty="0" smtClean="0"/>
              <a:t>Prep and Forms</a:t>
            </a:r>
          </a:p>
          <a:p>
            <a:r>
              <a:rPr lang="en-US" sz="1800" dirty="0" smtClean="0"/>
              <a:t>Verify list of agencies well in advance. </a:t>
            </a:r>
          </a:p>
          <a:p>
            <a:r>
              <a:rPr lang="en-US" sz="1800" dirty="0" smtClean="0"/>
              <a:t>Set up either a phone call or a visit with each shelter you plan to count at</a:t>
            </a:r>
          </a:p>
          <a:p>
            <a:pPr lvl="1"/>
            <a:r>
              <a:rPr lang="en-US" sz="1600" dirty="0"/>
              <a:t>Take note of their confidentiality protocols as well as their visitor policy.</a:t>
            </a:r>
          </a:p>
          <a:p>
            <a:pPr lvl="1"/>
            <a:r>
              <a:rPr lang="en-US" sz="1600" dirty="0"/>
              <a:t>Be respectful and follow the direction of shelter staff at all times. </a:t>
            </a:r>
            <a:endParaRPr lang="en-US" sz="1600" dirty="0" smtClean="0"/>
          </a:p>
          <a:p>
            <a:r>
              <a:rPr lang="en-US" sz="1800" dirty="0" smtClean="0"/>
              <a:t>Get a list of staff at the shelter that will be conducting surveys to ensure they have been trained on the app</a:t>
            </a:r>
          </a:p>
          <a:p>
            <a:r>
              <a:rPr lang="en-US" sz="1800" dirty="0" smtClean="0"/>
              <a:t>Maintain contact throughout the planning process</a:t>
            </a:r>
          </a:p>
          <a:p>
            <a:pPr lvl="1"/>
            <a:r>
              <a:rPr lang="en-US" sz="1600" dirty="0"/>
              <a:t>Identify the time you will be helping survey and how long they anticipate needing your assistance. </a:t>
            </a:r>
            <a:endParaRPr lang="en-US" sz="1600" dirty="0" smtClean="0"/>
          </a:p>
          <a:p>
            <a:r>
              <a:rPr lang="en-US" sz="1800" dirty="0" smtClean="0"/>
              <a:t>Use Shelters.com and Aunt Bertha to identify any new shelters</a:t>
            </a:r>
          </a:p>
          <a:p>
            <a:r>
              <a:rPr lang="en-US" sz="1800" dirty="0" smtClean="0"/>
              <a:t>Have a primary contact at each shelter for PIT and HIC purposes</a:t>
            </a:r>
          </a:p>
          <a:p>
            <a:r>
              <a:rPr lang="en-US" sz="1800" dirty="0" smtClean="0"/>
              <a:t>Loop in THN as necessary</a:t>
            </a:r>
          </a:p>
          <a:p>
            <a:endParaRPr lang="en-US" sz="1800" dirty="0"/>
          </a:p>
          <a:p>
            <a:endParaRPr lang="en-US" dirty="0"/>
          </a:p>
        </p:txBody>
      </p:sp>
    </p:spTree>
    <p:extLst>
      <p:ext uri="{BB962C8B-B14F-4D97-AF65-F5344CB8AC3E}">
        <p14:creationId xmlns:p14="http://schemas.microsoft.com/office/powerpoint/2010/main" val="30590040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9379" y="-12171"/>
            <a:ext cx="12144673" cy="7169070"/>
            <a:chOff x="9379" y="-12171"/>
            <a:chExt cx="12144673" cy="7169070"/>
          </a:xfrm>
        </p:grpSpPr>
        <p:sp>
          <p:nvSpPr>
            <p:cNvPr id="25" name="Rectangle 24"/>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581885" y="9600"/>
              <a:ext cx="10302217"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16021"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rot="10800000">
              <a:off x="214916" y="2546518"/>
              <a:ext cx="492443" cy="1461416"/>
            </a:xfrm>
            <a:prstGeom prst="rect">
              <a:avLst/>
            </a:prstGeom>
            <a:noFill/>
          </p:spPr>
          <p:txBody>
            <a:bodyPr vert="vert" wrap="square" rtlCol="0">
              <a:spAutoFit/>
            </a:bodyPr>
            <a:lstStyle/>
            <a:p>
              <a:r>
                <a:rPr lang="en-US" sz="2000" dirty="0" smtClean="0">
                  <a:solidFill>
                    <a:schemeClr val="bg1"/>
                  </a:solidFill>
                </a:rPr>
                <a:t>Module 4</a:t>
              </a:r>
              <a:endParaRPr lang="en-US" sz="2000" dirty="0">
                <a:solidFill>
                  <a:schemeClr val="bg1"/>
                </a:solidFill>
              </a:endParaRPr>
            </a:p>
          </p:txBody>
        </p:sp>
        <p:sp>
          <p:nvSpPr>
            <p:cNvPr id="38" name="TextBox 37"/>
            <p:cNvSpPr txBox="1"/>
            <p:nvPr/>
          </p:nvSpPr>
          <p:spPr>
            <a:xfrm>
              <a:off x="10800769" y="3839404"/>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39" name="TextBox 38"/>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40" name="TextBox 39"/>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42" name="Picture 41"/>
            <p:cNvPicPr>
              <a:picLocks noChangeAspect="1"/>
            </p:cNvPicPr>
            <p:nvPr/>
          </p:nvPicPr>
          <p:blipFill>
            <a:blip r:embed="rId3"/>
            <a:stretch>
              <a:fillRect/>
            </a:stretch>
          </p:blipFill>
          <p:spPr>
            <a:xfrm>
              <a:off x="765978" y="6110900"/>
              <a:ext cx="762000" cy="733425"/>
            </a:xfrm>
            <a:prstGeom prst="rect">
              <a:avLst/>
            </a:prstGeom>
          </p:spPr>
        </p:pic>
      </p:grpSp>
      <p:sp>
        <p:nvSpPr>
          <p:cNvPr id="19" name="Title 2"/>
          <p:cNvSpPr>
            <a:spLocks noGrp="1"/>
          </p:cNvSpPr>
          <p:nvPr>
            <p:ph type="title"/>
          </p:nvPr>
        </p:nvSpPr>
        <p:spPr>
          <a:xfrm>
            <a:off x="592485" y="13538"/>
            <a:ext cx="10291618" cy="1325563"/>
          </a:xfrm>
        </p:spPr>
        <p:txBody>
          <a:bodyPr/>
          <a:lstStyle/>
          <a:p>
            <a:pPr algn="ctr"/>
            <a:r>
              <a:rPr lang="en-US" dirty="0" smtClean="0"/>
              <a:t>Consent to Survey</a:t>
            </a:r>
            <a:endParaRPr lang="en-US" dirty="0"/>
          </a:p>
        </p:txBody>
      </p:sp>
      <p:sp>
        <p:nvSpPr>
          <p:cNvPr id="20" name="Text Placeholder 4"/>
          <p:cNvSpPr txBox="1">
            <a:spLocks/>
          </p:cNvSpPr>
          <p:nvPr/>
        </p:nvSpPr>
        <p:spPr>
          <a:xfrm>
            <a:off x="3044476" y="1506173"/>
            <a:ext cx="882633" cy="4949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t>Do</a:t>
            </a:r>
            <a:endParaRPr lang="en-US" dirty="0"/>
          </a:p>
        </p:txBody>
      </p:sp>
      <p:sp>
        <p:nvSpPr>
          <p:cNvPr id="21" name="Text Placeholder 9"/>
          <p:cNvSpPr txBox="1">
            <a:spLocks/>
          </p:cNvSpPr>
          <p:nvPr/>
        </p:nvSpPr>
        <p:spPr>
          <a:xfrm>
            <a:off x="6100888" y="1522158"/>
            <a:ext cx="5183188" cy="8239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t>Don’t</a:t>
            </a:r>
            <a:endParaRPr lang="en-US" dirty="0"/>
          </a:p>
        </p:txBody>
      </p:sp>
      <p:sp>
        <p:nvSpPr>
          <p:cNvPr id="22" name="Content Placeholder 5"/>
          <p:cNvSpPr>
            <a:spLocks noGrp="1"/>
          </p:cNvSpPr>
          <p:nvPr>
            <p:ph sz="half" idx="4294967295"/>
          </p:nvPr>
        </p:nvSpPr>
        <p:spPr>
          <a:xfrm>
            <a:off x="2767902" y="2004584"/>
            <a:ext cx="3417888" cy="4541838"/>
          </a:xfrm>
          <a:prstGeom prst="rect">
            <a:avLst/>
          </a:prstGeom>
        </p:spPr>
        <p:txBody>
          <a:bodyPr/>
          <a:lstStyle/>
          <a:p>
            <a:pPr>
              <a:buFont typeface="Wingdings" panose="05000000000000000000" pitchFamily="2" charset="2"/>
              <a:buChar char="ü"/>
            </a:pPr>
            <a:r>
              <a:rPr lang="en-US" sz="1800" dirty="0"/>
              <a:t>If you have obtained consent</a:t>
            </a:r>
          </a:p>
          <a:p>
            <a:endParaRPr lang="en-US" dirty="0"/>
          </a:p>
        </p:txBody>
      </p:sp>
      <p:sp>
        <p:nvSpPr>
          <p:cNvPr id="23" name="Rectangle 22"/>
          <p:cNvSpPr/>
          <p:nvPr/>
        </p:nvSpPr>
        <p:spPr>
          <a:xfrm>
            <a:off x="6100888" y="1999573"/>
            <a:ext cx="3251379" cy="3416320"/>
          </a:xfrm>
          <a:prstGeom prst="rect">
            <a:avLst/>
          </a:prstGeom>
        </p:spPr>
        <p:txBody>
          <a:bodyPr wrap="square">
            <a:spAutoFit/>
          </a:bodyPr>
          <a:lstStyle/>
          <a:p>
            <a:pPr marL="285750" indent="-285750">
              <a:buFont typeface="Raleway" panose="020B0503030101060003" pitchFamily="34" charset="0"/>
              <a:buChar char="х"/>
            </a:pPr>
            <a:r>
              <a:rPr lang="en-US" dirty="0"/>
              <a:t>Do not complete a survey without </a:t>
            </a:r>
            <a:r>
              <a:rPr lang="en-US" dirty="0" smtClean="0"/>
              <a:t>consent</a:t>
            </a:r>
          </a:p>
          <a:p>
            <a:pPr marL="285750" indent="-285750">
              <a:buFont typeface="Raleway" panose="020B0503030101060003" pitchFamily="34" charset="0"/>
              <a:buChar char="х"/>
            </a:pPr>
            <a:r>
              <a:rPr lang="en-US" dirty="0"/>
              <a:t>Do not continue the survey if the individual has expressed the desire to end the survey</a:t>
            </a:r>
          </a:p>
          <a:p>
            <a:pPr marL="285750" indent="-285750">
              <a:buFont typeface="Raleway" panose="020B0503030101060003" pitchFamily="34" charset="0"/>
              <a:buChar char="х"/>
            </a:pPr>
            <a:r>
              <a:rPr lang="en-US" dirty="0"/>
              <a:t>Do not complete a survey based on an intake form unless you have specifically obtained consent to do so. </a:t>
            </a:r>
          </a:p>
          <a:p>
            <a:pPr marL="285750" indent="-285750">
              <a:buFont typeface="Raleway" panose="020B0503030101060003" pitchFamily="34" charset="0"/>
              <a:buChar char="х"/>
            </a:pPr>
            <a:endParaRPr lang="en-US" dirty="0" smtClean="0"/>
          </a:p>
        </p:txBody>
      </p:sp>
    </p:spTree>
    <p:extLst>
      <p:ext uri="{BB962C8B-B14F-4D97-AF65-F5344CB8AC3E}">
        <p14:creationId xmlns:p14="http://schemas.microsoft.com/office/powerpoint/2010/main" val="5703855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9379" y="-12171"/>
            <a:ext cx="12144673" cy="7169070"/>
            <a:chOff x="9379" y="-12171"/>
            <a:chExt cx="12144673" cy="7169070"/>
          </a:xfrm>
        </p:grpSpPr>
        <p:sp>
          <p:nvSpPr>
            <p:cNvPr id="25" name="Rectangle 24"/>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581885" y="9600"/>
              <a:ext cx="10302217"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16021"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rot="10800000">
              <a:off x="214916" y="2546518"/>
              <a:ext cx="492443" cy="1461416"/>
            </a:xfrm>
            <a:prstGeom prst="rect">
              <a:avLst/>
            </a:prstGeom>
            <a:noFill/>
          </p:spPr>
          <p:txBody>
            <a:bodyPr vert="vert" wrap="square" rtlCol="0">
              <a:spAutoFit/>
            </a:bodyPr>
            <a:lstStyle/>
            <a:p>
              <a:r>
                <a:rPr lang="en-US" sz="2000" dirty="0" smtClean="0">
                  <a:solidFill>
                    <a:schemeClr val="bg1"/>
                  </a:solidFill>
                </a:rPr>
                <a:t>Module 4</a:t>
              </a:r>
              <a:endParaRPr lang="en-US" sz="2000" dirty="0">
                <a:solidFill>
                  <a:schemeClr val="bg1"/>
                </a:solidFill>
              </a:endParaRPr>
            </a:p>
          </p:txBody>
        </p:sp>
        <p:sp>
          <p:nvSpPr>
            <p:cNvPr id="38" name="TextBox 37"/>
            <p:cNvSpPr txBox="1"/>
            <p:nvPr/>
          </p:nvSpPr>
          <p:spPr>
            <a:xfrm>
              <a:off x="10800769" y="3839404"/>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39" name="TextBox 38"/>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40" name="TextBox 39"/>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42" name="Picture 41"/>
            <p:cNvPicPr>
              <a:picLocks noChangeAspect="1"/>
            </p:cNvPicPr>
            <p:nvPr/>
          </p:nvPicPr>
          <p:blipFill>
            <a:blip r:embed="rId3"/>
            <a:stretch>
              <a:fillRect/>
            </a:stretch>
          </p:blipFill>
          <p:spPr>
            <a:xfrm>
              <a:off x="765978" y="6110900"/>
              <a:ext cx="762000" cy="733425"/>
            </a:xfrm>
            <a:prstGeom prst="rect">
              <a:avLst/>
            </a:prstGeom>
          </p:spPr>
        </p:pic>
      </p:grpSp>
      <p:sp>
        <p:nvSpPr>
          <p:cNvPr id="19" name="Title 2"/>
          <p:cNvSpPr>
            <a:spLocks noGrp="1"/>
          </p:cNvSpPr>
          <p:nvPr>
            <p:ph type="title"/>
          </p:nvPr>
        </p:nvSpPr>
        <p:spPr>
          <a:xfrm>
            <a:off x="566598" y="13538"/>
            <a:ext cx="10317504" cy="1325563"/>
          </a:xfrm>
        </p:spPr>
        <p:txBody>
          <a:bodyPr/>
          <a:lstStyle/>
          <a:p>
            <a:pPr algn="ctr"/>
            <a:r>
              <a:rPr lang="en-US" dirty="0"/>
              <a:t>Observation Survey</a:t>
            </a:r>
          </a:p>
        </p:txBody>
      </p:sp>
      <p:sp>
        <p:nvSpPr>
          <p:cNvPr id="20" name="Text Placeholder 4"/>
          <p:cNvSpPr txBox="1">
            <a:spLocks/>
          </p:cNvSpPr>
          <p:nvPr/>
        </p:nvSpPr>
        <p:spPr>
          <a:xfrm>
            <a:off x="2828093" y="1522158"/>
            <a:ext cx="882633" cy="4949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t>Do</a:t>
            </a:r>
            <a:endParaRPr lang="en-US" dirty="0"/>
          </a:p>
        </p:txBody>
      </p:sp>
      <p:sp>
        <p:nvSpPr>
          <p:cNvPr id="21" name="Text Placeholder 9"/>
          <p:cNvSpPr txBox="1">
            <a:spLocks/>
          </p:cNvSpPr>
          <p:nvPr/>
        </p:nvSpPr>
        <p:spPr>
          <a:xfrm>
            <a:off x="6643558" y="1522158"/>
            <a:ext cx="5183188" cy="8239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t>Don’t</a:t>
            </a:r>
            <a:endParaRPr lang="en-US" dirty="0"/>
          </a:p>
        </p:txBody>
      </p:sp>
      <p:sp>
        <p:nvSpPr>
          <p:cNvPr id="22" name="Content Placeholder 5"/>
          <p:cNvSpPr>
            <a:spLocks noGrp="1"/>
          </p:cNvSpPr>
          <p:nvPr>
            <p:ph sz="half" idx="4294967295"/>
          </p:nvPr>
        </p:nvSpPr>
        <p:spPr>
          <a:xfrm>
            <a:off x="2622605" y="2030345"/>
            <a:ext cx="3417888" cy="4541838"/>
          </a:xfrm>
          <a:prstGeom prst="rect">
            <a:avLst/>
          </a:prstGeom>
        </p:spPr>
        <p:txBody>
          <a:bodyPr/>
          <a:lstStyle/>
          <a:p>
            <a:pPr>
              <a:buFont typeface="Wingdings" panose="05000000000000000000" pitchFamily="2" charset="2"/>
              <a:buChar char="ü"/>
            </a:pPr>
            <a:r>
              <a:rPr lang="en-US" sz="1800" dirty="0"/>
              <a:t>Someone is sleeping</a:t>
            </a:r>
          </a:p>
          <a:p>
            <a:pPr>
              <a:buFont typeface="Wingdings" panose="05000000000000000000" pitchFamily="2" charset="2"/>
              <a:buChar char="ü"/>
            </a:pPr>
            <a:r>
              <a:rPr lang="en-US" sz="1800" dirty="0"/>
              <a:t>You do not feel comfortable going to a certain area</a:t>
            </a:r>
          </a:p>
          <a:p>
            <a:pPr>
              <a:buFont typeface="Wingdings" panose="05000000000000000000" pitchFamily="2" charset="2"/>
              <a:buChar char="ü"/>
            </a:pPr>
            <a:r>
              <a:rPr lang="en-US" sz="1800" dirty="0"/>
              <a:t>A person did not give their consent to participate in the survey or they don’t want to complete the survey in it’s entirety</a:t>
            </a:r>
          </a:p>
          <a:p>
            <a:pPr>
              <a:buFont typeface="Wingdings" panose="05000000000000000000" pitchFamily="2" charset="2"/>
              <a:buChar char="ü"/>
            </a:pPr>
            <a:r>
              <a:rPr lang="en-US" sz="1800" dirty="0"/>
              <a:t>Someone does not seem to understand the consent process and cannot reasonably consent to the survey.</a:t>
            </a:r>
          </a:p>
          <a:p>
            <a:endParaRPr lang="en-US" dirty="0"/>
          </a:p>
        </p:txBody>
      </p:sp>
      <p:sp>
        <p:nvSpPr>
          <p:cNvPr id="23" name="Rectangle 22"/>
          <p:cNvSpPr/>
          <p:nvPr/>
        </p:nvSpPr>
        <p:spPr>
          <a:xfrm>
            <a:off x="6380351" y="2002106"/>
            <a:ext cx="3103125" cy="1200329"/>
          </a:xfrm>
          <a:prstGeom prst="rect">
            <a:avLst/>
          </a:prstGeom>
        </p:spPr>
        <p:txBody>
          <a:bodyPr wrap="square">
            <a:spAutoFit/>
          </a:bodyPr>
          <a:lstStyle/>
          <a:p>
            <a:pPr marL="285750" indent="-285750">
              <a:buFont typeface="Raleway" panose="020B0503030101060003" pitchFamily="34" charset="0"/>
              <a:buChar char="Х"/>
            </a:pPr>
            <a:r>
              <a:rPr lang="en-US" dirty="0" smtClean="0"/>
              <a:t>Fill out </a:t>
            </a:r>
            <a:r>
              <a:rPr lang="en-US" dirty="0"/>
              <a:t>an observation survey if you have not laid eyes on the individual that day</a:t>
            </a:r>
          </a:p>
        </p:txBody>
      </p:sp>
    </p:spTree>
    <p:extLst>
      <p:ext uri="{BB962C8B-B14F-4D97-AF65-F5344CB8AC3E}">
        <p14:creationId xmlns:p14="http://schemas.microsoft.com/office/powerpoint/2010/main" val="13845918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Group 61"/>
          <p:cNvGrpSpPr/>
          <p:nvPr/>
        </p:nvGrpSpPr>
        <p:grpSpPr>
          <a:xfrm>
            <a:off x="9379" y="-12171"/>
            <a:ext cx="12144673" cy="7169070"/>
            <a:chOff x="9379" y="-12171"/>
            <a:chExt cx="12144673" cy="7169070"/>
          </a:xfrm>
        </p:grpSpPr>
        <p:sp>
          <p:nvSpPr>
            <p:cNvPr id="63" name="Rectangle 62"/>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581885" y="9600"/>
              <a:ext cx="10302217"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a:off x="16021"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rot="10800000">
              <a:off x="214916" y="2546518"/>
              <a:ext cx="492443" cy="1461416"/>
            </a:xfrm>
            <a:prstGeom prst="rect">
              <a:avLst/>
            </a:prstGeom>
            <a:noFill/>
          </p:spPr>
          <p:txBody>
            <a:bodyPr vert="vert" wrap="square" rtlCol="0">
              <a:spAutoFit/>
            </a:bodyPr>
            <a:lstStyle/>
            <a:p>
              <a:r>
                <a:rPr lang="en-US" sz="2000" dirty="0" smtClean="0">
                  <a:solidFill>
                    <a:schemeClr val="bg1"/>
                  </a:solidFill>
                </a:rPr>
                <a:t>Module 4</a:t>
              </a:r>
              <a:endParaRPr lang="en-US" sz="2000" dirty="0">
                <a:solidFill>
                  <a:schemeClr val="bg1"/>
                </a:solidFill>
              </a:endParaRPr>
            </a:p>
          </p:txBody>
        </p:sp>
        <p:sp>
          <p:nvSpPr>
            <p:cNvPr id="73" name="TextBox 72"/>
            <p:cNvSpPr txBox="1"/>
            <p:nvPr/>
          </p:nvSpPr>
          <p:spPr>
            <a:xfrm>
              <a:off x="10800769" y="3839404"/>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74" name="TextBox 73"/>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75" name="TextBox 74"/>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76" name="Picture 75"/>
            <p:cNvPicPr>
              <a:picLocks noChangeAspect="1"/>
            </p:cNvPicPr>
            <p:nvPr/>
          </p:nvPicPr>
          <p:blipFill>
            <a:blip r:embed="rId3"/>
            <a:stretch>
              <a:fillRect/>
            </a:stretch>
          </p:blipFill>
          <p:spPr>
            <a:xfrm>
              <a:off x="765978" y="6110900"/>
              <a:ext cx="762000" cy="733425"/>
            </a:xfrm>
            <a:prstGeom prst="rect">
              <a:avLst/>
            </a:prstGeom>
          </p:spPr>
        </p:pic>
      </p:grpSp>
      <p:grpSp>
        <p:nvGrpSpPr>
          <p:cNvPr id="19" name="Group 18" title="Decision Tree"/>
          <p:cNvGrpSpPr/>
          <p:nvPr/>
        </p:nvGrpSpPr>
        <p:grpSpPr>
          <a:xfrm>
            <a:off x="1009113" y="140056"/>
            <a:ext cx="9784814" cy="6224167"/>
            <a:chOff x="1051989" y="140056"/>
            <a:chExt cx="9784814" cy="6224167"/>
          </a:xfrm>
        </p:grpSpPr>
        <p:sp>
          <p:nvSpPr>
            <p:cNvPr id="20" name="Freeform 19"/>
            <p:cNvSpPr/>
            <p:nvPr/>
          </p:nvSpPr>
          <p:spPr>
            <a:xfrm>
              <a:off x="1051989" y="3738119"/>
              <a:ext cx="1453483" cy="861957"/>
            </a:xfrm>
            <a:custGeom>
              <a:avLst/>
              <a:gdLst>
                <a:gd name="connsiteX0" fmla="*/ 0 w 1530273"/>
                <a:gd name="connsiteY0" fmla="*/ 76514 h 765136"/>
                <a:gd name="connsiteX1" fmla="*/ 76514 w 1530273"/>
                <a:gd name="connsiteY1" fmla="*/ 0 h 765136"/>
                <a:gd name="connsiteX2" fmla="*/ 1453759 w 1530273"/>
                <a:gd name="connsiteY2" fmla="*/ 0 h 765136"/>
                <a:gd name="connsiteX3" fmla="*/ 1530273 w 1530273"/>
                <a:gd name="connsiteY3" fmla="*/ 76514 h 765136"/>
                <a:gd name="connsiteX4" fmla="*/ 1530273 w 1530273"/>
                <a:gd name="connsiteY4" fmla="*/ 688622 h 765136"/>
                <a:gd name="connsiteX5" fmla="*/ 1453759 w 1530273"/>
                <a:gd name="connsiteY5" fmla="*/ 765136 h 765136"/>
                <a:gd name="connsiteX6" fmla="*/ 76514 w 1530273"/>
                <a:gd name="connsiteY6" fmla="*/ 765136 h 765136"/>
                <a:gd name="connsiteX7" fmla="*/ 0 w 1530273"/>
                <a:gd name="connsiteY7" fmla="*/ 688622 h 765136"/>
                <a:gd name="connsiteX8" fmla="*/ 0 w 1530273"/>
                <a:gd name="connsiteY8" fmla="*/ 76514 h 765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0273" h="765136">
                  <a:moveTo>
                    <a:pt x="0" y="76514"/>
                  </a:moveTo>
                  <a:cubicBezTo>
                    <a:pt x="0" y="34256"/>
                    <a:pt x="34256" y="0"/>
                    <a:pt x="76514" y="0"/>
                  </a:cubicBezTo>
                  <a:lnTo>
                    <a:pt x="1453759" y="0"/>
                  </a:lnTo>
                  <a:cubicBezTo>
                    <a:pt x="1496017" y="0"/>
                    <a:pt x="1530273" y="34256"/>
                    <a:pt x="1530273" y="76514"/>
                  </a:cubicBezTo>
                  <a:lnTo>
                    <a:pt x="1530273" y="688622"/>
                  </a:lnTo>
                  <a:cubicBezTo>
                    <a:pt x="1530273" y="730880"/>
                    <a:pt x="1496017" y="765136"/>
                    <a:pt x="1453759" y="765136"/>
                  </a:cubicBezTo>
                  <a:lnTo>
                    <a:pt x="76514" y="765136"/>
                  </a:lnTo>
                  <a:cubicBezTo>
                    <a:pt x="34256" y="765136"/>
                    <a:pt x="0" y="730880"/>
                    <a:pt x="0" y="688622"/>
                  </a:cubicBezTo>
                  <a:lnTo>
                    <a:pt x="0" y="76514"/>
                  </a:lnTo>
                  <a:close/>
                </a:path>
              </a:pathLst>
            </a:custGeom>
            <a:solidFill>
              <a:schemeClr val="accent6"/>
            </a:solidFill>
            <a:ln>
              <a:solidFill>
                <a:schemeClr val="accent6"/>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0030" tIns="30030" rIns="30030" bIns="3003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1"/>
                  </a:solidFill>
                </a:rPr>
                <a:t>Encounter someone you believe is experiencing homelessness</a:t>
              </a:r>
              <a:endParaRPr lang="en-US" sz="1200" kern="1200" dirty="0">
                <a:solidFill>
                  <a:schemeClr val="tx1"/>
                </a:solidFill>
              </a:endParaRPr>
            </a:p>
          </p:txBody>
        </p:sp>
        <p:sp>
          <p:nvSpPr>
            <p:cNvPr id="21" name="Freeform 20"/>
            <p:cNvSpPr/>
            <p:nvPr/>
          </p:nvSpPr>
          <p:spPr>
            <a:xfrm rot="17667248">
              <a:off x="2148992" y="3437467"/>
              <a:ext cx="1478651" cy="20436"/>
            </a:xfrm>
            <a:custGeom>
              <a:avLst/>
              <a:gdLst>
                <a:gd name="connsiteX0" fmla="*/ 0 w 1478651"/>
                <a:gd name="connsiteY0" fmla="*/ 10218 h 20436"/>
                <a:gd name="connsiteX1" fmla="*/ 1478651 w 1478651"/>
                <a:gd name="connsiteY1" fmla="*/ 10218 h 20436"/>
              </a:gdLst>
              <a:ahLst/>
              <a:cxnLst>
                <a:cxn ang="0">
                  <a:pos x="connsiteX0" y="connsiteY0"/>
                </a:cxn>
                <a:cxn ang="0">
                  <a:pos x="connsiteX1" y="connsiteY1"/>
                </a:cxn>
              </a:cxnLst>
              <a:rect l="l" t="t" r="r" b="b"/>
              <a:pathLst>
                <a:path w="1478651" h="20436">
                  <a:moveTo>
                    <a:pt x="0" y="10218"/>
                  </a:moveTo>
                  <a:lnTo>
                    <a:pt x="1478651" y="10218"/>
                  </a:lnTo>
                </a:path>
              </a:pathLst>
            </a:custGeom>
            <a:noFill/>
            <a:ln>
              <a:solidFill>
                <a:schemeClr val="accent4"/>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715058" tIns="-26749" rIns="715060" bIns="-26748" numCol="1" spcCol="1270" anchor="ctr" anchorCtr="0">
              <a:noAutofit/>
            </a:bodyPr>
            <a:lstStyle/>
            <a:p>
              <a:pPr lvl="0" algn="ctr" defTabSz="222250">
                <a:lnSpc>
                  <a:spcPct val="90000"/>
                </a:lnSpc>
                <a:spcBef>
                  <a:spcPct val="0"/>
                </a:spcBef>
                <a:spcAft>
                  <a:spcPct val="35000"/>
                </a:spcAft>
              </a:pPr>
              <a:endParaRPr lang="en-US" sz="500" kern="1200"/>
            </a:p>
          </p:txBody>
        </p:sp>
        <p:sp>
          <p:nvSpPr>
            <p:cNvPr id="22" name="Freeform 21"/>
            <p:cNvSpPr/>
            <p:nvPr/>
          </p:nvSpPr>
          <p:spPr>
            <a:xfrm>
              <a:off x="3194372" y="2392114"/>
              <a:ext cx="1530273" cy="765136"/>
            </a:xfrm>
            <a:custGeom>
              <a:avLst/>
              <a:gdLst>
                <a:gd name="connsiteX0" fmla="*/ 0 w 1530273"/>
                <a:gd name="connsiteY0" fmla="*/ 76514 h 765136"/>
                <a:gd name="connsiteX1" fmla="*/ 76514 w 1530273"/>
                <a:gd name="connsiteY1" fmla="*/ 0 h 765136"/>
                <a:gd name="connsiteX2" fmla="*/ 1453759 w 1530273"/>
                <a:gd name="connsiteY2" fmla="*/ 0 h 765136"/>
                <a:gd name="connsiteX3" fmla="*/ 1530273 w 1530273"/>
                <a:gd name="connsiteY3" fmla="*/ 76514 h 765136"/>
                <a:gd name="connsiteX4" fmla="*/ 1530273 w 1530273"/>
                <a:gd name="connsiteY4" fmla="*/ 688622 h 765136"/>
                <a:gd name="connsiteX5" fmla="*/ 1453759 w 1530273"/>
                <a:gd name="connsiteY5" fmla="*/ 765136 h 765136"/>
                <a:gd name="connsiteX6" fmla="*/ 76514 w 1530273"/>
                <a:gd name="connsiteY6" fmla="*/ 765136 h 765136"/>
                <a:gd name="connsiteX7" fmla="*/ 0 w 1530273"/>
                <a:gd name="connsiteY7" fmla="*/ 688622 h 765136"/>
                <a:gd name="connsiteX8" fmla="*/ 0 w 1530273"/>
                <a:gd name="connsiteY8" fmla="*/ 76514 h 765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0273" h="765136">
                  <a:moveTo>
                    <a:pt x="0" y="76514"/>
                  </a:moveTo>
                  <a:cubicBezTo>
                    <a:pt x="0" y="34256"/>
                    <a:pt x="34256" y="0"/>
                    <a:pt x="76514" y="0"/>
                  </a:cubicBezTo>
                  <a:lnTo>
                    <a:pt x="1453759" y="0"/>
                  </a:lnTo>
                  <a:cubicBezTo>
                    <a:pt x="1496017" y="0"/>
                    <a:pt x="1530273" y="34256"/>
                    <a:pt x="1530273" y="76514"/>
                  </a:cubicBezTo>
                  <a:lnTo>
                    <a:pt x="1530273" y="688622"/>
                  </a:lnTo>
                  <a:cubicBezTo>
                    <a:pt x="1530273" y="730880"/>
                    <a:pt x="1496017" y="765136"/>
                    <a:pt x="1453759" y="765136"/>
                  </a:cubicBezTo>
                  <a:lnTo>
                    <a:pt x="76514" y="765136"/>
                  </a:lnTo>
                  <a:cubicBezTo>
                    <a:pt x="34256" y="765136"/>
                    <a:pt x="0" y="730880"/>
                    <a:pt x="0" y="688622"/>
                  </a:cubicBezTo>
                  <a:lnTo>
                    <a:pt x="0" y="76514"/>
                  </a:lnTo>
                  <a:close/>
                </a:path>
              </a:pathLst>
            </a:custGeom>
            <a:solidFill>
              <a:schemeClr val="accent4"/>
            </a:solidFill>
            <a:ln>
              <a:solidFill>
                <a:schemeClr val="accent4"/>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0030" tIns="30030" rIns="30030" bIns="30030" numCol="1" spcCol="1270" anchor="ctr" anchorCtr="0">
              <a:noAutofit/>
            </a:bodyPr>
            <a:lstStyle/>
            <a:p>
              <a:pPr lvl="0" algn="ctr" defTabSz="533400">
                <a:lnSpc>
                  <a:spcPct val="90000"/>
                </a:lnSpc>
                <a:spcBef>
                  <a:spcPct val="0"/>
                </a:spcBef>
                <a:spcAft>
                  <a:spcPct val="35000"/>
                </a:spcAft>
              </a:pPr>
              <a:r>
                <a:rPr lang="en-US" sz="1200" kern="1200" dirty="0" smtClean="0"/>
                <a:t>Safe to approach</a:t>
              </a:r>
              <a:endParaRPr lang="en-US" sz="1200" kern="1200" dirty="0"/>
            </a:p>
          </p:txBody>
        </p:sp>
        <p:sp>
          <p:nvSpPr>
            <p:cNvPr id="23" name="Freeform 22"/>
            <p:cNvSpPr/>
            <p:nvPr/>
          </p:nvSpPr>
          <p:spPr>
            <a:xfrm rot="17319865">
              <a:off x="4074354" y="1858412"/>
              <a:ext cx="1912694" cy="20436"/>
            </a:xfrm>
            <a:custGeom>
              <a:avLst/>
              <a:gdLst>
                <a:gd name="connsiteX0" fmla="*/ 0 w 1912694"/>
                <a:gd name="connsiteY0" fmla="*/ 10218 h 20436"/>
                <a:gd name="connsiteX1" fmla="*/ 1912694 w 1912694"/>
                <a:gd name="connsiteY1" fmla="*/ 10218 h 20436"/>
              </a:gdLst>
              <a:ahLst/>
              <a:cxnLst>
                <a:cxn ang="0">
                  <a:pos x="connsiteX0" y="connsiteY0"/>
                </a:cxn>
                <a:cxn ang="0">
                  <a:pos x="connsiteX1" y="connsiteY1"/>
                </a:cxn>
              </a:cxnLst>
              <a:rect l="l" t="t" r="r" b="b"/>
              <a:pathLst>
                <a:path w="1912694" h="20436">
                  <a:moveTo>
                    <a:pt x="0" y="10218"/>
                  </a:moveTo>
                  <a:lnTo>
                    <a:pt x="1912694" y="10218"/>
                  </a:lnTo>
                </a:path>
              </a:pathLst>
            </a:custGeom>
            <a:noFill/>
            <a:ln>
              <a:solidFill>
                <a:schemeClr val="accent4"/>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921230" tIns="-37599" rIns="921229" bIns="-37599" numCol="1" spcCol="1270" anchor="ctr" anchorCtr="0">
              <a:noAutofit/>
            </a:bodyPr>
            <a:lstStyle/>
            <a:p>
              <a:pPr lvl="0" algn="ctr" defTabSz="311150">
                <a:lnSpc>
                  <a:spcPct val="90000"/>
                </a:lnSpc>
                <a:spcBef>
                  <a:spcPct val="0"/>
                </a:spcBef>
                <a:spcAft>
                  <a:spcPct val="35000"/>
                </a:spcAft>
              </a:pPr>
              <a:endParaRPr lang="en-US" sz="700" kern="1200"/>
            </a:p>
          </p:txBody>
        </p:sp>
        <p:sp>
          <p:nvSpPr>
            <p:cNvPr id="24" name="Freeform 23"/>
            <p:cNvSpPr/>
            <p:nvPr/>
          </p:nvSpPr>
          <p:spPr>
            <a:xfrm>
              <a:off x="5336756" y="580010"/>
              <a:ext cx="1530273" cy="765136"/>
            </a:xfrm>
            <a:custGeom>
              <a:avLst/>
              <a:gdLst>
                <a:gd name="connsiteX0" fmla="*/ 0 w 1530273"/>
                <a:gd name="connsiteY0" fmla="*/ 76514 h 765136"/>
                <a:gd name="connsiteX1" fmla="*/ 76514 w 1530273"/>
                <a:gd name="connsiteY1" fmla="*/ 0 h 765136"/>
                <a:gd name="connsiteX2" fmla="*/ 1453759 w 1530273"/>
                <a:gd name="connsiteY2" fmla="*/ 0 h 765136"/>
                <a:gd name="connsiteX3" fmla="*/ 1530273 w 1530273"/>
                <a:gd name="connsiteY3" fmla="*/ 76514 h 765136"/>
                <a:gd name="connsiteX4" fmla="*/ 1530273 w 1530273"/>
                <a:gd name="connsiteY4" fmla="*/ 688622 h 765136"/>
                <a:gd name="connsiteX5" fmla="*/ 1453759 w 1530273"/>
                <a:gd name="connsiteY5" fmla="*/ 765136 h 765136"/>
                <a:gd name="connsiteX6" fmla="*/ 76514 w 1530273"/>
                <a:gd name="connsiteY6" fmla="*/ 765136 h 765136"/>
                <a:gd name="connsiteX7" fmla="*/ 0 w 1530273"/>
                <a:gd name="connsiteY7" fmla="*/ 688622 h 765136"/>
                <a:gd name="connsiteX8" fmla="*/ 0 w 1530273"/>
                <a:gd name="connsiteY8" fmla="*/ 76514 h 765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0273" h="765136">
                  <a:moveTo>
                    <a:pt x="0" y="76514"/>
                  </a:moveTo>
                  <a:cubicBezTo>
                    <a:pt x="0" y="34256"/>
                    <a:pt x="34256" y="0"/>
                    <a:pt x="76514" y="0"/>
                  </a:cubicBezTo>
                  <a:lnTo>
                    <a:pt x="1453759" y="0"/>
                  </a:lnTo>
                  <a:cubicBezTo>
                    <a:pt x="1496017" y="0"/>
                    <a:pt x="1530273" y="34256"/>
                    <a:pt x="1530273" y="76514"/>
                  </a:cubicBezTo>
                  <a:lnTo>
                    <a:pt x="1530273" y="688622"/>
                  </a:lnTo>
                  <a:cubicBezTo>
                    <a:pt x="1530273" y="730880"/>
                    <a:pt x="1496017" y="765136"/>
                    <a:pt x="1453759" y="765136"/>
                  </a:cubicBezTo>
                  <a:lnTo>
                    <a:pt x="76514" y="765136"/>
                  </a:lnTo>
                  <a:cubicBezTo>
                    <a:pt x="34256" y="765136"/>
                    <a:pt x="0" y="730880"/>
                    <a:pt x="0" y="688622"/>
                  </a:cubicBezTo>
                  <a:lnTo>
                    <a:pt x="0" y="76514"/>
                  </a:lnTo>
                  <a:close/>
                </a:path>
              </a:pathLst>
            </a:custGeom>
            <a:solidFill>
              <a:schemeClr val="accent4"/>
            </a:solidFill>
            <a:ln>
              <a:solidFill>
                <a:schemeClr val="accent4"/>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0030" tIns="30030" rIns="30030" bIns="30030" numCol="1" spcCol="1270" anchor="ctr" anchorCtr="0">
              <a:noAutofit/>
            </a:bodyPr>
            <a:lstStyle/>
            <a:p>
              <a:pPr lvl="0" algn="ctr" defTabSz="533400">
                <a:lnSpc>
                  <a:spcPct val="90000"/>
                </a:lnSpc>
                <a:spcBef>
                  <a:spcPct val="0"/>
                </a:spcBef>
                <a:spcAft>
                  <a:spcPct val="35000"/>
                </a:spcAft>
              </a:pPr>
              <a:r>
                <a:rPr lang="en-US" sz="1200" kern="1200" dirty="0" smtClean="0"/>
                <a:t>Person Consented to survey</a:t>
              </a:r>
              <a:endParaRPr lang="en-US" sz="1200" kern="1200" dirty="0"/>
            </a:p>
          </p:txBody>
        </p:sp>
        <p:sp>
          <p:nvSpPr>
            <p:cNvPr id="25" name="Freeform 24"/>
            <p:cNvSpPr/>
            <p:nvPr/>
          </p:nvSpPr>
          <p:spPr>
            <a:xfrm rot="19457599">
              <a:off x="6796177" y="732383"/>
              <a:ext cx="753815" cy="20436"/>
            </a:xfrm>
            <a:custGeom>
              <a:avLst/>
              <a:gdLst>
                <a:gd name="connsiteX0" fmla="*/ 0 w 753815"/>
                <a:gd name="connsiteY0" fmla="*/ 10218 h 20436"/>
                <a:gd name="connsiteX1" fmla="*/ 753815 w 753815"/>
                <a:gd name="connsiteY1" fmla="*/ 10218 h 20436"/>
              </a:gdLst>
              <a:ahLst/>
              <a:cxnLst>
                <a:cxn ang="0">
                  <a:pos x="connsiteX0" y="connsiteY0"/>
                </a:cxn>
                <a:cxn ang="0">
                  <a:pos x="connsiteX1" y="connsiteY1"/>
                </a:cxn>
              </a:cxnLst>
              <a:rect l="l" t="t" r="r" b="b"/>
              <a:pathLst>
                <a:path w="753815" h="20436">
                  <a:moveTo>
                    <a:pt x="0" y="10218"/>
                  </a:moveTo>
                  <a:lnTo>
                    <a:pt x="753815" y="10218"/>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70762" tIns="-8627" rIns="370762" bIns="-8627" numCol="1" spcCol="1270" anchor="ctr" anchorCtr="0">
              <a:noAutofit/>
            </a:bodyPr>
            <a:lstStyle/>
            <a:p>
              <a:pPr lvl="0" algn="ctr" defTabSz="222250">
                <a:lnSpc>
                  <a:spcPct val="90000"/>
                </a:lnSpc>
                <a:spcBef>
                  <a:spcPct val="0"/>
                </a:spcBef>
                <a:spcAft>
                  <a:spcPct val="35000"/>
                </a:spcAft>
              </a:pPr>
              <a:endParaRPr lang="en-US" sz="500" kern="1200"/>
            </a:p>
          </p:txBody>
        </p:sp>
        <p:sp>
          <p:nvSpPr>
            <p:cNvPr id="26" name="Freeform 25"/>
            <p:cNvSpPr/>
            <p:nvPr/>
          </p:nvSpPr>
          <p:spPr>
            <a:xfrm>
              <a:off x="7479139" y="140056"/>
              <a:ext cx="1530273" cy="765136"/>
            </a:xfrm>
            <a:custGeom>
              <a:avLst/>
              <a:gdLst>
                <a:gd name="connsiteX0" fmla="*/ 0 w 1530273"/>
                <a:gd name="connsiteY0" fmla="*/ 76514 h 765136"/>
                <a:gd name="connsiteX1" fmla="*/ 76514 w 1530273"/>
                <a:gd name="connsiteY1" fmla="*/ 0 h 765136"/>
                <a:gd name="connsiteX2" fmla="*/ 1453759 w 1530273"/>
                <a:gd name="connsiteY2" fmla="*/ 0 h 765136"/>
                <a:gd name="connsiteX3" fmla="*/ 1530273 w 1530273"/>
                <a:gd name="connsiteY3" fmla="*/ 76514 h 765136"/>
                <a:gd name="connsiteX4" fmla="*/ 1530273 w 1530273"/>
                <a:gd name="connsiteY4" fmla="*/ 688622 h 765136"/>
                <a:gd name="connsiteX5" fmla="*/ 1453759 w 1530273"/>
                <a:gd name="connsiteY5" fmla="*/ 765136 h 765136"/>
                <a:gd name="connsiteX6" fmla="*/ 76514 w 1530273"/>
                <a:gd name="connsiteY6" fmla="*/ 765136 h 765136"/>
                <a:gd name="connsiteX7" fmla="*/ 0 w 1530273"/>
                <a:gd name="connsiteY7" fmla="*/ 688622 h 765136"/>
                <a:gd name="connsiteX8" fmla="*/ 0 w 1530273"/>
                <a:gd name="connsiteY8" fmla="*/ 76514 h 765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0273" h="765136">
                  <a:moveTo>
                    <a:pt x="0" y="76514"/>
                  </a:moveTo>
                  <a:cubicBezTo>
                    <a:pt x="0" y="34256"/>
                    <a:pt x="34256" y="0"/>
                    <a:pt x="76514" y="0"/>
                  </a:cubicBezTo>
                  <a:lnTo>
                    <a:pt x="1453759" y="0"/>
                  </a:lnTo>
                  <a:cubicBezTo>
                    <a:pt x="1496017" y="0"/>
                    <a:pt x="1530273" y="34256"/>
                    <a:pt x="1530273" y="76514"/>
                  </a:cubicBezTo>
                  <a:lnTo>
                    <a:pt x="1530273" y="688622"/>
                  </a:lnTo>
                  <a:cubicBezTo>
                    <a:pt x="1530273" y="730880"/>
                    <a:pt x="1496017" y="765136"/>
                    <a:pt x="1453759" y="765136"/>
                  </a:cubicBezTo>
                  <a:lnTo>
                    <a:pt x="76514" y="765136"/>
                  </a:lnTo>
                  <a:cubicBezTo>
                    <a:pt x="34256" y="765136"/>
                    <a:pt x="0" y="730880"/>
                    <a:pt x="0" y="688622"/>
                  </a:cubicBezTo>
                  <a:lnTo>
                    <a:pt x="0" y="7651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030" tIns="30030" rIns="30030" bIns="30030" numCol="1" spcCol="1270" anchor="ctr" anchorCtr="0">
              <a:noAutofit/>
            </a:bodyPr>
            <a:lstStyle/>
            <a:p>
              <a:pPr lvl="0" algn="ctr" defTabSz="533400">
                <a:lnSpc>
                  <a:spcPct val="90000"/>
                </a:lnSpc>
                <a:spcBef>
                  <a:spcPct val="0"/>
                </a:spcBef>
                <a:spcAft>
                  <a:spcPct val="35000"/>
                </a:spcAft>
              </a:pPr>
              <a:r>
                <a:rPr lang="en-US" sz="1200" kern="1200" dirty="0" smtClean="0"/>
                <a:t>If you are in a Sheltered location</a:t>
              </a:r>
            </a:p>
          </p:txBody>
        </p:sp>
        <p:sp>
          <p:nvSpPr>
            <p:cNvPr id="27" name="Freeform 26"/>
            <p:cNvSpPr/>
            <p:nvPr/>
          </p:nvSpPr>
          <p:spPr>
            <a:xfrm>
              <a:off x="9009413" y="512406"/>
              <a:ext cx="612109" cy="20436"/>
            </a:xfrm>
            <a:custGeom>
              <a:avLst/>
              <a:gdLst>
                <a:gd name="connsiteX0" fmla="*/ 0 w 612109"/>
                <a:gd name="connsiteY0" fmla="*/ 10218 h 20436"/>
                <a:gd name="connsiteX1" fmla="*/ 612109 w 612109"/>
                <a:gd name="connsiteY1" fmla="*/ 10218 h 20436"/>
              </a:gdLst>
              <a:ahLst/>
              <a:cxnLst>
                <a:cxn ang="0">
                  <a:pos x="connsiteX0" y="connsiteY0"/>
                </a:cxn>
                <a:cxn ang="0">
                  <a:pos x="connsiteX1" y="connsiteY1"/>
                </a:cxn>
              </a:cxnLst>
              <a:rect l="l" t="t" r="r" b="b"/>
              <a:pathLst>
                <a:path w="612109" h="20436">
                  <a:moveTo>
                    <a:pt x="0" y="10218"/>
                  </a:moveTo>
                  <a:lnTo>
                    <a:pt x="612109" y="10218"/>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03452" tIns="-5084" rIns="303452" bIns="-5085" numCol="1" spcCol="1270" anchor="ctr" anchorCtr="0">
              <a:noAutofit/>
            </a:bodyPr>
            <a:lstStyle/>
            <a:p>
              <a:pPr lvl="0" algn="ctr" defTabSz="222250">
                <a:lnSpc>
                  <a:spcPct val="90000"/>
                </a:lnSpc>
                <a:spcBef>
                  <a:spcPct val="0"/>
                </a:spcBef>
                <a:spcAft>
                  <a:spcPct val="35000"/>
                </a:spcAft>
              </a:pPr>
              <a:endParaRPr lang="en-US" sz="500" kern="1200"/>
            </a:p>
          </p:txBody>
        </p:sp>
        <p:sp>
          <p:nvSpPr>
            <p:cNvPr id="28" name="Freeform 27"/>
            <p:cNvSpPr/>
            <p:nvPr/>
          </p:nvSpPr>
          <p:spPr>
            <a:xfrm>
              <a:off x="9621522" y="140056"/>
              <a:ext cx="1215281" cy="684706"/>
            </a:xfrm>
            <a:custGeom>
              <a:avLst/>
              <a:gdLst>
                <a:gd name="connsiteX0" fmla="*/ 0 w 1530273"/>
                <a:gd name="connsiteY0" fmla="*/ 76514 h 765136"/>
                <a:gd name="connsiteX1" fmla="*/ 76514 w 1530273"/>
                <a:gd name="connsiteY1" fmla="*/ 0 h 765136"/>
                <a:gd name="connsiteX2" fmla="*/ 1453759 w 1530273"/>
                <a:gd name="connsiteY2" fmla="*/ 0 h 765136"/>
                <a:gd name="connsiteX3" fmla="*/ 1530273 w 1530273"/>
                <a:gd name="connsiteY3" fmla="*/ 76514 h 765136"/>
                <a:gd name="connsiteX4" fmla="*/ 1530273 w 1530273"/>
                <a:gd name="connsiteY4" fmla="*/ 688622 h 765136"/>
                <a:gd name="connsiteX5" fmla="*/ 1453759 w 1530273"/>
                <a:gd name="connsiteY5" fmla="*/ 765136 h 765136"/>
                <a:gd name="connsiteX6" fmla="*/ 76514 w 1530273"/>
                <a:gd name="connsiteY6" fmla="*/ 765136 h 765136"/>
                <a:gd name="connsiteX7" fmla="*/ 0 w 1530273"/>
                <a:gd name="connsiteY7" fmla="*/ 688622 h 765136"/>
                <a:gd name="connsiteX8" fmla="*/ 0 w 1530273"/>
                <a:gd name="connsiteY8" fmla="*/ 76514 h 765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0273" h="765136">
                  <a:moveTo>
                    <a:pt x="0" y="76514"/>
                  </a:moveTo>
                  <a:cubicBezTo>
                    <a:pt x="0" y="34256"/>
                    <a:pt x="34256" y="0"/>
                    <a:pt x="76514" y="0"/>
                  </a:cubicBezTo>
                  <a:lnTo>
                    <a:pt x="1453759" y="0"/>
                  </a:lnTo>
                  <a:cubicBezTo>
                    <a:pt x="1496017" y="0"/>
                    <a:pt x="1530273" y="34256"/>
                    <a:pt x="1530273" y="76514"/>
                  </a:cubicBezTo>
                  <a:lnTo>
                    <a:pt x="1530273" y="688622"/>
                  </a:lnTo>
                  <a:cubicBezTo>
                    <a:pt x="1530273" y="730880"/>
                    <a:pt x="1496017" y="765136"/>
                    <a:pt x="1453759" y="765136"/>
                  </a:cubicBezTo>
                  <a:lnTo>
                    <a:pt x="76514" y="765136"/>
                  </a:lnTo>
                  <a:cubicBezTo>
                    <a:pt x="34256" y="765136"/>
                    <a:pt x="0" y="730880"/>
                    <a:pt x="0" y="688622"/>
                  </a:cubicBezTo>
                  <a:lnTo>
                    <a:pt x="0" y="7651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030" tIns="30030" rIns="30030" bIns="30030" numCol="1" spcCol="1270" anchor="ctr" anchorCtr="0">
              <a:noAutofit/>
            </a:bodyPr>
            <a:lstStyle/>
            <a:p>
              <a:pPr lvl="0" algn="ctr" defTabSz="533400">
                <a:lnSpc>
                  <a:spcPct val="90000"/>
                </a:lnSpc>
                <a:spcBef>
                  <a:spcPct val="0"/>
                </a:spcBef>
                <a:spcAft>
                  <a:spcPct val="35000"/>
                </a:spcAft>
              </a:pPr>
              <a:r>
                <a:rPr lang="en-US" sz="1200" kern="1200" dirty="0" smtClean="0"/>
                <a:t>Complete Sheltered Survey</a:t>
              </a:r>
              <a:endParaRPr lang="en-US" sz="1200" kern="1200" dirty="0"/>
            </a:p>
          </p:txBody>
        </p:sp>
        <p:sp>
          <p:nvSpPr>
            <p:cNvPr id="30" name="Freeform 29"/>
            <p:cNvSpPr/>
            <p:nvPr/>
          </p:nvSpPr>
          <p:spPr>
            <a:xfrm rot="2142401">
              <a:off x="6796177" y="1172337"/>
              <a:ext cx="753815" cy="20436"/>
            </a:xfrm>
            <a:custGeom>
              <a:avLst/>
              <a:gdLst>
                <a:gd name="connsiteX0" fmla="*/ 0 w 753815"/>
                <a:gd name="connsiteY0" fmla="*/ 10218 h 20436"/>
                <a:gd name="connsiteX1" fmla="*/ 753815 w 753815"/>
                <a:gd name="connsiteY1" fmla="*/ 10218 h 20436"/>
              </a:gdLst>
              <a:ahLst/>
              <a:cxnLst>
                <a:cxn ang="0">
                  <a:pos x="connsiteX0" y="connsiteY0"/>
                </a:cxn>
                <a:cxn ang="0">
                  <a:pos x="connsiteX1" y="connsiteY1"/>
                </a:cxn>
              </a:cxnLst>
              <a:rect l="l" t="t" r="r" b="b"/>
              <a:pathLst>
                <a:path w="753815" h="20436">
                  <a:moveTo>
                    <a:pt x="0" y="10218"/>
                  </a:moveTo>
                  <a:lnTo>
                    <a:pt x="753815" y="10218"/>
                  </a:lnTo>
                </a:path>
              </a:pathLst>
            </a:custGeom>
            <a:noFill/>
            <a:ln>
              <a:solidFill>
                <a:schemeClr val="accent3"/>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70762" tIns="-8628" rIns="370762" bIns="-8628" numCol="1" spcCol="1270" anchor="ctr" anchorCtr="0">
              <a:noAutofit/>
            </a:bodyPr>
            <a:lstStyle/>
            <a:p>
              <a:pPr lvl="0" algn="ctr" defTabSz="222250">
                <a:lnSpc>
                  <a:spcPct val="90000"/>
                </a:lnSpc>
                <a:spcBef>
                  <a:spcPct val="0"/>
                </a:spcBef>
                <a:spcAft>
                  <a:spcPct val="35000"/>
                </a:spcAft>
              </a:pPr>
              <a:endParaRPr lang="en-US" sz="500" kern="1200"/>
            </a:p>
          </p:txBody>
        </p:sp>
        <p:sp>
          <p:nvSpPr>
            <p:cNvPr id="32" name="Freeform 31"/>
            <p:cNvSpPr/>
            <p:nvPr/>
          </p:nvSpPr>
          <p:spPr>
            <a:xfrm>
              <a:off x="7479139" y="1019964"/>
              <a:ext cx="1530273" cy="765136"/>
            </a:xfrm>
            <a:custGeom>
              <a:avLst/>
              <a:gdLst>
                <a:gd name="connsiteX0" fmla="*/ 0 w 1530273"/>
                <a:gd name="connsiteY0" fmla="*/ 76514 h 765136"/>
                <a:gd name="connsiteX1" fmla="*/ 76514 w 1530273"/>
                <a:gd name="connsiteY1" fmla="*/ 0 h 765136"/>
                <a:gd name="connsiteX2" fmla="*/ 1453759 w 1530273"/>
                <a:gd name="connsiteY2" fmla="*/ 0 h 765136"/>
                <a:gd name="connsiteX3" fmla="*/ 1530273 w 1530273"/>
                <a:gd name="connsiteY3" fmla="*/ 76514 h 765136"/>
                <a:gd name="connsiteX4" fmla="*/ 1530273 w 1530273"/>
                <a:gd name="connsiteY4" fmla="*/ 688622 h 765136"/>
                <a:gd name="connsiteX5" fmla="*/ 1453759 w 1530273"/>
                <a:gd name="connsiteY5" fmla="*/ 765136 h 765136"/>
                <a:gd name="connsiteX6" fmla="*/ 76514 w 1530273"/>
                <a:gd name="connsiteY6" fmla="*/ 765136 h 765136"/>
                <a:gd name="connsiteX7" fmla="*/ 0 w 1530273"/>
                <a:gd name="connsiteY7" fmla="*/ 688622 h 765136"/>
                <a:gd name="connsiteX8" fmla="*/ 0 w 1530273"/>
                <a:gd name="connsiteY8" fmla="*/ 76514 h 765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0273" h="765136">
                  <a:moveTo>
                    <a:pt x="0" y="76514"/>
                  </a:moveTo>
                  <a:cubicBezTo>
                    <a:pt x="0" y="34256"/>
                    <a:pt x="34256" y="0"/>
                    <a:pt x="76514" y="0"/>
                  </a:cubicBezTo>
                  <a:lnTo>
                    <a:pt x="1453759" y="0"/>
                  </a:lnTo>
                  <a:cubicBezTo>
                    <a:pt x="1496017" y="0"/>
                    <a:pt x="1530273" y="34256"/>
                    <a:pt x="1530273" y="76514"/>
                  </a:cubicBezTo>
                  <a:lnTo>
                    <a:pt x="1530273" y="688622"/>
                  </a:lnTo>
                  <a:cubicBezTo>
                    <a:pt x="1530273" y="730880"/>
                    <a:pt x="1496017" y="765136"/>
                    <a:pt x="1453759" y="765136"/>
                  </a:cubicBezTo>
                  <a:lnTo>
                    <a:pt x="76514" y="765136"/>
                  </a:lnTo>
                  <a:cubicBezTo>
                    <a:pt x="34256" y="765136"/>
                    <a:pt x="0" y="730880"/>
                    <a:pt x="0" y="688622"/>
                  </a:cubicBezTo>
                  <a:lnTo>
                    <a:pt x="0" y="76514"/>
                  </a:lnTo>
                  <a:close/>
                </a:path>
              </a:pathLst>
            </a:custGeom>
            <a:solidFill>
              <a:schemeClr val="accent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0030" tIns="30030" rIns="30030" bIns="30030" numCol="1" spcCol="1270" anchor="ctr" anchorCtr="0">
              <a:noAutofit/>
            </a:bodyPr>
            <a:lstStyle/>
            <a:p>
              <a:pPr lvl="0" algn="ctr" defTabSz="533400">
                <a:lnSpc>
                  <a:spcPct val="90000"/>
                </a:lnSpc>
                <a:spcBef>
                  <a:spcPct val="0"/>
                </a:spcBef>
                <a:spcAft>
                  <a:spcPct val="35000"/>
                </a:spcAft>
              </a:pPr>
              <a:r>
                <a:rPr lang="en-US" sz="1200" kern="1200" dirty="0" smtClean="0"/>
                <a:t>If you are at an Unsheltered location</a:t>
              </a:r>
              <a:endParaRPr lang="en-US" sz="1200" kern="1200" dirty="0"/>
            </a:p>
          </p:txBody>
        </p:sp>
        <p:sp>
          <p:nvSpPr>
            <p:cNvPr id="33" name="Freeform 32"/>
            <p:cNvSpPr/>
            <p:nvPr/>
          </p:nvSpPr>
          <p:spPr>
            <a:xfrm>
              <a:off x="9009413" y="1392314"/>
              <a:ext cx="612109" cy="20436"/>
            </a:xfrm>
            <a:custGeom>
              <a:avLst/>
              <a:gdLst>
                <a:gd name="connsiteX0" fmla="*/ 0 w 612109"/>
                <a:gd name="connsiteY0" fmla="*/ 10218 h 20436"/>
                <a:gd name="connsiteX1" fmla="*/ 612109 w 612109"/>
                <a:gd name="connsiteY1" fmla="*/ 10218 h 20436"/>
              </a:gdLst>
              <a:ahLst/>
              <a:cxnLst>
                <a:cxn ang="0">
                  <a:pos x="connsiteX0" y="connsiteY0"/>
                </a:cxn>
                <a:cxn ang="0">
                  <a:pos x="connsiteX1" y="connsiteY1"/>
                </a:cxn>
              </a:cxnLst>
              <a:rect l="l" t="t" r="r" b="b"/>
              <a:pathLst>
                <a:path w="612109" h="20436">
                  <a:moveTo>
                    <a:pt x="0" y="10218"/>
                  </a:moveTo>
                  <a:lnTo>
                    <a:pt x="612109" y="10218"/>
                  </a:lnTo>
                </a:path>
              </a:pathLst>
            </a:custGeom>
            <a:noFill/>
            <a:ln>
              <a:solidFill>
                <a:schemeClr val="accent3"/>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03452" tIns="-5085" rIns="303452" bIns="-5084" numCol="1" spcCol="1270" anchor="ctr" anchorCtr="0">
              <a:noAutofit/>
            </a:bodyPr>
            <a:lstStyle/>
            <a:p>
              <a:pPr lvl="0" algn="ctr" defTabSz="222250">
                <a:lnSpc>
                  <a:spcPct val="90000"/>
                </a:lnSpc>
                <a:spcBef>
                  <a:spcPct val="0"/>
                </a:spcBef>
                <a:spcAft>
                  <a:spcPct val="35000"/>
                </a:spcAft>
              </a:pPr>
              <a:endParaRPr lang="en-US" sz="500" kern="1200"/>
            </a:p>
          </p:txBody>
        </p:sp>
        <p:sp>
          <p:nvSpPr>
            <p:cNvPr id="34" name="Freeform 33"/>
            <p:cNvSpPr/>
            <p:nvPr/>
          </p:nvSpPr>
          <p:spPr>
            <a:xfrm>
              <a:off x="9621522" y="1019964"/>
              <a:ext cx="1215281" cy="645324"/>
            </a:xfrm>
            <a:custGeom>
              <a:avLst/>
              <a:gdLst>
                <a:gd name="connsiteX0" fmla="*/ 0 w 1530273"/>
                <a:gd name="connsiteY0" fmla="*/ 76514 h 765136"/>
                <a:gd name="connsiteX1" fmla="*/ 76514 w 1530273"/>
                <a:gd name="connsiteY1" fmla="*/ 0 h 765136"/>
                <a:gd name="connsiteX2" fmla="*/ 1453759 w 1530273"/>
                <a:gd name="connsiteY2" fmla="*/ 0 h 765136"/>
                <a:gd name="connsiteX3" fmla="*/ 1530273 w 1530273"/>
                <a:gd name="connsiteY3" fmla="*/ 76514 h 765136"/>
                <a:gd name="connsiteX4" fmla="*/ 1530273 w 1530273"/>
                <a:gd name="connsiteY4" fmla="*/ 688622 h 765136"/>
                <a:gd name="connsiteX5" fmla="*/ 1453759 w 1530273"/>
                <a:gd name="connsiteY5" fmla="*/ 765136 h 765136"/>
                <a:gd name="connsiteX6" fmla="*/ 76514 w 1530273"/>
                <a:gd name="connsiteY6" fmla="*/ 765136 h 765136"/>
                <a:gd name="connsiteX7" fmla="*/ 0 w 1530273"/>
                <a:gd name="connsiteY7" fmla="*/ 688622 h 765136"/>
                <a:gd name="connsiteX8" fmla="*/ 0 w 1530273"/>
                <a:gd name="connsiteY8" fmla="*/ 76514 h 765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0273" h="765136">
                  <a:moveTo>
                    <a:pt x="0" y="76514"/>
                  </a:moveTo>
                  <a:cubicBezTo>
                    <a:pt x="0" y="34256"/>
                    <a:pt x="34256" y="0"/>
                    <a:pt x="76514" y="0"/>
                  </a:cubicBezTo>
                  <a:lnTo>
                    <a:pt x="1453759" y="0"/>
                  </a:lnTo>
                  <a:cubicBezTo>
                    <a:pt x="1496017" y="0"/>
                    <a:pt x="1530273" y="34256"/>
                    <a:pt x="1530273" y="76514"/>
                  </a:cubicBezTo>
                  <a:lnTo>
                    <a:pt x="1530273" y="688622"/>
                  </a:lnTo>
                  <a:cubicBezTo>
                    <a:pt x="1530273" y="730880"/>
                    <a:pt x="1496017" y="765136"/>
                    <a:pt x="1453759" y="765136"/>
                  </a:cubicBezTo>
                  <a:lnTo>
                    <a:pt x="76514" y="765136"/>
                  </a:lnTo>
                  <a:cubicBezTo>
                    <a:pt x="34256" y="765136"/>
                    <a:pt x="0" y="730880"/>
                    <a:pt x="0" y="688622"/>
                  </a:cubicBezTo>
                  <a:lnTo>
                    <a:pt x="0" y="76514"/>
                  </a:lnTo>
                  <a:close/>
                </a:path>
              </a:pathLst>
            </a:custGeom>
            <a:solidFill>
              <a:schemeClr val="accent3"/>
            </a:solidFill>
            <a:ln>
              <a:solidFill>
                <a:schemeClr val="accent3"/>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0030" tIns="30030" rIns="30030" bIns="30030" numCol="1" spcCol="1270" anchor="ctr" anchorCtr="0">
              <a:noAutofit/>
            </a:bodyPr>
            <a:lstStyle/>
            <a:p>
              <a:pPr lvl="0" algn="ctr" defTabSz="533400">
                <a:lnSpc>
                  <a:spcPct val="90000"/>
                </a:lnSpc>
                <a:spcBef>
                  <a:spcPct val="0"/>
                </a:spcBef>
                <a:spcAft>
                  <a:spcPct val="35000"/>
                </a:spcAft>
              </a:pPr>
              <a:r>
                <a:rPr lang="en-US" sz="1200" kern="1200" dirty="0" smtClean="0"/>
                <a:t>Complete Unsheltered Survey</a:t>
              </a:r>
              <a:endParaRPr lang="en-US" sz="1200" kern="1200" dirty="0"/>
            </a:p>
          </p:txBody>
        </p:sp>
        <p:sp>
          <p:nvSpPr>
            <p:cNvPr id="35" name="Freeform 34"/>
            <p:cNvSpPr/>
            <p:nvPr/>
          </p:nvSpPr>
          <p:spPr>
            <a:xfrm rot="19570912">
              <a:off x="4663122" y="2562078"/>
              <a:ext cx="727277" cy="20436"/>
            </a:xfrm>
            <a:custGeom>
              <a:avLst/>
              <a:gdLst>
                <a:gd name="connsiteX0" fmla="*/ 0 w 727277"/>
                <a:gd name="connsiteY0" fmla="*/ 10218 h 20436"/>
                <a:gd name="connsiteX1" fmla="*/ 727277 w 727277"/>
                <a:gd name="connsiteY1" fmla="*/ 10218 h 20436"/>
              </a:gdLst>
              <a:ahLst/>
              <a:cxnLst>
                <a:cxn ang="0">
                  <a:pos x="connsiteX0" y="connsiteY0"/>
                </a:cxn>
                <a:cxn ang="0">
                  <a:pos x="connsiteX1" y="connsiteY1"/>
                </a:cxn>
              </a:cxnLst>
              <a:rect l="l" t="t" r="r" b="b"/>
              <a:pathLst>
                <a:path w="727277" h="20436">
                  <a:moveTo>
                    <a:pt x="0" y="10218"/>
                  </a:moveTo>
                  <a:lnTo>
                    <a:pt x="727277" y="10218"/>
                  </a:lnTo>
                </a:path>
              </a:pathLst>
            </a:custGeom>
            <a:noFill/>
            <a:ln>
              <a:solidFill>
                <a:schemeClr val="accent2"/>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58157" tIns="-7964" rIns="358156" bIns="-7964" numCol="1" spcCol="1270" anchor="ctr" anchorCtr="0">
              <a:noAutofit/>
            </a:bodyPr>
            <a:lstStyle/>
            <a:p>
              <a:pPr lvl="0" algn="ctr" defTabSz="222250">
                <a:lnSpc>
                  <a:spcPct val="90000"/>
                </a:lnSpc>
                <a:spcBef>
                  <a:spcPct val="0"/>
                </a:spcBef>
                <a:spcAft>
                  <a:spcPct val="35000"/>
                </a:spcAft>
              </a:pPr>
              <a:endParaRPr lang="en-US" sz="500" kern="1200"/>
            </a:p>
          </p:txBody>
        </p:sp>
        <p:sp>
          <p:nvSpPr>
            <p:cNvPr id="36" name="Freeform 35"/>
            <p:cNvSpPr/>
            <p:nvPr/>
          </p:nvSpPr>
          <p:spPr>
            <a:xfrm>
              <a:off x="5328875" y="1987342"/>
              <a:ext cx="1530273" cy="765136"/>
            </a:xfrm>
            <a:custGeom>
              <a:avLst/>
              <a:gdLst>
                <a:gd name="connsiteX0" fmla="*/ 0 w 1530273"/>
                <a:gd name="connsiteY0" fmla="*/ 76514 h 765136"/>
                <a:gd name="connsiteX1" fmla="*/ 76514 w 1530273"/>
                <a:gd name="connsiteY1" fmla="*/ 0 h 765136"/>
                <a:gd name="connsiteX2" fmla="*/ 1453759 w 1530273"/>
                <a:gd name="connsiteY2" fmla="*/ 0 h 765136"/>
                <a:gd name="connsiteX3" fmla="*/ 1530273 w 1530273"/>
                <a:gd name="connsiteY3" fmla="*/ 76514 h 765136"/>
                <a:gd name="connsiteX4" fmla="*/ 1530273 w 1530273"/>
                <a:gd name="connsiteY4" fmla="*/ 688622 h 765136"/>
                <a:gd name="connsiteX5" fmla="*/ 1453759 w 1530273"/>
                <a:gd name="connsiteY5" fmla="*/ 765136 h 765136"/>
                <a:gd name="connsiteX6" fmla="*/ 76514 w 1530273"/>
                <a:gd name="connsiteY6" fmla="*/ 765136 h 765136"/>
                <a:gd name="connsiteX7" fmla="*/ 0 w 1530273"/>
                <a:gd name="connsiteY7" fmla="*/ 688622 h 765136"/>
                <a:gd name="connsiteX8" fmla="*/ 0 w 1530273"/>
                <a:gd name="connsiteY8" fmla="*/ 76514 h 765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0273" h="765136">
                  <a:moveTo>
                    <a:pt x="0" y="76514"/>
                  </a:moveTo>
                  <a:cubicBezTo>
                    <a:pt x="0" y="34256"/>
                    <a:pt x="34256" y="0"/>
                    <a:pt x="76514" y="0"/>
                  </a:cubicBezTo>
                  <a:lnTo>
                    <a:pt x="1453759" y="0"/>
                  </a:lnTo>
                  <a:cubicBezTo>
                    <a:pt x="1496017" y="0"/>
                    <a:pt x="1530273" y="34256"/>
                    <a:pt x="1530273" y="76514"/>
                  </a:cubicBezTo>
                  <a:lnTo>
                    <a:pt x="1530273" y="688622"/>
                  </a:lnTo>
                  <a:cubicBezTo>
                    <a:pt x="1530273" y="730880"/>
                    <a:pt x="1496017" y="765136"/>
                    <a:pt x="1453759" y="765136"/>
                  </a:cubicBezTo>
                  <a:lnTo>
                    <a:pt x="76514" y="765136"/>
                  </a:lnTo>
                  <a:cubicBezTo>
                    <a:pt x="34256" y="765136"/>
                    <a:pt x="0" y="730880"/>
                    <a:pt x="0" y="688622"/>
                  </a:cubicBezTo>
                  <a:lnTo>
                    <a:pt x="0" y="76514"/>
                  </a:lnTo>
                  <a:close/>
                </a:path>
              </a:pathLst>
            </a:custGeom>
            <a:solidFill>
              <a:schemeClr val="accent2"/>
            </a:solidFill>
            <a:ln>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0030" tIns="30030" rIns="30030" bIns="30030" numCol="1" spcCol="1270" anchor="ctr" anchorCtr="0">
              <a:noAutofit/>
            </a:bodyPr>
            <a:lstStyle/>
            <a:p>
              <a:pPr lvl="0" algn="ctr" defTabSz="533400">
                <a:lnSpc>
                  <a:spcPct val="90000"/>
                </a:lnSpc>
                <a:spcBef>
                  <a:spcPct val="0"/>
                </a:spcBef>
                <a:spcAft>
                  <a:spcPct val="35000"/>
                </a:spcAft>
              </a:pPr>
              <a:r>
                <a:rPr lang="en-US" sz="1200" kern="1200" dirty="0" smtClean="0"/>
                <a:t>Person did not consent to survey</a:t>
              </a:r>
              <a:endParaRPr lang="en-US" sz="1200" kern="1200" dirty="0"/>
            </a:p>
          </p:txBody>
        </p:sp>
        <p:sp>
          <p:nvSpPr>
            <p:cNvPr id="38" name="Freeform 37"/>
            <p:cNvSpPr/>
            <p:nvPr/>
          </p:nvSpPr>
          <p:spPr>
            <a:xfrm rot="21561538">
              <a:off x="6859129" y="2356172"/>
              <a:ext cx="629180" cy="20436"/>
            </a:xfrm>
            <a:custGeom>
              <a:avLst/>
              <a:gdLst>
                <a:gd name="connsiteX0" fmla="*/ 0 w 629180"/>
                <a:gd name="connsiteY0" fmla="*/ 10218 h 20436"/>
                <a:gd name="connsiteX1" fmla="*/ 629180 w 629180"/>
                <a:gd name="connsiteY1" fmla="*/ 10218 h 20436"/>
              </a:gdLst>
              <a:ahLst/>
              <a:cxnLst>
                <a:cxn ang="0">
                  <a:pos x="connsiteX0" y="connsiteY0"/>
                </a:cxn>
                <a:cxn ang="0">
                  <a:pos x="connsiteX1" y="connsiteY1"/>
                </a:cxn>
              </a:cxnLst>
              <a:rect l="l" t="t" r="r" b="b"/>
              <a:pathLst>
                <a:path w="629180" h="20436">
                  <a:moveTo>
                    <a:pt x="0" y="10218"/>
                  </a:moveTo>
                  <a:lnTo>
                    <a:pt x="629180" y="10218"/>
                  </a:lnTo>
                </a:path>
              </a:pathLst>
            </a:custGeom>
            <a:noFill/>
            <a:ln>
              <a:solidFill>
                <a:schemeClr val="accent2"/>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11560" tIns="-5511" rIns="311560" bIns="-5513" numCol="1" spcCol="1270" anchor="ctr" anchorCtr="0">
              <a:noAutofit/>
            </a:bodyPr>
            <a:lstStyle/>
            <a:p>
              <a:pPr lvl="0" algn="ctr" defTabSz="222250">
                <a:lnSpc>
                  <a:spcPct val="90000"/>
                </a:lnSpc>
                <a:spcBef>
                  <a:spcPct val="0"/>
                </a:spcBef>
                <a:spcAft>
                  <a:spcPct val="35000"/>
                </a:spcAft>
              </a:pPr>
              <a:endParaRPr lang="en-US" sz="500" kern="1200"/>
            </a:p>
          </p:txBody>
        </p:sp>
        <p:sp>
          <p:nvSpPr>
            <p:cNvPr id="39" name="Freeform 38"/>
            <p:cNvSpPr/>
            <p:nvPr/>
          </p:nvSpPr>
          <p:spPr>
            <a:xfrm>
              <a:off x="7488291" y="1980302"/>
              <a:ext cx="964556" cy="586722"/>
            </a:xfrm>
            <a:custGeom>
              <a:avLst/>
              <a:gdLst>
                <a:gd name="connsiteX0" fmla="*/ 0 w 1530273"/>
                <a:gd name="connsiteY0" fmla="*/ 76514 h 765136"/>
                <a:gd name="connsiteX1" fmla="*/ 76514 w 1530273"/>
                <a:gd name="connsiteY1" fmla="*/ 0 h 765136"/>
                <a:gd name="connsiteX2" fmla="*/ 1453759 w 1530273"/>
                <a:gd name="connsiteY2" fmla="*/ 0 h 765136"/>
                <a:gd name="connsiteX3" fmla="*/ 1530273 w 1530273"/>
                <a:gd name="connsiteY3" fmla="*/ 76514 h 765136"/>
                <a:gd name="connsiteX4" fmla="*/ 1530273 w 1530273"/>
                <a:gd name="connsiteY4" fmla="*/ 688622 h 765136"/>
                <a:gd name="connsiteX5" fmla="*/ 1453759 w 1530273"/>
                <a:gd name="connsiteY5" fmla="*/ 765136 h 765136"/>
                <a:gd name="connsiteX6" fmla="*/ 76514 w 1530273"/>
                <a:gd name="connsiteY6" fmla="*/ 765136 h 765136"/>
                <a:gd name="connsiteX7" fmla="*/ 0 w 1530273"/>
                <a:gd name="connsiteY7" fmla="*/ 688622 h 765136"/>
                <a:gd name="connsiteX8" fmla="*/ 0 w 1530273"/>
                <a:gd name="connsiteY8" fmla="*/ 76514 h 765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0273" h="765136">
                  <a:moveTo>
                    <a:pt x="0" y="76514"/>
                  </a:moveTo>
                  <a:cubicBezTo>
                    <a:pt x="0" y="34256"/>
                    <a:pt x="34256" y="0"/>
                    <a:pt x="76514" y="0"/>
                  </a:cubicBezTo>
                  <a:lnTo>
                    <a:pt x="1453759" y="0"/>
                  </a:lnTo>
                  <a:cubicBezTo>
                    <a:pt x="1496017" y="0"/>
                    <a:pt x="1530273" y="34256"/>
                    <a:pt x="1530273" y="76514"/>
                  </a:cubicBezTo>
                  <a:lnTo>
                    <a:pt x="1530273" y="688622"/>
                  </a:lnTo>
                  <a:cubicBezTo>
                    <a:pt x="1530273" y="730880"/>
                    <a:pt x="1496017" y="765136"/>
                    <a:pt x="1453759" y="765136"/>
                  </a:cubicBezTo>
                  <a:lnTo>
                    <a:pt x="76514" y="765136"/>
                  </a:lnTo>
                  <a:cubicBezTo>
                    <a:pt x="34256" y="765136"/>
                    <a:pt x="0" y="730880"/>
                    <a:pt x="0" y="688622"/>
                  </a:cubicBezTo>
                  <a:lnTo>
                    <a:pt x="0" y="76514"/>
                  </a:lnTo>
                  <a:close/>
                </a:path>
              </a:pathLst>
            </a:custGeom>
            <a:solidFill>
              <a:schemeClr val="accent2"/>
            </a:solidFill>
            <a:ln>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0030" tIns="30030" rIns="30030" bIns="30030" numCol="1" spcCol="1270" anchor="ctr" anchorCtr="0">
              <a:noAutofit/>
            </a:bodyPr>
            <a:lstStyle/>
            <a:p>
              <a:pPr lvl="0" algn="ctr" defTabSz="533400">
                <a:lnSpc>
                  <a:spcPct val="90000"/>
                </a:lnSpc>
                <a:spcBef>
                  <a:spcPct val="0"/>
                </a:spcBef>
                <a:spcAft>
                  <a:spcPct val="35000"/>
                </a:spcAft>
              </a:pPr>
              <a:r>
                <a:rPr lang="en-US" sz="1200" kern="1200" dirty="0" smtClean="0"/>
                <a:t>Complete Observation Survey</a:t>
              </a:r>
              <a:endParaRPr lang="en-US" sz="1200" kern="1200" dirty="0"/>
            </a:p>
          </p:txBody>
        </p:sp>
        <p:sp>
          <p:nvSpPr>
            <p:cNvPr id="40" name="Freeform 39"/>
            <p:cNvSpPr/>
            <p:nvPr/>
          </p:nvSpPr>
          <p:spPr>
            <a:xfrm rot="3279288">
              <a:off x="4504524" y="3190443"/>
              <a:ext cx="1044472" cy="20436"/>
            </a:xfrm>
            <a:custGeom>
              <a:avLst/>
              <a:gdLst>
                <a:gd name="connsiteX0" fmla="*/ 0 w 1044472"/>
                <a:gd name="connsiteY0" fmla="*/ 10218 h 20436"/>
                <a:gd name="connsiteX1" fmla="*/ 1044472 w 1044472"/>
                <a:gd name="connsiteY1" fmla="*/ 10218 h 20436"/>
              </a:gdLst>
              <a:ahLst/>
              <a:cxnLst>
                <a:cxn ang="0">
                  <a:pos x="connsiteX0" y="connsiteY0"/>
                </a:cxn>
                <a:cxn ang="0">
                  <a:pos x="connsiteX1" y="connsiteY1"/>
                </a:cxn>
              </a:cxnLst>
              <a:rect l="l" t="t" r="r" b="b"/>
              <a:pathLst>
                <a:path w="1044472" h="20436">
                  <a:moveTo>
                    <a:pt x="0" y="10218"/>
                  </a:moveTo>
                  <a:lnTo>
                    <a:pt x="1044472" y="10218"/>
                  </a:lnTo>
                </a:path>
              </a:pathLst>
            </a:custGeom>
            <a:noFill/>
            <a:ln>
              <a:solidFill>
                <a:schemeClr val="accent2"/>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508824" tIns="-15895" rIns="508824" bIns="-15893" numCol="1" spcCol="1270" anchor="ctr" anchorCtr="0">
              <a:noAutofit/>
            </a:bodyPr>
            <a:lstStyle/>
            <a:p>
              <a:pPr lvl="0" algn="ctr" defTabSz="222250">
                <a:lnSpc>
                  <a:spcPct val="90000"/>
                </a:lnSpc>
                <a:spcBef>
                  <a:spcPct val="0"/>
                </a:spcBef>
                <a:spcAft>
                  <a:spcPct val="35000"/>
                </a:spcAft>
              </a:pPr>
              <a:endParaRPr lang="en-US" sz="500" kern="1200"/>
            </a:p>
          </p:txBody>
        </p:sp>
        <p:sp>
          <p:nvSpPr>
            <p:cNvPr id="42" name="Freeform 41"/>
            <p:cNvSpPr/>
            <p:nvPr/>
          </p:nvSpPr>
          <p:spPr>
            <a:xfrm>
              <a:off x="5328875" y="2971805"/>
              <a:ext cx="1530273" cy="1309669"/>
            </a:xfrm>
            <a:custGeom>
              <a:avLst/>
              <a:gdLst>
                <a:gd name="connsiteX0" fmla="*/ 0 w 1530273"/>
                <a:gd name="connsiteY0" fmla="*/ 130967 h 1309669"/>
                <a:gd name="connsiteX1" fmla="*/ 130967 w 1530273"/>
                <a:gd name="connsiteY1" fmla="*/ 0 h 1309669"/>
                <a:gd name="connsiteX2" fmla="*/ 1399306 w 1530273"/>
                <a:gd name="connsiteY2" fmla="*/ 0 h 1309669"/>
                <a:gd name="connsiteX3" fmla="*/ 1530273 w 1530273"/>
                <a:gd name="connsiteY3" fmla="*/ 130967 h 1309669"/>
                <a:gd name="connsiteX4" fmla="*/ 1530273 w 1530273"/>
                <a:gd name="connsiteY4" fmla="*/ 1178702 h 1309669"/>
                <a:gd name="connsiteX5" fmla="*/ 1399306 w 1530273"/>
                <a:gd name="connsiteY5" fmla="*/ 1309669 h 1309669"/>
                <a:gd name="connsiteX6" fmla="*/ 130967 w 1530273"/>
                <a:gd name="connsiteY6" fmla="*/ 1309669 h 1309669"/>
                <a:gd name="connsiteX7" fmla="*/ 0 w 1530273"/>
                <a:gd name="connsiteY7" fmla="*/ 1178702 h 1309669"/>
                <a:gd name="connsiteX8" fmla="*/ 0 w 1530273"/>
                <a:gd name="connsiteY8" fmla="*/ 130967 h 130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0273" h="1309669">
                  <a:moveTo>
                    <a:pt x="0" y="130967"/>
                  </a:moveTo>
                  <a:cubicBezTo>
                    <a:pt x="0" y="58636"/>
                    <a:pt x="58636" y="0"/>
                    <a:pt x="130967" y="0"/>
                  </a:cubicBezTo>
                  <a:lnTo>
                    <a:pt x="1399306" y="0"/>
                  </a:lnTo>
                  <a:cubicBezTo>
                    <a:pt x="1471637" y="0"/>
                    <a:pt x="1530273" y="58636"/>
                    <a:pt x="1530273" y="130967"/>
                  </a:cubicBezTo>
                  <a:lnTo>
                    <a:pt x="1530273" y="1178702"/>
                  </a:lnTo>
                  <a:cubicBezTo>
                    <a:pt x="1530273" y="1251033"/>
                    <a:pt x="1471637" y="1309669"/>
                    <a:pt x="1399306" y="1309669"/>
                  </a:cubicBezTo>
                  <a:lnTo>
                    <a:pt x="130967" y="1309669"/>
                  </a:lnTo>
                  <a:cubicBezTo>
                    <a:pt x="58636" y="1309669"/>
                    <a:pt x="0" y="1251033"/>
                    <a:pt x="0" y="1178702"/>
                  </a:cubicBezTo>
                  <a:lnTo>
                    <a:pt x="0" y="130967"/>
                  </a:lnTo>
                  <a:close/>
                </a:path>
              </a:pathLst>
            </a:custGeom>
            <a:solidFill>
              <a:schemeClr val="accent2"/>
            </a:solidFill>
            <a:ln>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45979" tIns="45979" rIns="45979" bIns="45979" numCol="1" spcCol="1270" anchor="ctr" anchorCtr="0">
              <a:noAutofit/>
            </a:bodyPr>
            <a:lstStyle/>
            <a:p>
              <a:pPr lvl="0" algn="ctr" defTabSz="533400">
                <a:lnSpc>
                  <a:spcPct val="90000"/>
                </a:lnSpc>
                <a:spcBef>
                  <a:spcPct val="0"/>
                </a:spcBef>
                <a:spcAft>
                  <a:spcPct val="35000"/>
                </a:spcAft>
              </a:pPr>
              <a:r>
                <a:rPr lang="en-US" sz="1200" kern="1200" dirty="0" smtClean="0"/>
                <a:t>Person could not consent to survey </a:t>
              </a:r>
            </a:p>
            <a:p>
              <a:pPr lvl="0" algn="ctr" defTabSz="533400">
                <a:lnSpc>
                  <a:spcPct val="90000"/>
                </a:lnSpc>
                <a:spcBef>
                  <a:spcPct val="0"/>
                </a:spcBef>
                <a:spcAft>
                  <a:spcPct val="35000"/>
                </a:spcAft>
              </a:pPr>
              <a:r>
                <a:rPr lang="en-US" sz="1200" kern="1200" dirty="0" smtClean="0"/>
                <a:t>-They were sleeping and/or they did not understand the consent process</a:t>
              </a:r>
              <a:endParaRPr lang="en-US" sz="1200" kern="1200" dirty="0"/>
            </a:p>
          </p:txBody>
        </p:sp>
        <p:sp>
          <p:nvSpPr>
            <p:cNvPr id="43" name="Freeform 42"/>
            <p:cNvSpPr/>
            <p:nvPr/>
          </p:nvSpPr>
          <p:spPr>
            <a:xfrm rot="49958">
              <a:off x="6859115" y="3620993"/>
              <a:ext cx="629207" cy="20436"/>
            </a:xfrm>
            <a:custGeom>
              <a:avLst/>
              <a:gdLst>
                <a:gd name="connsiteX0" fmla="*/ 0 w 629207"/>
                <a:gd name="connsiteY0" fmla="*/ 10218 h 20436"/>
                <a:gd name="connsiteX1" fmla="*/ 629207 w 629207"/>
                <a:gd name="connsiteY1" fmla="*/ 10218 h 20436"/>
              </a:gdLst>
              <a:ahLst/>
              <a:cxnLst>
                <a:cxn ang="0">
                  <a:pos x="connsiteX0" y="connsiteY0"/>
                </a:cxn>
                <a:cxn ang="0">
                  <a:pos x="connsiteX1" y="connsiteY1"/>
                </a:cxn>
              </a:cxnLst>
              <a:rect l="l" t="t" r="r" b="b"/>
              <a:pathLst>
                <a:path w="629207" h="20436">
                  <a:moveTo>
                    <a:pt x="0" y="10218"/>
                  </a:moveTo>
                  <a:lnTo>
                    <a:pt x="629207" y="10218"/>
                  </a:lnTo>
                </a:path>
              </a:pathLst>
            </a:custGeom>
            <a:noFill/>
            <a:ln>
              <a:solidFill>
                <a:schemeClr val="accent2"/>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11573" tIns="-5513" rIns="311573" bIns="-5512" numCol="1" spcCol="1270" anchor="ctr" anchorCtr="0">
              <a:noAutofit/>
            </a:bodyPr>
            <a:lstStyle/>
            <a:p>
              <a:pPr lvl="0" algn="ctr" defTabSz="222250">
                <a:lnSpc>
                  <a:spcPct val="90000"/>
                </a:lnSpc>
                <a:spcBef>
                  <a:spcPct val="0"/>
                </a:spcBef>
                <a:spcAft>
                  <a:spcPct val="35000"/>
                </a:spcAft>
              </a:pPr>
              <a:endParaRPr lang="en-US" sz="500" kern="1200"/>
            </a:p>
          </p:txBody>
        </p:sp>
        <p:sp>
          <p:nvSpPr>
            <p:cNvPr id="46" name="Freeform 45"/>
            <p:cNvSpPr/>
            <p:nvPr/>
          </p:nvSpPr>
          <p:spPr>
            <a:xfrm>
              <a:off x="7488290" y="3253215"/>
              <a:ext cx="1127465" cy="567333"/>
            </a:xfrm>
            <a:custGeom>
              <a:avLst/>
              <a:gdLst>
                <a:gd name="connsiteX0" fmla="*/ 0 w 1530273"/>
                <a:gd name="connsiteY0" fmla="*/ 76514 h 765136"/>
                <a:gd name="connsiteX1" fmla="*/ 76514 w 1530273"/>
                <a:gd name="connsiteY1" fmla="*/ 0 h 765136"/>
                <a:gd name="connsiteX2" fmla="*/ 1453759 w 1530273"/>
                <a:gd name="connsiteY2" fmla="*/ 0 h 765136"/>
                <a:gd name="connsiteX3" fmla="*/ 1530273 w 1530273"/>
                <a:gd name="connsiteY3" fmla="*/ 76514 h 765136"/>
                <a:gd name="connsiteX4" fmla="*/ 1530273 w 1530273"/>
                <a:gd name="connsiteY4" fmla="*/ 688622 h 765136"/>
                <a:gd name="connsiteX5" fmla="*/ 1453759 w 1530273"/>
                <a:gd name="connsiteY5" fmla="*/ 765136 h 765136"/>
                <a:gd name="connsiteX6" fmla="*/ 76514 w 1530273"/>
                <a:gd name="connsiteY6" fmla="*/ 765136 h 765136"/>
                <a:gd name="connsiteX7" fmla="*/ 0 w 1530273"/>
                <a:gd name="connsiteY7" fmla="*/ 688622 h 765136"/>
                <a:gd name="connsiteX8" fmla="*/ 0 w 1530273"/>
                <a:gd name="connsiteY8" fmla="*/ 76514 h 765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0273" h="765136">
                  <a:moveTo>
                    <a:pt x="0" y="76514"/>
                  </a:moveTo>
                  <a:cubicBezTo>
                    <a:pt x="0" y="34256"/>
                    <a:pt x="34256" y="0"/>
                    <a:pt x="76514" y="0"/>
                  </a:cubicBezTo>
                  <a:lnTo>
                    <a:pt x="1453759" y="0"/>
                  </a:lnTo>
                  <a:cubicBezTo>
                    <a:pt x="1496017" y="0"/>
                    <a:pt x="1530273" y="34256"/>
                    <a:pt x="1530273" y="76514"/>
                  </a:cubicBezTo>
                  <a:lnTo>
                    <a:pt x="1530273" y="688622"/>
                  </a:lnTo>
                  <a:cubicBezTo>
                    <a:pt x="1530273" y="730880"/>
                    <a:pt x="1496017" y="765136"/>
                    <a:pt x="1453759" y="765136"/>
                  </a:cubicBezTo>
                  <a:lnTo>
                    <a:pt x="76514" y="765136"/>
                  </a:lnTo>
                  <a:cubicBezTo>
                    <a:pt x="34256" y="765136"/>
                    <a:pt x="0" y="730880"/>
                    <a:pt x="0" y="688622"/>
                  </a:cubicBezTo>
                  <a:lnTo>
                    <a:pt x="0" y="76514"/>
                  </a:lnTo>
                  <a:close/>
                </a:path>
              </a:pathLst>
            </a:custGeom>
            <a:solidFill>
              <a:schemeClr val="accent2"/>
            </a:solidFill>
            <a:ln>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0030" tIns="30030" rIns="30030" bIns="30030" numCol="1" spcCol="1270" anchor="ctr" anchorCtr="0">
              <a:noAutofit/>
            </a:bodyPr>
            <a:lstStyle/>
            <a:p>
              <a:pPr lvl="0" algn="ctr" defTabSz="533400">
                <a:lnSpc>
                  <a:spcPct val="90000"/>
                </a:lnSpc>
                <a:spcBef>
                  <a:spcPct val="0"/>
                </a:spcBef>
                <a:spcAft>
                  <a:spcPct val="35000"/>
                </a:spcAft>
              </a:pPr>
              <a:r>
                <a:rPr lang="en-US" sz="1200" kern="1200" dirty="0" smtClean="0"/>
                <a:t>Complete Observation survey</a:t>
              </a:r>
              <a:endParaRPr lang="en-US" sz="1200" kern="1200" dirty="0"/>
            </a:p>
          </p:txBody>
        </p:sp>
        <p:sp>
          <p:nvSpPr>
            <p:cNvPr id="48" name="Freeform 47"/>
            <p:cNvSpPr/>
            <p:nvPr/>
          </p:nvSpPr>
          <p:spPr>
            <a:xfrm rot="4473052">
              <a:off x="3884385" y="3868446"/>
              <a:ext cx="2290733" cy="20436"/>
            </a:xfrm>
            <a:custGeom>
              <a:avLst/>
              <a:gdLst>
                <a:gd name="connsiteX0" fmla="*/ 0 w 2290733"/>
                <a:gd name="connsiteY0" fmla="*/ 10218 h 20436"/>
                <a:gd name="connsiteX1" fmla="*/ 2290733 w 2290733"/>
                <a:gd name="connsiteY1" fmla="*/ 10218 h 20436"/>
              </a:gdLst>
              <a:ahLst/>
              <a:cxnLst>
                <a:cxn ang="0">
                  <a:pos x="connsiteX0" y="connsiteY0"/>
                </a:cxn>
                <a:cxn ang="0">
                  <a:pos x="connsiteX1" y="connsiteY1"/>
                </a:cxn>
              </a:cxnLst>
              <a:rect l="l" t="t" r="r" b="b"/>
              <a:pathLst>
                <a:path w="2290733" h="20436">
                  <a:moveTo>
                    <a:pt x="0" y="10218"/>
                  </a:moveTo>
                  <a:lnTo>
                    <a:pt x="2290733" y="10218"/>
                  </a:lnTo>
                </a:path>
              </a:pathLst>
            </a:custGeom>
            <a:noFill/>
            <a:ln>
              <a:solidFill>
                <a:schemeClr val="tx2"/>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100798" tIns="-47051" rIns="1100798" bIns="-47050" numCol="1" spcCol="1270" anchor="ctr" anchorCtr="0">
              <a:noAutofit/>
            </a:bodyPr>
            <a:lstStyle/>
            <a:p>
              <a:pPr lvl="0" algn="ctr" defTabSz="355600">
                <a:lnSpc>
                  <a:spcPct val="90000"/>
                </a:lnSpc>
                <a:spcBef>
                  <a:spcPct val="0"/>
                </a:spcBef>
                <a:spcAft>
                  <a:spcPct val="35000"/>
                </a:spcAft>
              </a:pPr>
              <a:endParaRPr lang="en-US" sz="800" kern="1200"/>
            </a:p>
          </p:txBody>
        </p:sp>
        <p:sp>
          <p:nvSpPr>
            <p:cNvPr id="49" name="Freeform 48"/>
            <p:cNvSpPr/>
            <p:nvPr/>
          </p:nvSpPr>
          <p:spPr>
            <a:xfrm>
              <a:off x="5334858" y="4600077"/>
              <a:ext cx="1530273" cy="765136"/>
            </a:xfrm>
            <a:custGeom>
              <a:avLst/>
              <a:gdLst>
                <a:gd name="connsiteX0" fmla="*/ 0 w 1530273"/>
                <a:gd name="connsiteY0" fmla="*/ 76514 h 765136"/>
                <a:gd name="connsiteX1" fmla="*/ 76514 w 1530273"/>
                <a:gd name="connsiteY1" fmla="*/ 0 h 765136"/>
                <a:gd name="connsiteX2" fmla="*/ 1453759 w 1530273"/>
                <a:gd name="connsiteY2" fmla="*/ 0 h 765136"/>
                <a:gd name="connsiteX3" fmla="*/ 1530273 w 1530273"/>
                <a:gd name="connsiteY3" fmla="*/ 76514 h 765136"/>
                <a:gd name="connsiteX4" fmla="*/ 1530273 w 1530273"/>
                <a:gd name="connsiteY4" fmla="*/ 688622 h 765136"/>
                <a:gd name="connsiteX5" fmla="*/ 1453759 w 1530273"/>
                <a:gd name="connsiteY5" fmla="*/ 765136 h 765136"/>
                <a:gd name="connsiteX6" fmla="*/ 76514 w 1530273"/>
                <a:gd name="connsiteY6" fmla="*/ 765136 h 765136"/>
                <a:gd name="connsiteX7" fmla="*/ 0 w 1530273"/>
                <a:gd name="connsiteY7" fmla="*/ 688622 h 765136"/>
                <a:gd name="connsiteX8" fmla="*/ 0 w 1530273"/>
                <a:gd name="connsiteY8" fmla="*/ 76514 h 765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0273" h="765136">
                  <a:moveTo>
                    <a:pt x="0" y="76514"/>
                  </a:moveTo>
                  <a:cubicBezTo>
                    <a:pt x="0" y="34256"/>
                    <a:pt x="34256" y="0"/>
                    <a:pt x="76514" y="0"/>
                  </a:cubicBezTo>
                  <a:lnTo>
                    <a:pt x="1453759" y="0"/>
                  </a:lnTo>
                  <a:cubicBezTo>
                    <a:pt x="1496017" y="0"/>
                    <a:pt x="1530273" y="34256"/>
                    <a:pt x="1530273" y="76514"/>
                  </a:cubicBezTo>
                  <a:lnTo>
                    <a:pt x="1530273" y="688622"/>
                  </a:lnTo>
                  <a:cubicBezTo>
                    <a:pt x="1530273" y="730880"/>
                    <a:pt x="1496017" y="765136"/>
                    <a:pt x="1453759" y="765136"/>
                  </a:cubicBezTo>
                  <a:lnTo>
                    <a:pt x="76514" y="765136"/>
                  </a:lnTo>
                  <a:cubicBezTo>
                    <a:pt x="34256" y="765136"/>
                    <a:pt x="0" y="730880"/>
                    <a:pt x="0" y="688622"/>
                  </a:cubicBezTo>
                  <a:lnTo>
                    <a:pt x="0" y="76514"/>
                  </a:lnTo>
                  <a:close/>
                </a:path>
              </a:pathLst>
            </a:custGeom>
            <a:solidFill>
              <a:schemeClr val="tx2"/>
            </a:solidFill>
            <a:ln>
              <a:solidFill>
                <a:schemeClr val="tx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0030" tIns="30030" rIns="30030" bIns="30030" numCol="1" spcCol="1270" anchor="ctr" anchorCtr="0">
              <a:noAutofit/>
            </a:bodyPr>
            <a:lstStyle/>
            <a:p>
              <a:pPr lvl="0" algn="ctr" defTabSz="533400">
                <a:lnSpc>
                  <a:spcPct val="90000"/>
                </a:lnSpc>
                <a:spcBef>
                  <a:spcPct val="0"/>
                </a:spcBef>
                <a:spcAft>
                  <a:spcPct val="35000"/>
                </a:spcAft>
              </a:pPr>
              <a:r>
                <a:rPr lang="en-US" sz="1200" kern="1200" dirty="0" smtClean="0"/>
                <a:t>Person reported that they are not experiencing homelessness</a:t>
              </a:r>
              <a:endParaRPr lang="en-US" sz="1200" kern="1200" dirty="0"/>
            </a:p>
          </p:txBody>
        </p:sp>
        <p:sp>
          <p:nvSpPr>
            <p:cNvPr id="50" name="Freeform 49"/>
            <p:cNvSpPr/>
            <p:nvPr/>
          </p:nvSpPr>
          <p:spPr>
            <a:xfrm rot="13409">
              <a:off x="6865129" y="4973625"/>
              <a:ext cx="614011" cy="20436"/>
            </a:xfrm>
            <a:custGeom>
              <a:avLst/>
              <a:gdLst>
                <a:gd name="connsiteX0" fmla="*/ 0 w 614011"/>
                <a:gd name="connsiteY0" fmla="*/ 10218 h 20436"/>
                <a:gd name="connsiteX1" fmla="*/ 614011 w 614011"/>
                <a:gd name="connsiteY1" fmla="*/ 10218 h 20436"/>
              </a:gdLst>
              <a:ahLst/>
              <a:cxnLst>
                <a:cxn ang="0">
                  <a:pos x="connsiteX0" y="connsiteY0"/>
                </a:cxn>
                <a:cxn ang="0">
                  <a:pos x="connsiteX1" y="connsiteY1"/>
                </a:cxn>
              </a:cxnLst>
              <a:rect l="l" t="t" r="r" b="b"/>
              <a:pathLst>
                <a:path w="614011" h="20436">
                  <a:moveTo>
                    <a:pt x="0" y="10218"/>
                  </a:moveTo>
                  <a:lnTo>
                    <a:pt x="614011" y="10218"/>
                  </a:lnTo>
                </a:path>
              </a:pathLst>
            </a:custGeom>
            <a:noFill/>
            <a:ln>
              <a:solidFill>
                <a:schemeClr val="tx2"/>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04355" tIns="-5133" rIns="304355" bIns="-5132" numCol="1" spcCol="1270" anchor="ctr" anchorCtr="0">
              <a:noAutofit/>
            </a:bodyPr>
            <a:lstStyle/>
            <a:p>
              <a:pPr lvl="0" algn="ctr" defTabSz="222250">
                <a:lnSpc>
                  <a:spcPct val="90000"/>
                </a:lnSpc>
                <a:spcBef>
                  <a:spcPct val="0"/>
                </a:spcBef>
                <a:spcAft>
                  <a:spcPct val="35000"/>
                </a:spcAft>
              </a:pPr>
              <a:endParaRPr lang="en-US" sz="500" kern="1200"/>
            </a:p>
          </p:txBody>
        </p:sp>
        <p:sp>
          <p:nvSpPr>
            <p:cNvPr id="51" name="Freeform 50"/>
            <p:cNvSpPr/>
            <p:nvPr/>
          </p:nvSpPr>
          <p:spPr>
            <a:xfrm>
              <a:off x="7479139" y="4602472"/>
              <a:ext cx="1530273" cy="765136"/>
            </a:xfrm>
            <a:custGeom>
              <a:avLst/>
              <a:gdLst>
                <a:gd name="connsiteX0" fmla="*/ 0 w 1530273"/>
                <a:gd name="connsiteY0" fmla="*/ 76514 h 765136"/>
                <a:gd name="connsiteX1" fmla="*/ 76514 w 1530273"/>
                <a:gd name="connsiteY1" fmla="*/ 0 h 765136"/>
                <a:gd name="connsiteX2" fmla="*/ 1453759 w 1530273"/>
                <a:gd name="connsiteY2" fmla="*/ 0 h 765136"/>
                <a:gd name="connsiteX3" fmla="*/ 1530273 w 1530273"/>
                <a:gd name="connsiteY3" fmla="*/ 76514 h 765136"/>
                <a:gd name="connsiteX4" fmla="*/ 1530273 w 1530273"/>
                <a:gd name="connsiteY4" fmla="*/ 688622 h 765136"/>
                <a:gd name="connsiteX5" fmla="*/ 1453759 w 1530273"/>
                <a:gd name="connsiteY5" fmla="*/ 765136 h 765136"/>
                <a:gd name="connsiteX6" fmla="*/ 76514 w 1530273"/>
                <a:gd name="connsiteY6" fmla="*/ 765136 h 765136"/>
                <a:gd name="connsiteX7" fmla="*/ 0 w 1530273"/>
                <a:gd name="connsiteY7" fmla="*/ 688622 h 765136"/>
                <a:gd name="connsiteX8" fmla="*/ 0 w 1530273"/>
                <a:gd name="connsiteY8" fmla="*/ 76514 h 765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0273" h="765136">
                  <a:moveTo>
                    <a:pt x="0" y="76514"/>
                  </a:moveTo>
                  <a:cubicBezTo>
                    <a:pt x="0" y="34256"/>
                    <a:pt x="34256" y="0"/>
                    <a:pt x="76514" y="0"/>
                  </a:cubicBezTo>
                  <a:lnTo>
                    <a:pt x="1453759" y="0"/>
                  </a:lnTo>
                  <a:cubicBezTo>
                    <a:pt x="1496017" y="0"/>
                    <a:pt x="1530273" y="34256"/>
                    <a:pt x="1530273" y="76514"/>
                  </a:cubicBezTo>
                  <a:lnTo>
                    <a:pt x="1530273" y="688622"/>
                  </a:lnTo>
                  <a:cubicBezTo>
                    <a:pt x="1530273" y="730880"/>
                    <a:pt x="1496017" y="765136"/>
                    <a:pt x="1453759" y="765136"/>
                  </a:cubicBezTo>
                  <a:lnTo>
                    <a:pt x="76514" y="765136"/>
                  </a:lnTo>
                  <a:cubicBezTo>
                    <a:pt x="34256" y="765136"/>
                    <a:pt x="0" y="730880"/>
                    <a:pt x="0" y="688622"/>
                  </a:cubicBezTo>
                  <a:lnTo>
                    <a:pt x="0" y="76514"/>
                  </a:lnTo>
                  <a:close/>
                </a:path>
              </a:pathLst>
            </a:custGeom>
            <a:solidFill>
              <a:schemeClr val="tx2"/>
            </a:solidFill>
            <a:ln>
              <a:solidFill>
                <a:schemeClr val="tx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0030" tIns="30030" rIns="30030" bIns="30030" numCol="1" spcCol="1270" anchor="ctr" anchorCtr="0">
              <a:noAutofit/>
            </a:bodyPr>
            <a:lstStyle/>
            <a:p>
              <a:pPr lvl="0" algn="ctr" defTabSz="533400">
                <a:lnSpc>
                  <a:spcPct val="90000"/>
                </a:lnSpc>
                <a:spcBef>
                  <a:spcPct val="0"/>
                </a:spcBef>
                <a:spcAft>
                  <a:spcPct val="35000"/>
                </a:spcAft>
              </a:pPr>
              <a:r>
                <a:rPr lang="en-US" sz="1200" kern="1200" dirty="0" smtClean="0"/>
                <a:t>Thank them for their time. </a:t>
              </a:r>
            </a:p>
            <a:p>
              <a:pPr lvl="0" algn="ctr" defTabSz="533400">
                <a:lnSpc>
                  <a:spcPct val="90000"/>
                </a:lnSpc>
                <a:spcBef>
                  <a:spcPct val="0"/>
                </a:spcBef>
                <a:spcAft>
                  <a:spcPct val="35000"/>
                </a:spcAft>
              </a:pPr>
              <a:r>
                <a:rPr lang="en-US" sz="1200" kern="1200" dirty="0" smtClean="0"/>
                <a:t>DO NOT COMPLETE A SURVEY</a:t>
              </a:r>
              <a:endParaRPr lang="en-US" sz="1200" kern="1200" dirty="0"/>
            </a:p>
          </p:txBody>
        </p:sp>
        <p:sp>
          <p:nvSpPr>
            <p:cNvPr id="53" name="Freeform 52"/>
            <p:cNvSpPr/>
            <p:nvPr/>
          </p:nvSpPr>
          <p:spPr>
            <a:xfrm rot="4353511">
              <a:off x="1899274" y="5040953"/>
              <a:ext cx="1950650" cy="20436"/>
            </a:xfrm>
            <a:custGeom>
              <a:avLst/>
              <a:gdLst>
                <a:gd name="connsiteX0" fmla="*/ 0 w 1950650"/>
                <a:gd name="connsiteY0" fmla="*/ 10218 h 20436"/>
                <a:gd name="connsiteX1" fmla="*/ 1950650 w 1950650"/>
                <a:gd name="connsiteY1" fmla="*/ 10218 h 20436"/>
              </a:gdLst>
              <a:ahLst/>
              <a:cxnLst>
                <a:cxn ang="0">
                  <a:pos x="connsiteX0" y="connsiteY0"/>
                </a:cxn>
                <a:cxn ang="0">
                  <a:pos x="connsiteX1" y="connsiteY1"/>
                </a:cxn>
              </a:cxnLst>
              <a:rect l="l" t="t" r="r" b="b"/>
              <a:pathLst>
                <a:path w="1950650" h="20436">
                  <a:moveTo>
                    <a:pt x="0" y="10218"/>
                  </a:moveTo>
                  <a:lnTo>
                    <a:pt x="1950650" y="10218"/>
                  </a:lnTo>
                </a:path>
              </a:pathLst>
            </a:custGeom>
            <a:noFill/>
            <a:ln>
              <a:solidFill>
                <a:schemeClr val="accent2"/>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939259" tIns="-38548" rIns="939259" bIns="-38548" numCol="1" spcCol="1270" anchor="ctr" anchorCtr="0">
              <a:noAutofit/>
            </a:bodyPr>
            <a:lstStyle/>
            <a:p>
              <a:pPr lvl="0" algn="ctr" defTabSz="311150">
                <a:lnSpc>
                  <a:spcPct val="90000"/>
                </a:lnSpc>
                <a:spcBef>
                  <a:spcPct val="0"/>
                </a:spcBef>
                <a:spcAft>
                  <a:spcPct val="35000"/>
                </a:spcAft>
              </a:pPr>
              <a:endParaRPr lang="en-US" sz="700" kern="1200"/>
            </a:p>
          </p:txBody>
        </p:sp>
        <p:sp>
          <p:nvSpPr>
            <p:cNvPr id="58" name="Freeform 57"/>
            <p:cNvSpPr/>
            <p:nvPr/>
          </p:nvSpPr>
          <p:spPr>
            <a:xfrm>
              <a:off x="3166935" y="5599087"/>
              <a:ext cx="1530273" cy="765136"/>
            </a:xfrm>
            <a:custGeom>
              <a:avLst/>
              <a:gdLst>
                <a:gd name="connsiteX0" fmla="*/ 0 w 1530273"/>
                <a:gd name="connsiteY0" fmla="*/ 76514 h 765136"/>
                <a:gd name="connsiteX1" fmla="*/ 76514 w 1530273"/>
                <a:gd name="connsiteY1" fmla="*/ 0 h 765136"/>
                <a:gd name="connsiteX2" fmla="*/ 1453759 w 1530273"/>
                <a:gd name="connsiteY2" fmla="*/ 0 h 765136"/>
                <a:gd name="connsiteX3" fmla="*/ 1530273 w 1530273"/>
                <a:gd name="connsiteY3" fmla="*/ 76514 h 765136"/>
                <a:gd name="connsiteX4" fmla="*/ 1530273 w 1530273"/>
                <a:gd name="connsiteY4" fmla="*/ 688622 h 765136"/>
                <a:gd name="connsiteX5" fmla="*/ 1453759 w 1530273"/>
                <a:gd name="connsiteY5" fmla="*/ 765136 h 765136"/>
                <a:gd name="connsiteX6" fmla="*/ 76514 w 1530273"/>
                <a:gd name="connsiteY6" fmla="*/ 765136 h 765136"/>
                <a:gd name="connsiteX7" fmla="*/ 0 w 1530273"/>
                <a:gd name="connsiteY7" fmla="*/ 688622 h 765136"/>
                <a:gd name="connsiteX8" fmla="*/ 0 w 1530273"/>
                <a:gd name="connsiteY8" fmla="*/ 76514 h 765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0273" h="765136">
                  <a:moveTo>
                    <a:pt x="0" y="76514"/>
                  </a:moveTo>
                  <a:cubicBezTo>
                    <a:pt x="0" y="34256"/>
                    <a:pt x="34256" y="0"/>
                    <a:pt x="76514" y="0"/>
                  </a:cubicBezTo>
                  <a:lnTo>
                    <a:pt x="1453759" y="0"/>
                  </a:lnTo>
                  <a:cubicBezTo>
                    <a:pt x="1496017" y="0"/>
                    <a:pt x="1530273" y="34256"/>
                    <a:pt x="1530273" y="76514"/>
                  </a:cubicBezTo>
                  <a:lnTo>
                    <a:pt x="1530273" y="688622"/>
                  </a:lnTo>
                  <a:cubicBezTo>
                    <a:pt x="1530273" y="730880"/>
                    <a:pt x="1496017" y="765136"/>
                    <a:pt x="1453759" y="765136"/>
                  </a:cubicBezTo>
                  <a:lnTo>
                    <a:pt x="76514" y="765136"/>
                  </a:lnTo>
                  <a:cubicBezTo>
                    <a:pt x="34256" y="765136"/>
                    <a:pt x="0" y="730880"/>
                    <a:pt x="0" y="688622"/>
                  </a:cubicBezTo>
                  <a:lnTo>
                    <a:pt x="0" y="76514"/>
                  </a:lnTo>
                  <a:close/>
                </a:path>
              </a:pathLst>
            </a:custGeom>
            <a:solidFill>
              <a:schemeClr val="accent2"/>
            </a:solidFill>
            <a:ln>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0030" tIns="30030" rIns="30030" bIns="30030" numCol="1" spcCol="1270" anchor="ctr" anchorCtr="0">
              <a:noAutofit/>
            </a:bodyPr>
            <a:lstStyle/>
            <a:p>
              <a:pPr lvl="0" algn="ctr" defTabSz="533400">
                <a:lnSpc>
                  <a:spcPct val="90000"/>
                </a:lnSpc>
                <a:spcBef>
                  <a:spcPct val="0"/>
                </a:spcBef>
                <a:spcAft>
                  <a:spcPct val="35000"/>
                </a:spcAft>
              </a:pPr>
              <a:r>
                <a:rPr lang="en-US" sz="1200" kern="1200" dirty="0" smtClean="0"/>
                <a:t>Unsafe to approach</a:t>
              </a:r>
              <a:endParaRPr lang="en-US" sz="1200" kern="1200" dirty="0"/>
            </a:p>
          </p:txBody>
        </p:sp>
        <p:sp>
          <p:nvSpPr>
            <p:cNvPr id="59" name="Freeform 58"/>
            <p:cNvSpPr/>
            <p:nvPr/>
          </p:nvSpPr>
          <p:spPr>
            <a:xfrm>
              <a:off x="4697208" y="5971437"/>
              <a:ext cx="628116" cy="20436"/>
            </a:xfrm>
            <a:custGeom>
              <a:avLst/>
              <a:gdLst>
                <a:gd name="connsiteX0" fmla="*/ 0 w 628116"/>
                <a:gd name="connsiteY0" fmla="*/ 10218 h 20436"/>
                <a:gd name="connsiteX1" fmla="*/ 628116 w 628116"/>
                <a:gd name="connsiteY1" fmla="*/ 10218 h 20436"/>
              </a:gdLst>
              <a:ahLst/>
              <a:cxnLst>
                <a:cxn ang="0">
                  <a:pos x="connsiteX0" y="connsiteY0"/>
                </a:cxn>
                <a:cxn ang="0">
                  <a:pos x="connsiteX1" y="connsiteY1"/>
                </a:cxn>
              </a:cxnLst>
              <a:rect l="l" t="t" r="r" b="b"/>
              <a:pathLst>
                <a:path w="628116" h="20436">
                  <a:moveTo>
                    <a:pt x="0" y="10218"/>
                  </a:moveTo>
                  <a:lnTo>
                    <a:pt x="628116" y="10218"/>
                  </a:lnTo>
                </a:path>
              </a:pathLst>
            </a:custGeom>
            <a:noFill/>
            <a:ln>
              <a:solidFill>
                <a:schemeClr val="accent2"/>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11056" tIns="-5485" rIns="311055" bIns="-5484" numCol="1" spcCol="1270" anchor="ctr" anchorCtr="0">
              <a:noAutofit/>
            </a:bodyPr>
            <a:lstStyle/>
            <a:p>
              <a:pPr lvl="0" algn="ctr" defTabSz="222250">
                <a:lnSpc>
                  <a:spcPct val="90000"/>
                </a:lnSpc>
                <a:spcBef>
                  <a:spcPct val="0"/>
                </a:spcBef>
                <a:spcAft>
                  <a:spcPct val="35000"/>
                </a:spcAft>
              </a:pPr>
              <a:endParaRPr lang="en-US" sz="500" kern="1200"/>
            </a:p>
          </p:txBody>
        </p:sp>
        <p:sp>
          <p:nvSpPr>
            <p:cNvPr id="60" name="Freeform 59"/>
            <p:cNvSpPr/>
            <p:nvPr/>
          </p:nvSpPr>
          <p:spPr>
            <a:xfrm>
              <a:off x="5325326" y="5699103"/>
              <a:ext cx="1161212" cy="601688"/>
            </a:xfrm>
            <a:custGeom>
              <a:avLst/>
              <a:gdLst>
                <a:gd name="connsiteX0" fmla="*/ 0 w 1530273"/>
                <a:gd name="connsiteY0" fmla="*/ 76514 h 765136"/>
                <a:gd name="connsiteX1" fmla="*/ 76514 w 1530273"/>
                <a:gd name="connsiteY1" fmla="*/ 0 h 765136"/>
                <a:gd name="connsiteX2" fmla="*/ 1453759 w 1530273"/>
                <a:gd name="connsiteY2" fmla="*/ 0 h 765136"/>
                <a:gd name="connsiteX3" fmla="*/ 1530273 w 1530273"/>
                <a:gd name="connsiteY3" fmla="*/ 76514 h 765136"/>
                <a:gd name="connsiteX4" fmla="*/ 1530273 w 1530273"/>
                <a:gd name="connsiteY4" fmla="*/ 688622 h 765136"/>
                <a:gd name="connsiteX5" fmla="*/ 1453759 w 1530273"/>
                <a:gd name="connsiteY5" fmla="*/ 765136 h 765136"/>
                <a:gd name="connsiteX6" fmla="*/ 76514 w 1530273"/>
                <a:gd name="connsiteY6" fmla="*/ 765136 h 765136"/>
                <a:gd name="connsiteX7" fmla="*/ 0 w 1530273"/>
                <a:gd name="connsiteY7" fmla="*/ 688622 h 765136"/>
                <a:gd name="connsiteX8" fmla="*/ 0 w 1530273"/>
                <a:gd name="connsiteY8" fmla="*/ 76514 h 765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0273" h="765136">
                  <a:moveTo>
                    <a:pt x="0" y="76514"/>
                  </a:moveTo>
                  <a:cubicBezTo>
                    <a:pt x="0" y="34256"/>
                    <a:pt x="34256" y="0"/>
                    <a:pt x="76514" y="0"/>
                  </a:cubicBezTo>
                  <a:lnTo>
                    <a:pt x="1453759" y="0"/>
                  </a:lnTo>
                  <a:cubicBezTo>
                    <a:pt x="1496017" y="0"/>
                    <a:pt x="1530273" y="34256"/>
                    <a:pt x="1530273" y="76514"/>
                  </a:cubicBezTo>
                  <a:lnTo>
                    <a:pt x="1530273" y="688622"/>
                  </a:lnTo>
                  <a:cubicBezTo>
                    <a:pt x="1530273" y="730880"/>
                    <a:pt x="1496017" y="765136"/>
                    <a:pt x="1453759" y="765136"/>
                  </a:cubicBezTo>
                  <a:lnTo>
                    <a:pt x="76514" y="765136"/>
                  </a:lnTo>
                  <a:cubicBezTo>
                    <a:pt x="34256" y="765136"/>
                    <a:pt x="0" y="730880"/>
                    <a:pt x="0" y="688622"/>
                  </a:cubicBezTo>
                  <a:lnTo>
                    <a:pt x="0" y="76514"/>
                  </a:lnTo>
                  <a:close/>
                </a:path>
              </a:pathLst>
            </a:custGeom>
            <a:solidFill>
              <a:schemeClr val="accent2"/>
            </a:solidFill>
            <a:ln>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0030" tIns="30030" rIns="30030" bIns="30030" numCol="1" spcCol="1270" anchor="ctr" anchorCtr="0">
              <a:noAutofit/>
            </a:bodyPr>
            <a:lstStyle/>
            <a:p>
              <a:pPr lvl="0" algn="ctr" defTabSz="533400">
                <a:lnSpc>
                  <a:spcPct val="90000"/>
                </a:lnSpc>
                <a:spcBef>
                  <a:spcPct val="0"/>
                </a:spcBef>
                <a:spcAft>
                  <a:spcPct val="35000"/>
                </a:spcAft>
              </a:pPr>
              <a:r>
                <a:rPr lang="en-US" sz="1200" kern="1200" dirty="0" smtClean="0"/>
                <a:t>Complete Observation survey</a:t>
              </a:r>
              <a:endParaRPr lang="en-US" sz="1200" kern="1200" dirty="0"/>
            </a:p>
          </p:txBody>
        </p:sp>
      </p:grpSp>
    </p:spTree>
    <p:extLst>
      <p:ext uri="{BB962C8B-B14F-4D97-AF65-F5344CB8AC3E}">
        <p14:creationId xmlns:p14="http://schemas.microsoft.com/office/powerpoint/2010/main" val="9884742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9379" y="-12171"/>
            <a:ext cx="12144673" cy="7169070"/>
            <a:chOff x="9379" y="-12171"/>
            <a:chExt cx="12144673" cy="7169070"/>
          </a:xfrm>
        </p:grpSpPr>
        <p:sp>
          <p:nvSpPr>
            <p:cNvPr id="22" name="Rectangle 21"/>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81885" y="9600"/>
              <a:ext cx="10302217"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6021"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rot="10800000">
              <a:off x="214916" y="2546518"/>
              <a:ext cx="492443" cy="1461416"/>
            </a:xfrm>
            <a:prstGeom prst="rect">
              <a:avLst/>
            </a:prstGeom>
            <a:noFill/>
          </p:spPr>
          <p:txBody>
            <a:bodyPr vert="vert" wrap="square" rtlCol="0">
              <a:spAutoFit/>
            </a:bodyPr>
            <a:lstStyle/>
            <a:p>
              <a:r>
                <a:rPr lang="en-US" sz="2000" dirty="0" smtClean="0">
                  <a:solidFill>
                    <a:schemeClr val="bg1"/>
                  </a:solidFill>
                </a:rPr>
                <a:t>Module 4</a:t>
              </a:r>
              <a:endParaRPr lang="en-US" sz="2000" dirty="0">
                <a:solidFill>
                  <a:schemeClr val="bg1"/>
                </a:solidFill>
              </a:endParaRPr>
            </a:p>
          </p:txBody>
        </p:sp>
        <p:sp>
          <p:nvSpPr>
            <p:cNvPr id="34" name="TextBox 33"/>
            <p:cNvSpPr txBox="1"/>
            <p:nvPr/>
          </p:nvSpPr>
          <p:spPr>
            <a:xfrm>
              <a:off x="10800769" y="3839404"/>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35" name="TextBox 34"/>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36" name="TextBox 35"/>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38" name="Picture 37"/>
            <p:cNvPicPr>
              <a:picLocks noChangeAspect="1"/>
            </p:cNvPicPr>
            <p:nvPr/>
          </p:nvPicPr>
          <p:blipFill>
            <a:blip r:embed="rId3"/>
            <a:stretch>
              <a:fillRect/>
            </a:stretch>
          </p:blipFill>
          <p:spPr>
            <a:xfrm>
              <a:off x="765978" y="6110900"/>
              <a:ext cx="762000" cy="733425"/>
            </a:xfrm>
            <a:prstGeom prst="rect">
              <a:avLst/>
            </a:prstGeom>
          </p:spPr>
        </p:pic>
      </p:grpSp>
      <p:sp>
        <p:nvSpPr>
          <p:cNvPr id="19" name="Title 2"/>
          <p:cNvSpPr>
            <a:spLocks noGrp="1"/>
          </p:cNvSpPr>
          <p:nvPr>
            <p:ph type="title"/>
          </p:nvPr>
        </p:nvSpPr>
        <p:spPr>
          <a:xfrm>
            <a:off x="592485" y="13538"/>
            <a:ext cx="10302218" cy="1325563"/>
          </a:xfrm>
        </p:spPr>
        <p:txBody>
          <a:bodyPr/>
          <a:lstStyle/>
          <a:p>
            <a:pPr algn="ctr"/>
            <a:r>
              <a:rPr lang="en-US" dirty="0"/>
              <a:t>Best Practices</a:t>
            </a:r>
          </a:p>
        </p:txBody>
      </p:sp>
      <p:sp>
        <p:nvSpPr>
          <p:cNvPr id="20" name="Content Placeholder 4"/>
          <p:cNvSpPr>
            <a:spLocks noGrp="1"/>
          </p:cNvSpPr>
          <p:nvPr>
            <p:ph idx="1"/>
          </p:nvPr>
        </p:nvSpPr>
        <p:spPr>
          <a:xfrm>
            <a:off x="1551215" y="1396990"/>
            <a:ext cx="8817652" cy="4351338"/>
          </a:xfrm>
        </p:spPr>
        <p:txBody>
          <a:bodyPr>
            <a:normAutofit/>
          </a:bodyPr>
          <a:lstStyle/>
          <a:p>
            <a:r>
              <a:rPr lang="en-US" sz="1800" dirty="0"/>
              <a:t>Familiarize yourself with the survey</a:t>
            </a:r>
          </a:p>
          <a:p>
            <a:pPr lvl="1"/>
            <a:r>
              <a:rPr lang="en-US" sz="1400" dirty="0"/>
              <a:t>Practice reading all of the questions out loud.</a:t>
            </a:r>
          </a:p>
          <a:p>
            <a:pPr lvl="1"/>
            <a:r>
              <a:rPr lang="en-US" sz="1400" dirty="0"/>
              <a:t>Practice giving your introduction script out loud.</a:t>
            </a:r>
          </a:p>
          <a:p>
            <a:r>
              <a:rPr lang="en-US" sz="1800" dirty="0"/>
              <a:t>Communicate your intentions to prospective survey participants</a:t>
            </a:r>
          </a:p>
          <a:p>
            <a:r>
              <a:rPr lang="en-US" sz="1800" dirty="0"/>
              <a:t>Obtain consent to administer the survey</a:t>
            </a:r>
          </a:p>
          <a:p>
            <a:r>
              <a:rPr lang="en-US" sz="1800" dirty="0"/>
              <a:t>Express confidence and compassion</a:t>
            </a:r>
          </a:p>
          <a:p>
            <a:r>
              <a:rPr lang="en-US" sz="1800" dirty="0"/>
              <a:t>When surveying individuals within a group, prioritize safety and protect participant’s information</a:t>
            </a:r>
          </a:p>
          <a:p>
            <a:pPr lvl="1"/>
            <a:r>
              <a:rPr lang="en-US" sz="1400" dirty="0"/>
              <a:t>Whenever possible, attempt to give participants as much privacy as they request. </a:t>
            </a:r>
          </a:p>
          <a:p>
            <a:r>
              <a:rPr lang="en-US" sz="1800" dirty="0"/>
              <a:t>Come up with a safety phrase for discomfort amongst your team</a:t>
            </a:r>
          </a:p>
          <a:p>
            <a:r>
              <a:rPr lang="en-US" sz="1800" dirty="0"/>
              <a:t>Know volunteer expectations</a:t>
            </a:r>
          </a:p>
          <a:p>
            <a:r>
              <a:rPr lang="en-US" sz="1800" dirty="0"/>
              <a:t>Know community resources </a:t>
            </a:r>
          </a:p>
          <a:p>
            <a:endParaRPr lang="en-US" sz="1800" dirty="0"/>
          </a:p>
          <a:p>
            <a:endParaRPr lang="en-US" dirty="0"/>
          </a:p>
        </p:txBody>
      </p:sp>
    </p:spTree>
    <p:extLst>
      <p:ext uri="{BB962C8B-B14F-4D97-AF65-F5344CB8AC3E}">
        <p14:creationId xmlns:p14="http://schemas.microsoft.com/office/powerpoint/2010/main" val="1071614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9379" y="-12171"/>
            <a:ext cx="12144673" cy="7169070"/>
            <a:chOff x="9379" y="-12171"/>
            <a:chExt cx="12144673" cy="7169070"/>
          </a:xfrm>
        </p:grpSpPr>
        <p:sp>
          <p:nvSpPr>
            <p:cNvPr id="22" name="Rectangle 21"/>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81885" y="9600"/>
              <a:ext cx="10302217"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6021"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rot="10800000">
              <a:off x="214916" y="2546518"/>
              <a:ext cx="492443" cy="1461416"/>
            </a:xfrm>
            <a:prstGeom prst="rect">
              <a:avLst/>
            </a:prstGeom>
            <a:noFill/>
          </p:spPr>
          <p:txBody>
            <a:bodyPr vert="vert" wrap="square" rtlCol="0">
              <a:spAutoFit/>
            </a:bodyPr>
            <a:lstStyle/>
            <a:p>
              <a:r>
                <a:rPr lang="en-US" sz="2000" dirty="0" smtClean="0">
                  <a:solidFill>
                    <a:schemeClr val="bg1"/>
                  </a:solidFill>
                </a:rPr>
                <a:t>Module 4</a:t>
              </a:r>
              <a:endParaRPr lang="en-US" sz="2000" dirty="0">
                <a:solidFill>
                  <a:schemeClr val="bg1"/>
                </a:solidFill>
              </a:endParaRPr>
            </a:p>
          </p:txBody>
        </p:sp>
        <p:sp>
          <p:nvSpPr>
            <p:cNvPr id="34" name="TextBox 33"/>
            <p:cNvSpPr txBox="1"/>
            <p:nvPr/>
          </p:nvSpPr>
          <p:spPr>
            <a:xfrm>
              <a:off x="10800769" y="3839404"/>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35" name="TextBox 34"/>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36" name="TextBox 35"/>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38" name="Picture 37"/>
            <p:cNvPicPr>
              <a:picLocks noChangeAspect="1"/>
            </p:cNvPicPr>
            <p:nvPr/>
          </p:nvPicPr>
          <p:blipFill>
            <a:blip r:embed="rId3"/>
            <a:stretch>
              <a:fillRect/>
            </a:stretch>
          </p:blipFill>
          <p:spPr>
            <a:xfrm>
              <a:off x="765978" y="6110900"/>
              <a:ext cx="762000" cy="733425"/>
            </a:xfrm>
            <a:prstGeom prst="rect">
              <a:avLst/>
            </a:prstGeom>
          </p:spPr>
        </p:pic>
      </p:grpSp>
      <p:sp>
        <p:nvSpPr>
          <p:cNvPr id="19" name="Title 2"/>
          <p:cNvSpPr>
            <a:spLocks noGrp="1"/>
          </p:cNvSpPr>
          <p:nvPr>
            <p:ph type="title"/>
          </p:nvPr>
        </p:nvSpPr>
        <p:spPr>
          <a:xfrm>
            <a:off x="592485" y="13538"/>
            <a:ext cx="10291618" cy="1325563"/>
          </a:xfrm>
        </p:spPr>
        <p:txBody>
          <a:bodyPr/>
          <a:lstStyle/>
          <a:p>
            <a:pPr algn="ctr"/>
            <a:r>
              <a:rPr lang="en-US" dirty="0"/>
              <a:t>Service Based Count</a:t>
            </a:r>
          </a:p>
        </p:txBody>
      </p:sp>
      <p:sp>
        <p:nvSpPr>
          <p:cNvPr id="20" name="Content Placeholder 4"/>
          <p:cNvSpPr>
            <a:spLocks noGrp="1"/>
          </p:cNvSpPr>
          <p:nvPr>
            <p:ph idx="1"/>
          </p:nvPr>
        </p:nvSpPr>
        <p:spPr>
          <a:xfrm>
            <a:off x="1300918" y="1347591"/>
            <a:ext cx="8817652" cy="4351338"/>
          </a:xfrm>
        </p:spPr>
        <p:txBody>
          <a:bodyPr>
            <a:normAutofit lnSpcReduction="10000"/>
          </a:bodyPr>
          <a:lstStyle/>
          <a:p>
            <a:pPr marL="342900" indent="-342900"/>
            <a:r>
              <a:rPr lang="en-US" dirty="0"/>
              <a:t>This method focuses on conducting interviews with users of non-shelter services and locations frequented by people who are homeless. </a:t>
            </a:r>
          </a:p>
          <a:p>
            <a:pPr marL="342900" indent="-342900"/>
            <a:r>
              <a:rPr lang="en-US" dirty="0"/>
              <a:t>The major difference between a night of the count approach and a service-based approach is that it cannot be assumed that everyone encountered is homeless. </a:t>
            </a:r>
          </a:p>
          <a:p>
            <a:pPr marL="800100" lvl="1" indent="-342900"/>
            <a:r>
              <a:rPr lang="en-US" dirty="0"/>
              <a:t>To determine homeless status, it is essential to ask detailed questions related to living situation</a:t>
            </a:r>
          </a:p>
          <a:p>
            <a:pPr marL="342900" indent="-342900"/>
            <a:r>
              <a:rPr lang="en-US" dirty="0"/>
              <a:t>Data collection must not extend beyond 7 days after </a:t>
            </a:r>
            <a:r>
              <a:rPr lang="en-US" dirty="0" smtClean="0"/>
              <a:t>1/25/24</a:t>
            </a:r>
            <a:endParaRPr lang="en-US" dirty="0"/>
          </a:p>
          <a:p>
            <a:endParaRPr lang="en-US" sz="1800" dirty="0"/>
          </a:p>
          <a:p>
            <a:endParaRPr lang="en-US" dirty="0"/>
          </a:p>
        </p:txBody>
      </p:sp>
    </p:spTree>
    <p:extLst>
      <p:ext uri="{BB962C8B-B14F-4D97-AF65-F5344CB8AC3E}">
        <p14:creationId xmlns:p14="http://schemas.microsoft.com/office/powerpoint/2010/main" val="2983499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9379" y="-12171"/>
            <a:ext cx="12144673" cy="7169070"/>
            <a:chOff x="9379" y="-12171"/>
            <a:chExt cx="12144673" cy="7169070"/>
          </a:xfrm>
        </p:grpSpPr>
        <p:sp>
          <p:nvSpPr>
            <p:cNvPr id="22" name="Rectangle 21"/>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81885" y="9600"/>
              <a:ext cx="10302217"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6021"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rot="10800000">
              <a:off x="214916" y="2546518"/>
              <a:ext cx="492443" cy="1461416"/>
            </a:xfrm>
            <a:prstGeom prst="rect">
              <a:avLst/>
            </a:prstGeom>
            <a:noFill/>
          </p:spPr>
          <p:txBody>
            <a:bodyPr vert="vert" wrap="square" rtlCol="0">
              <a:spAutoFit/>
            </a:bodyPr>
            <a:lstStyle/>
            <a:p>
              <a:r>
                <a:rPr lang="en-US" sz="2000" dirty="0" smtClean="0">
                  <a:solidFill>
                    <a:schemeClr val="bg1"/>
                  </a:solidFill>
                </a:rPr>
                <a:t>Module 4</a:t>
              </a:r>
              <a:endParaRPr lang="en-US" sz="2000" dirty="0">
                <a:solidFill>
                  <a:schemeClr val="bg1"/>
                </a:solidFill>
              </a:endParaRPr>
            </a:p>
          </p:txBody>
        </p:sp>
        <p:sp>
          <p:nvSpPr>
            <p:cNvPr id="34" name="TextBox 33"/>
            <p:cNvSpPr txBox="1"/>
            <p:nvPr/>
          </p:nvSpPr>
          <p:spPr>
            <a:xfrm>
              <a:off x="10800769" y="3839404"/>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35" name="TextBox 34"/>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36" name="TextBox 35"/>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38" name="Picture 37"/>
            <p:cNvPicPr>
              <a:picLocks noChangeAspect="1"/>
            </p:cNvPicPr>
            <p:nvPr/>
          </p:nvPicPr>
          <p:blipFill>
            <a:blip r:embed="rId3"/>
            <a:stretch>
              <a:fillRect/>
            </a:stretch>
          </p:blipFill>
          <p:spPr>
            <a:xfrm>
              <a:off x="765978" y="6110900"/>
              <a:ext cx="762000" cy="733425"/>
            </a:xfrm>
            <a:prstGeom prst="rect">
              <a:avLst/>
            </a:prstGeom>
          </p:spPr>
        </p:pic>
      </p:grpSp>
      <p:sp>
        <p:nvSpPr>
          <p:cNvPr id="19" name="Title 2"/>
          <p:cNvSpPr>
            <a:spLocks noGrp="1"/>
          </p:cNvSpPr>
          <p:nvPr>
            <p:ph type="title"/>
          </p:nvPr>
        </p:nvSpPr>
        <p:spPr>
          <a:xfrm>
            <a:off x="592485" y="13538"/>
            <a:ext cx="10302218" cy="1325563"/>
          </a:xfrm>
        </p:spPr>
        <p:txBody>
          <a:bodyPr/>
          <a:lstStyle/>
          <a:p>
            <a:pPr algn="ctr"/>
            <a:r>
              <a:rPr lang="en-US" dirty="0" smtClean="0"/>
              <a:t>Paper Surveys</a:t>
            </a:r>
            <a:endParaRPr lang="en-US" dirty="0"/>
          </a:p>
        </p:txBody>
      </p:sp>
      <p:sp>
        <p:nvSpPr>
          <p:cNvPr id="20" name="Content Placeholder 4"/>
          <p:cNvSpPr>
            <a:spLocks noGrp="1"/>
          </p:cNvSpPr>
          <p:nvPr>
            <p:ph idx="1"/>
          </p:nvPr>
        </p:nvSpPr>
        <p:spPr>
          <a:xfrm>
            <a:off x="1300918" y="1347591"/>
            <a:ext cx="8817652" cy="4351338"/>
          </a:xfrm>
        </p:spPr>
        <p:txBody>
          <a:bodyPr>
            <a:normAutofit/>
          </a:bodyPr>
          <a:lstStyle/>
          <a:p>
            <a:pPr marL="342900" indent="-342900"/>
            <a:r>
              <a:rPr lang="en-US" dirty="0" smtClean="0"/>
              <a:t>If you have some volunteers who will not use the mobile app or do not have access to a smart device, we will have limited paper surveys available. </a:t>
            </a:r>
            <a:endParaRPr lang="en-US" dirty="0"/>
          </a:p>
          <a:p>
            <a:pPr marL="342900" indent="-342900"/>
            <a:r>
              <a:rPr lang="en-US" dirty="0" smtClean="0"/>
              <a:t>You will need to contact me by December 1</a:t>
            </a:r>
            <a:r>
              <a:rPr lang="en-US" baseline="30000" dirty="0" smtClean="0"/>
              <a:t>st</a:t>
            </a:r>
            <a:r>
              <a:rPr lang="en-US" dirty="0" smtClean="0"/>
              <a:t>, if you believe that your community will need paper surveys</a:t>
            </a:r>
            <a:endParaRPr lang="en-US" dirty="0"/>
          </a:p>
          <a:p>
            <a:pPr marL="800100" lvl="1" indent="-342900"/>
            <a:r>
              <a:rPr lang="en-US" dirty="0" smtClean="0"/>
              <a:t>Please email me with the anticipated number of volunteers that will be using them as well as why they are unable to use the app</a:t>
            </a:r>
            <a:endParaRPr lang="en-US" dirty="0"/>
          </a:p>
          <a:p>
            <a:pPr marL="342900" indent="-342900"/>
            <a:r>
              <a:rPr lang="en-US" dirty="0" smtClean="0"/>
              <a:t>You will have to come up with a plan for entering the paper surveys into the app by February 2</a:t>
            </a:r>
            <a:r>
              <a:rPr lang="en-US" baseline="30000" dirty="0"/>
              <a:t>n</a:t>
            </a:r>
            <a:r>
              <a:rPr lang="en-US" baseline="30000" dirty="0" smtClean="0"/>
              <a:t>d</a:t>
            </a:r>
            <a:r>
              <a:rPr lang="en-US" dirty="0" smtClean="0"/>
              <a:t>. </a:t>
            </a:r>
            <a:endParaRPr lang="en-US" dirty="0"/>
          </a:p>
          <a:p>
            <a:endParaRPr lang="en-US" sz="1800" dirty="0"/>
          </a:p>
          <a:p>
            <a:endParaRPr lang="en-US" dirty="0"/>
          </a:p>
        </p:txBody>
      </p:sp>
    </p:spTree>
    <p:extLst>
      <p:ext uri="{BB962C8B-B14F-4D97-AF65-F5344CB8AC3E}">
        <p14:creationId xmlns:p14="http://schemas.microsoft.com/office/powerpoint/2010/main" val="30189892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9379" y="-12171"/>
            <a:ext cx="12144673" cy="7169070"/>
            <a:chOff x="9379" y="-12171"/>
            <a:chExt cx="12144673" cy="7169070"/>
          </a:xfrm>
        </p:grpSpPr>
        <p:sp>
          <p:nvSpPr>
            <p:cNvPr id="18" name="Rectangle 17"/>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581885" y="-1286"/>
              <a:ext cx="10661438"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15452"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rot="10800000">
              <a:off x="155279" y="3499819"/>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28" name="TextBox 27"/>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29" name="TextBox 28"/>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30" name="Picture 29"/>
            <p:cNvPicPr>
              <a:picLocks noChangeAspect="1"/>
            </p:cNvPicPr>
            <p:nvPr/>
          </p:nvPicPr>
          <p:blipFill>
            <a:blip r:embed="rId3"/>
            <a:stretch>
              <a:fillRect/>
            </a:stretch>
          </p:blipFill>
          <p:spPr>
            <a:xfrm>
              <a:off x="765978" y="6110900"/>
              <a:ext cx="762000" cy="733425"/>
            </a:xfrm>
            <a:prstGeom prst="rect">
              <a:avLst/>
            </a:prstGeom>
          </p:spPr>
        </p:pic>
      </p:grpSp>
      <p:sp>
        <p:nvSpPr>
          <p:cNvPr id="20" name="Title 2"/>
          <p:cNvSpPr>
            <a:spLocks noGrp="1"/>
          </p:cNvSpPr>
          <p:nvPr>
            <p:ph type="title"/>
          </p:nvPr>
        </p:nvSpPr>
        <p:spPr>
          <a:xfrm>
            <a:off x="593054" y="5046"/>
            <a:ext cx="10660205" cy="1325563"/>
          </a:xfrm>
        </p:spPr>
        <p:txBody>
          <a:bodyPr/>
          <a:lstStyle/>
          <a:p>
            <a:pPr algn="ctr"/>
            <a:r>
              <a:rPr lang="en-US" dirty="0" smtClean="0"/>
              <a:t>Volunteer Responsibilities</a:t>
            </a:r>
            <a:endParaRPr lang="en-US" dirty="0"/>
          </a:p>
        </p:txBody>
      </p:sp>
      <p:sp>
        <p:nvSpPr>
          <p:cNvPr id="21" name="Content Placeholder 4"/>
          <p:cNvSpPr>
            <a:spLocks noGrp="1"/>
          </p:cNvSpPr>
          <p:nvPr>
            <p:ph idx="1"/>
          </p:nvPr>
        </p:nvSpPr>
        <p:spPr>
          <a:xfrm>
            <a:off x="1571790" y="1241160"/>
            <a:ext cx="9233757" cy="4351338"/>
          </a:xfrm>
        </p:spPr>
        <p:txBody>
          <a:bodyPr/>
          <a:lstStyle/>
          <a:p>
            <a:r>
              <a:rPr lang="en-US" dirty="0"/>
              <a:t>Planning</a:t>
            </a:r>
          </a:p>
          <a:p>
            <a:r>
              <a:rPr lang="en-US" dirty="0"/>
              <a:t>Headquarters</a:t>
            </a:r>
          </a:p>
          <a:p>
            <a:r>
              <a:rPr lang="en-US" dirty="0"/>
              <a:t>Team Leads</a:t>
            </a:r>
          </a:p>
          <a:p>
            <a:r>
              <a:rPr lang="en-US" dirty="0"/>
              <a:t>Sheltered</a:t>
            </a:r>
          </a:p>
          <a:p>
            <a:r>
              <a:rPr lang="en-US" dirty="0"/>
              <a:t>Unsheltered</a:t>
            </a:r>
          </a:p>
          <a:p>
            <a:r>
              <a:rPr lang="en-US" dirty="0"/>
              <a:t>Service-Based</a:t>
            </a:r>
          </a:p>
          <a:p>
            <a:endParaRPr lang="en-US" dirty="0"/>
          </a:p>
        </p:txBody>
      </p:sp>
    </p:spTree>
    <p:extLst>
      <p:ext uri="{BB962C8B-B14F-4D97-AF65-F5344CB8AC3E}">
        <p14:creationId xmlns:p14="http://schemas.microsoft.com/office/powerpoint/2010/main" val="292417513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9379" y="-12171"/>
            <a:ext cx="12144673" cy="7169070"/>
            <a:chOff x="9379" y="-12171"/>
            <a:chExt cx="12144673" cy="7169070"/>
          </a:xfrm>
        </p:grpSpPr>
        <p:sp>
          <p:nvSpPr>
            <p:cNvPr id="18" name="Rectangle 17"/>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81885" y="-1286"/>
              <a:ext cx="10661438"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15452"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rot="10800000">
              <a:off x="155279" y="3499819"/>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28" name="TextBox 27"/>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29" name="TextBox 28"/>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30" name="Picture 29"/>
            <p:cNvPicPr>
              <a:picLocks noChangeAspect="1"/>
            </p:cNvPicPr>
            <p:nvPr/>
          </p:nvPicPr>
          <p:blipFill>
            <a:blip r:embed="rId3"/>
            <a:stretch>
              <a:fillRect/>
            </a:stretch>
          </p:blipFill>
          <p:spPr>
            <a:xfrm>
              <a:off x="765978" y="6110900"/>
              <a:ext cx="762000" cy="733425"/>
            </a:xfrm>
            <a:prstGeom prst="rect">
              <a:avLst/>
            </a:prstGeom>
          </p:spPr>
        </p:pic>
      </p:grpSp>
      <p:sp>
        <p:nvSpPr>
          <p:cNvPr id="22" name="Title 2"/>
          <p:cNvSpPr>
            <a:spLocks noGrp="1"/>
          </p:cNvSpPr>
          <p:nvPr>
            <p:ph type="title"/>
          </p:nvPr>
        </p:nvSpPr>
        <p:spPr>
          <a:xfrm>
            <a:off x="570716" y="5046"/>
            <a:ext cx="10672608" cy="1325563"/>
          </a:xfrm>
        </p:spPr>
        <p:txBody>
          <a:bodyPr/>
          <a:lstStyle/>
          <a:p>
            <a:pPr algn="ctr"/>
            <a:r>
              <a:rPr lang="en-US" dirty="0"/>
              <a:t>Debrief with Volunteers</a:t>
            </a:r>
          </a:p>
        </p:txBody>
      </p:sp>
      <p:sp>
        <p:nvSpPr>
          <p:cNvPr id="23" name="TextBox 22"/>
          <p:cNvSpPr txBox="1"/>
          <p:nvPr/>
        </p:nvSpPr>
        <p:spPr>
          <a:xfrm>
            <a:off x="1654623" y="1330609"/>
            <a:ext cx="8354864" cy="4093428"/>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Have a critical incident process. Prioritize the mental health and well-being of your volunteers and let them know who they can safely talk with about their experience.</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smtClean="0"/>
              <a:t>Create a debrief form for volunteers to provide feedback on their experience and to identify their willingness to come back as a volunteer next year.</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smtClean="0"/>
              <a:t>Share any critical incidents with THN staff immediately so we can work with you on addressing the issue and provide support to you and your volunteers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p:txBody>
      </p:sp>
    </p:spTree>
    <p:extLst>
      <p:ext uri="{BB962C8B-B14F-4D97-AF65-F5344CB8AC3E}">
        <p14:creationId xmlns:p14="http://schemas.microsoft.com/office/powerpoint/2010/main" val="6895415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 name="Group 74"/>
          <p:cNvGrpSpPr/>
          <p:nvPr/>
        </p:nvGrpSpPr>
        <p:grpSpPr>
          <a:xfrm>
            <a:off x="0" y="-12168"/>
            <a:ext cx="12154052" cy="7169067"/>
            <a:chOff x="0" y="-12168"/>
            <a:chExt cx="12154052" cy="7169067"/>
          </a:xfrm>
        </p:grpSpPr>
        <p:sp>
          <p:nvSpPr>
            <p:cNvPr id="76" name="Rectangle 75"/>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6402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359231"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12168"/>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86"/>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88"/>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89"/>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rot="10800000">
              <a:off x="9942673"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91"/>
            <p:cNvSpPr/>
            <p:nvPr/>
          </p:nvSpPr>
          <p:spPr>
            <a:xfrm rot="10800000">
              <a:off x="9599297" y="-3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p:cNvSpPr txBox="1"/>
            <p:nvPr/>
          </p:nvSpPr>
          <p:spPr>
            <a:xfrm>
              <a:off x="9488640" y="29414"/>
              <a:ext cx="492443" cy="1461416"/>
            </a:xfrm>
            <a:prstGeom prst="rect">
              <a:avLst/>
            </a:prstGeom>
            <a:noFill/>
          </p:spPr>
          <p:txBody>
            <a:bodyPr vert="vert" wrap="square" rtlCol="0">
              <a:spAutoFit/>
            </a:bodyPr>
            <a:lstStyle/>
            <a:p>
              <a:r>
                <a:rPr lang="en-US" sz="2000" dirty="0" smtClean="0">
                  <a:solidFill>
                    <a:schemeClr val="bg1"/>
                  </a:solidFill>
                </a:rPr>
                <a:t>Module 1</a:t>
              </a:r>
              <a:endParaRPr lang="en-US" sz="2000" dirty="0">
                <a:solidFill>
                  <a:schemeClr val="bg1"/>
                </a:solidFill>
              </a:endParaRPr>
            </a:p>
          </p:txBody>
        </p:sp>
        <p:sp>
          <p:nvSpPr>
            <p:cNvPr id="94" name="TextBox 93"/>
            <p:cNvSpPr txBox="1"/>
            <p:nvPr/>
          </p:nvSpPr>
          <p:spPr>
            <a:xfrm>
              <a:off x="9852914" y="962394"/>
              <a:ext cx="492443" cy="1461416"/>
            </a:xfrm>
            <a:prstGeom prst="rect">
              <a:avLst/>
            </a:prstGeom>
            <a:noFill/>
          </p:spPr>
          <p:txBody>
            <a:bodyPr vert="vert" wrap="square" rtlCol="0">
              <a:spAutoFit/>
            </a:bodyPr>
            <a:lstStyle/>
            <a:p>
              <a:r>
                <a:rPr lang="en-US" sz="2000" dirty="0" smtClean="0">
                  <a:solidFill>
                    <a:schemeClr val="bg1"/>
                  </a:solidFill>
                </a:rPr>
                <a:t>Module 2</a:t>
              </a:r>
              <a:endParaRPr lang="en-US" sz="2000" dirty="0">
                <a:solidFill>
                  <a:schemeClr val="bg1"/>
                </a:solidFill>
              </a:endParaRPr>
            </a:p>
          </p:txBody>
        </p:sp>
        <p:sp>
          <p:nvSpPr>
            <p:cNvPr id="95" name="TextBox 94"/>
            <p:cNvSpPr txBox="1"/>
            <p:nvPr/>
          </p:nvSpPr>
          <p:spPr>
            <a:xfrm>
              <a:off x="10150279" y="1928831"/>
              <a:ext cx="492443" cy="1461416"/>
            </a:xfrm>
            <a:prstGeom prst="rect">
              <a:avLst/>
            </a:prstGeom>
            <a:noFill/>
          </p:spPr>
          <p:txBody>
            <a:bodyPr vert="vert" wrap="square" rtlCol="0">
              <a:spAutoFit/>
            </a:bodyPr>
            <a:lstStyle/>
            <a:p>
              <a:r>
                <a:rPr lang="en-US" sz="2000" dirty="0" smtClean="0">
                  <a:solidFill>
                    <a:schemeClr val="bg1"/>
                  </a:solidFill>
                </a:rPr>
                <a:t>Module 3</a:t>
              </a:r>
              <a:endParaRPr lang="en-US" sz="2000" dirty="0">
                <a:solidFill>
                  <a:schemeClr val="bg1"/>
                </a:solidFill>
              </a:endParaRPr>
            </a:p>
          </p:txBody>
        </p:sp>
        <p:sp>
          <p:nvSpPr>
            <p:cNvPr id="96" name="TextBox 95"/>
            <p:cNvSpPr txBox="1"/>
            <p:nvPr/>
          </p:nvSpPr>
          <p:spPr>
            <a:xfrm>
              <a:off x="10492251" y="2884118"/>
              <a:ext cx="492443" cy="1461416"/>
            </a:xfrm>
            <a:prstGeom prst="rect">
              <a:avLst/>
            </a:prstGeom>
            <a:noFill/>
          </p:spPr>
          <p:txBody>
            <a:bodyPr vert="vert" wrap="square" rtlCol="0">
              <a:spAutoFit/>
            </a:bodyPr>
            <a:lstStyle/>
            <a:p>
              <a:r>
                <a:rPr lang="en-US" sz="2000" dirty="0" smtClean="0">
                  <a:solidFill>
                    <a:schemeClr val="bg1"/>
                  </a:solidFill>
                </a:rPr>
                <a:t>Module 4</a:t>
              </a:r>
              <a:endParaRPr lang="en-US" sz="2000" dirty="0">
                <a:solidFill>
                  <a:schemeClr val="bg1"/>
                </a:solidFill>
              </a:endParaRPr>
            </a:p>
          </p:txBody>
        </p:sp>
        <p:sp>
          <p:nvSpPr>
            <p:cNvPr id="97" name="TextBox 96"/>
            <p:cNvSpPr txBox="1"/>
            <p:nvPr/>
          </p:nvSpPr>
          <p:spPr>
            <a:xfrm>
              <a:off x="10800769" y="3839404"/>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98" name="TextBox 97"/>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99" name="TextBox 98"/>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100" name="Picture 99"/>
            <p:cNvPicPr>
              <a:picLocks noChangeAspect="1"/>
            </p:cNvPicPr>
            <p:nvPr/>
          </p:nvPicPr>
          <p:blipFill>
            <a:blip r:embed="rId3"/>
            <a:stretch>
              <a:fillRect/>
            </a:stretch>
          </p:blipFill>
          <p:spPr>
            <a:xfrm>
              <a:off x="765978" y="6110900"/>
              <a:ext cx="762000" cy="733425"/>
            </a:xfrm>
            <a:prstGeom prst="rect">
              <a:avLst/>
            </a:prstGeom>
          </p:spPr>
        </p:pic>
      </p:grpSp>
      <p:sp>
        <p:nvSpPr>
          <p:cNvPr id="28" name="Title 2"/>
          <p:cNvSpPr>
            <a:spLocks noGrp="1"/>
          </p:cNvSpPr>
          <p:nvPr>
            <p:ph type="title"/>
          </p:nvPr>
        </p:nvSpPr>
        <p:spPr>
          <a:xfrm>
            <a:off x="10888" y="12381"/>
            <a:ext cx="9577486" cy="1325563"/>
          </a:xfrm>
        </p:spPr>
        <p:txBody>
          <a:bodyPr/>
          <a:lstStyle/>
          <a:p>
            <a:pPr algn="ctr"/>
            <a:r>
              <a:rPr lang="en-US" dirty="0" smtClean="0"/>
              <a:t>Agenda</a:t>
            </a:r>
            <a:endParaRPr lang="en-US" dirty="0"/>
          </a:p>
        </p:txBody>
      </p:sp>
      <p:grpSp>
        <p:nvGrpSpPr>
          <p:cNvPr id="30" name="Group 29" descr="Point-in-Time (PIT Basics)" title="Module 1">
            <a:extLst>
              <a:ext uri="{FF2B5EF4-FFF2-40B4-BE49-F238E27FC236}">
                <a16:creationId xmlns:a16="http://schemas.microsoft.com/office/drawing/2014/main" xmlns="" id="{FC6AD48D-0CD1-414E-BB43-3C6997810727}"/>
              </a:ext>
            </a:extLst>
          </p:cNvPr>
          <p:cNvGrpSpPr/>
          <p:nvPr/>
        </p:nvGrpSpPr>
        <p:grpSpPr>
          <a:xfrm>
            <a:off x="1427867" y="1189412"/>
            <a:ext cx="4889949" cy="558110"/>
            <a:chOff x="1036718" y="2144036"/>
            <a:chExt cx="4889949" cy="558110"/>
          </a:xfrm>
        </p:grpSpPr>
        <p:sp>
          <p:nvSpPr>
            <p:cNvPr id="32" name="Oval 31">
              <a:extLst>
                <a:ext uri="{FF2B5EF4-FFF2-40B4-BE49-F238E27FC236}">
                  <a16:creationId xmlns:a16="http://schemas.microsoft.com/office/drawing/2014/main" xmlns="" id="{F85BDDBC-B31F-43B7-9760-DB6417E2C3E1}"/>
                </a:ext>
              </a:extLst>
            </p:cNvPr>
            <p:cNvSpPr/>
            <p:nvPr/>
          </p:nvSpPr>
          <p:spPr>
            <a:xfrm>
              <a:off x="1036718" y="2231704"/>
              <a:ext cx="331943" cy="331943"/>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xmlns="" id="{2C4F3A7E-6664-4BE8-9708-B24F6BFCE2E4}"/>
                </a:ext>
              </a:extLst>
            </p:cNvPr>
            <p:cNvSpPr txBox="1"/>
            <p:nvPr/>
          </p:nvSpPr>
          <p:spPr>
            <a:xfrm>
              <a:off x="1447649" y="2144036"/>
              <a:ext cx="4479018" cy="523220"/>
            </a:xfrm>
            <a:prstGeom prst="rect">
              <a:avLst/>
            </a:prstGeom>
            <a:noFill/>
          </p:spPr>
          <p:txBody>
            <a:bodyPr wrap="square" rtlCol="0">
              <a:spAutoFit/>
            </a:bodyPr>
            <a:lstStyle/>
            <a:p>
              <a:r>
                <a:rPr lang="en-US" sz="2800" dirty="0" smtClean="0">
                  <a:solidFill>
                    <a:srgbClr val="003D79"/>
                  </a:solidFill>
                </a:rPr>
                <a:t>Point-in-Time (PIT) Basics</a:t>
              </a:r>
              <a:endParaRPr lang="en-US" sz="2800" dirty="0">
                <a:solidFill>
                  <a:srgbClr val="003D79"/>
                </a:solidFill>
              </a:endParaRPr>
            </a:p>
          </p:txBody>
        </p:sp>
        <p:sp>
          <p:nvSpPr>
            <p:cNvPr id="34" name="TextBox 33">
              <a:extLst>
                <a:ext uri="{FF2B5EF4-FFF2-40B4-BE49-F238E27FC236}">
                  <a16:creationId xmlns:a16="http://schemas.microsoft.com/office/drawing/2014/main" xmlns="" id="{65327AF2-7E8F-4A6D-BF38-42C375637900}"/>
                </a:ext>
              </a:extLst>
            </p:cNvPr>
            <p:cNvSpPr txBox="1"/>
            <p:nvPr/>
          </p:nvSpPr>
          <p:spPr>
            <a:xfrm>
              <a:off x="1403880" y="2425147"/>
              <a:ext cx="2526748" cy="276999"/>
            </a:xfrm>
            <a:prstGeom prst="rect">
              <a:avLst/>
            </a:prstGeom>
            <a:noFill/>
          </p:spPr>
          <p:txBody>
            <a:bodyPr wrap="square" rtlCol="0">
              <a:spAutoFit/>
            </a:bodyPr>
            <a:lstStyle/>
            <a:p>
              <a:endParaRPr lang="en-US" sz="1200" dirty="0">
                <a:solidFill>
                  <a:schemeClr val="tx1">
                    <a:lumMod val="75000"/>
                    <a:lumOff val="25000"/>
                  </a:schemeClr>
                </a:solidFill>
                <a:latin typeface="Tw Cen MT" panose="020B0602020104020603" pitchFamily="34" charset="0"/>
              </a:endParaRPr>
            </a:p>
          </p:txBody>
        </p:sp>
      </p:grpSp>
      <p:grpSp>
        <p:nvGrpSpPr>
          <p:cNvPr id="35" name="Group 34" descr="PIT Count Methodology" title="Module 2">
            <a:extLst>
              <a:ext uri="{FF2B5EF4-FFF2-40B4-BE49-F238E27FC236}">
                <a16:creationId xmlns:a16="http://schemas.microsoft.com/office/drawing/2014/main" xmlns="" id="{FC6AD48D-0CD1-414E-BB43-3C6997810727}"/>
              </a:ext>
            </a:extLst>
          </p:cNvPr>
          <p:cNvGrpSpPr/>
          <p:nvPr/>
        </p:nvGrpSpPr>
        <p:grpSpPr>
          <a:xfrm>
            <a:off x="1426369" y="1737396"/>
            <a:ext cx="4874518" cy="523220"/>
            <a:chOff x="1036718" y="2142394"/>
            <a:chExt cx="4874518" cy="523220"/>
          </a:xfrm>
        </p:grpSpPr>
        <p:sp>
          <p:nvSpPr>
            <p:cNvPr id="36" name="Oval 35">
              <a:extLst>
                <a:ext uri="{FF2B5EF4-FFF2-40B4-BE49-F238E27FC236}">
                  <a16:creationId xmlns:a16="http://schemas.microsoft.com/office/drawing/2014/main" xmlns="" id="{F85BDDBC-B31F-43B7-9760-DB6417E2C3E1}"/>
                </a:ext>
              </a:extLst>
            </p:cNvPr>
            <p:cNvSpPr/>
            <p:nvPr/>
          </p:nvSpPr>
          <p:spPr>
            <a:xfrm>
              <a:off x="1036718" y="2231704"/>
              <a:ext cx="331943" cy="331943"/>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xmlns="" id="{2C4F3A7E-6664-4BE8-9708-B24F6BFCE2E4}"/>
                </a:ext>
              </a:extLst>
            </p:cNvPr>
            <p:cNvSpPr txBox="1"/>
            <p:nvPr/>
          </p:nvSpPr>
          <p:spPr>
            <a:xfrm>
              <a:off x="1435200" y="2142394"/>
              <a:ext cx="4476036" cy="523220"/>
            </a:xfrm>
            <a:prstGeom prst="rect">
              <a:avLst/>
            </a:prstGeom>
            <a:noFill/>
          </p:spPr>
          <p:txBody>
            <a:bodyPr wrap="square" rtlCol="0">
              <a:spAutoFit/>
            </a:bodyPr>
            <a:lstStyle/>
            <a:p>
              <a:r>
                <a:rPr lang="en-US" sz="2800" dirty="0" smtClean="0">
                  <a:solidFill>
                    <a:srgbClr val="003D79"/>
                  </a:solidFill>
                </a:rPr>
                <a:t>PIT Count Methodology</a:t>
              </a:r>
              <a:endParaRPr lang="en-US" sz="2800" dirty="0">
                <a:solidFill>
                  <a:srgbClr val="003D79"/>
                </a:solidFill>
              </a:endParaRPr>
            </a:p>
          </p:txBody>
        </p:sp>
      </p:grpSp>
      <p:grpSp>
        <p:nvGrpSpPr>
          <p:cNvPr id="39" name="Group 38" descr="Unsheltered PIT Planning" title="Module 3">
            <a:extLst>
              <a:ext uri="{FF2B5EF4-FFF2-40B4-BE49-F238E27FC236}">
                <a16:creationId xmlns:a16="http://schemas.microsoft.com/office/drawing/2014/main" xmlns="" id="{FC6AD48D-0CD1-414E-BB43-3C6997810727}"/>
              </a:ext>
            </a:extLst>
          </p:cNvPr>
          <p:cNvGrpSpPr/>
          <p:nvPr/>
        </p:nvGrpSpPr>
        <p:grpSpPr>
          <a:xfrm>
            <a:off x="1432720" y="2251578"/>
            <a:ext cx="4874518" cy="559753"/>
            <a:chOff x="1036718" y="2142394"/>
            <a:chExt cx="4874518" cy="559753"/>
          </a:xfrm>
        </p:grpSpPr>
        <p:sp>
          <p:nvSpPr>
            <p:cNvPr id="40" name="Oval 39">
              <a:extLst>
                <a:ext uri="{FF2B5EF4-FFF2-40B4-BE49-F238E27FC236}">
                  <a16:creationId xmlns:a16="http://schemas.microsoft.com/office/drawing/2014/main" xmlns="" id="{F85BDDBC-B31F-43B7-9760-DB6417E2C3E1}"/>
                </a:ext>
              </a:extLst>
            </p:cNvPr>
            <p:cNvSpPr/>
            <p:nvPr/>
          </p:nvSpPr>
          <p:spPr>
            <a:xfrm>
              <a:off x="1036718" y="2231704"/>
              <a:ext cx="331943" cy="33194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xmlns="" id="{2C4F3A7E-6664-4BE8-9708-B24F6BFCE2E4}"/>
                </a:ext>
              </a:extLst>
            </p:cNvPr>
            <p:cNvSpPr txBox="1"/>
            <p:nvPr/>
          </p:nvSpPr>
          <p:spPr>
            <a:xfrm>
              <a:off x="1435200" y="2142394"/>
              <a:ext cx="4476036" cy="523220"/>
            </a:xfrm>
            <a:prstGeom prst="rect">
              <a:avLst/>
            </a:prstGeom>
            <a:noFill/>
          </p:spPr>
          <p:txBody>
            <a:bodyPr wrap="square" rtlCol="0">
              <a:spAutoFit/>
            </a:bodyPr>
            <a:lstStyle/>
            <a:p>
              <a:r>
                <a:rPr lang="en-US" sz="2800" dirty="0" smtClean="0">
                  <a:solidFill>
                    <a:srgbClr val="003D79"/>
                  </a:solidFill>
                </a:rPr>
                <a:t>Unsheltered PIT Planning</a:t>
              </a:r>
              <a:endParaRPr lang="en-US" sz="2800" dirty="0">
                <a:solidFill>
                  <a:srgbClr val="003D79"/>
                </a:solidFill>
              </a:endParaRPr>
            </a:p>
          </p:txBody>
        </p:sp>
        <p:sp>
          <p:nvSpPr>
            <p:cNvPr id="43" name="TextBox 42">
              <a:extLst>
                <a:ext uri="{FF2B5EF4-FFF2-40B4-BE49-F238E27FC236}">
                  <a16:creationId xmlns:a16="http://schemas.microsoft.com/office/drawing/2014/main" xmlns="" id="{65327AF2-7E8F-4A6D-BF38-42C375637900}"/>
                </a:ext>
              </a:extLst>
            </p:cNvPr>
            <p:cNvSpPr txBox="1"/>
            <p:nvPr/>
          </p:nvSpPr>
          <p:spPr>
            <a:xfrm>
              <a:off x="1435200" y="2425148"/>
              <a:ext cx="2526748" cy="276999"/>
            </a:xfrm>
            <a:prstGeom prst="rect">
              <a:avLst/>
            </a:prstGeom>
            <a:noFill/>
          </p:spPr>
          <p:txBody>
            <a:bodyPr wrap="square" rtlCol="0">
              <a:spAutoFit/>
            </a:bodyPr>
            <a:lstStyle/>
            <a:p>
              <a:endParaRPr lang="en-US" sz="1200" dirty="0">
                <a:solidFill>
                  <a:schemeClr val="tx1">
                    <a:lumMod val="75000"/>
                    <a:lumOff val="25000"/>
                  </a:schemeClr>
                </a:solidFill>
                <a:latin typeface="Tw Cen MT" panose="020B0602020104020603" pitchFamily="34" charset="0"/>
              </a:endParaRPr>
            </a:p>
          </p:txBody>
        </p:sp>
      </p:grpSp>
      <p:grpSp>
        <p:nvGrpSpPr>
          <p:cNvPr id="46" name="Group 45" descr="Sheltered PIT Planning" title="Module 4">
            <a:extLst>
              <a:ext uri="{FF2B5EF4-FFF2-40B4-BE49-F238E27FC236}">
                <a16:creationId xmlns:a16="http://schemas.microsoft.com/office/drawing/2014/main" xmlns="" id="{FC6AD48D-0CD1-414E-BB43-3C6997810727}"/>
              </a:ext>
            </a:extLst>
          </p:cNvPr>
          <p:cNvGrpSpPr/>
          <p:nvPr/>
        </p:nvGrpSpPr>
        <p:grpSpPr>
          <a:xfrm>
            <a:off x="1433138" y="2827810"/>
            <a:ext cx="4690140" cy="559753"/>
            <a:chOff x="1036718" y="2142394"/>
            <a:chExt cx="4690140" cy="559753"/>
          </a:xfrm>
        </p:grpSpPr>
        <p:sp>
          <p:nvSpPr>
            <p:cNvPr id="48" name="Oval 47">
              <a:extLst>
                <a:ext uri="{FF2B5EF4-FFF2-40B4-BE49-F238E27FC236}">
                  <a16:creationId xmlns:a16="http://schemas.microsoft.com/office/drawing/2014/main" xmlns="" id="{F85BDDBC-B31F-43B7-9760-DB6417E2C3E1}"/>
                </a:ext>
              </a:extLst>
            </p:cNvPr>
            <p:cNvSpPr/>
            <p:nvPr/>
          </p:nvSpPr>
          <p:spPr>
            <a:xfrm>
              <a:off x="1036718" y="2231704"/>
              <a:ext cx="331943" cy="331943"/>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xmlns="" id="{2C4F3A7E-6664-4BE8-9708-B24F6BFCE2E4}"/>
                </a:ext>
              </a:extLst>
            </p:cNvPr>
            <p:cNvSpPr txBox="1"/>
            <p:nvPr/>
          </p:nvSpPr>
          <p:spPr>
            <a:xfrm>
              <a:off x="1435200" y="2142394"/>
              <a:ext cx="4291658" cy="523220"/>
            </a:xfrm>
            <a:prstGeom prst="rect">
              <a:avLst/>
            </a:prstGeom>
            <a:noFill/>
          </p:spPr>
          <p:txBody>
            <a:bodyPr wrap="square" rtlCol="0">
              <a:spAutoFit/>
            </a:bodyPr>
            <a:lstStyle/>
            <a:p>
              <a:r>
                <a:rPr lang="en-US" sz="2800" dirty="0" smtClean="0">
                  <a:solidFill>
                    <a:srgbClr val="003D79"/>
                  </a:solidFill>
                </a:rPr>
                <a:t>Sheltered PIT Planning</a:t>
              </a:r>
              <a:endParaRPr lang="en-US" sz="2800" dirty="0">
                <a:solidFill>
                  <a:srgbClr val="003D79"/>
                </a:solidFill>
              </a:endParaRPr>
            </a:p>
          </p:txBody>
        </p:sp>
        <p:sp>
          <p:nvSpPr>
            <p:cNvPr id="59" name="TextBox 58">
              <a:extLst>
                <a:ext uri="{FF2B5EF4-FFF2-40B4-BE49-F238E27FC236}">
                  <a16:creationId xmlns:a16="http://schemas.microsoft.com/office/drawing/2014/main" xmlns="" id="{65327AF2-7E8F-4A6D-BF38-42C375637900}"/>
                </a:ext>
              </a:extLst>
            </p:cNvPr>
            <p:cNvSpPr txBox="1"/>
            <p:nvPr/>
          </p:nvSpPr>
          <p:spPr>
            <a:xfrm>
              <a:off x="1435200" y="2425148"/>
              <a:ext cx="2526748" cy="276999"/>
            </a:xfrm>
            <a:prstGeom prst="rect">
              <a:avLst/>
            </a:prstGeom>
            <a:noFill/>
          </p:spPr>
          <p:txBody>
            <a:bodyPr wrap="square" rtlCol="0">
              <a:spAutoFit/>
            </a:bodyPr>
            <a:lstStyle/>
            <a:p>
              <a:endParaRPr lang="en-US" sz="1200" dirty="0">
                <a:solidFill>
                  <a:schemeClr val="tx1">
                    <a:lumMod val="75000"/>
                    <a:lumOff val="25000"/>
                  </a:schemeClr>
                </a:solidFill>
                <a:latin typeface="Tw Cen MT" panose="020B0602020104020603" pitchFamily="34" charset="0"/>
              </a:endParaRPr>
            </a:p>
          </p:txBody>
        </p:sp>
      </p:grpSp>
      <p:grpSp>
        <p:nvGrpSpPr>
          <p:cNvPr id="60" name="Group 59" descr="Collaboration" title="Module 5">
            <a:extLst>
              <a:ext uri="{FF2B5EF4-FFF2-40B4-BE49-F238E27FC236}">
                <a16:creationId xmlns:a16="http://schemas.microsoft.com/office/drawing/2014/main" xmlns="" id="{FC6AD48D-0CD1-414E-BB43-3C6997810727}"/>
              </a:ext>
            </a:extLst>
          </p:cNvPr>
          <p:cNvGrpSpPr/>
          <p:nvPr/>
        </p:nvGrpSpPr>
        <p:grpSpPr>
          <a:xfrm>
            <a:off x="1439286" y="3320139"/>
            <a:ext cx="5169078" cy="559753"/>
            <a:chOff x="1036718" y="2142394"/>
            <a:chExt cx="5169078" cy="559753"/>
          </a:xfrm>
        </p:grpSpPr>
        <p:sp>
          <p:nvSpPr>
            <p:cNvPr id="62" name="Oval 61">
              <a:extLst>
                <a:ext uri="{FF2B5EF4-FFF2-40B4-BE49-F238E27FC236}">
                  <a16:creationId xmlns:a16="http://schemas.microsoft.com/office/drawing/2014/main" xmlns="" id="{F85BDDBC-B31F-43B7-9760-DB6417E2C3E1}"/>
                </a:ext>
              </a:extLst>
            </p:cNvPr>
            <p:cNvSpPr/>
            <p:nvPr/>
          </p:nvSpPr>
          <p:spPr>
            <a:xfrm>
              <a:off x="1036718" y="2231704"/>
              <a:ext cx="331943" cy="331943"/>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xmlns="" id="{2C4F3A7E-6664-4BE8-9708-B24F6BFCE2E4}"/>
                </a:ext>
              </a:extLst>
            </p:cNvPr>
            <p:cNvSpPr txBox="1"/>
            <p:nvPr/>
          </p:nvSpPr>
          <p:spPr>
            <a:xfrm>
              <a:off x="1435199" y="2142394"/>
              <a:ext cx="4770597" cy="523220"/>
            </a:xfrm>
            <a:prstGeom prst="rect">
              <a:avLst/>
            </a:prstGeom>
            <a:noFill/>
          </p:spPr>
          <p:txBody>
            <a:bodyPr wrap="square" rtlCol="0">
              <a:spAutoFit/>
            </a:bodyPr>
            <a:lstStyle/>
            <a:p>
              <a:r>
                <a:rPr lang="en-US" sz="2800" dirty="0" smtClean="0">
                  <a:solidFill>
                    <a:srgbClr val="003D79"/>
                  </a:solidFill>
                </a:rPr>
                <a:t>Volunteer Best Practices</a:t>
              </a:r>
              <a:endParaRPr lang="en-US" sz="2800" dirty="0">
                <a:solidFill>
                  <a:srgbClr val="003D79"/>
                </a:solidFill>
              </a:endParaRPr>
            </a:p>
          </p:txBody>
        </p:sp>
        <p:sp>
          <p:nvSpPr>
            <p:cNvPr id="64" name="TextBox 63">
              <a:extLst>
                <a:ext uri="{FF2B5EF4-FFF2-40B4-BE49-F238E27FC236}">
                  <a16:creationId xmlns:a16="http://schemas.microsoft.com/office/drawing/2014/main" xmlns="" id="{65327AF2-7E8F-4A6D-BF38-42C375637900}"/>
                </a:ext>
              </a:extLst>
            </p:cNvPr>
            <p:cNvSpPr txBox="1"/>
            <p:nvPr/>
          </p:nvSpPr>
          <p:spPr>
            <a:xfrm>
              <a:off x="1435200" y="2425148"/>
              <a:ext cx="2526748" cy="276999"/>
            </a:xfrm>
            <a:prstGeom prst="rect">
              <a:avLst/>
            </a:prstGeom>
            <a:noFill/>
          </p:spPr>
          <p:txBody>
            <a:bodyPr wrap="square" rtlCol="0">
              <a:spAutoFit/>
            </a:bodyPr>
            <a:lstStyle/>
            <a:p>
              <a:endParaRPr lang="en-US" sz="1200" dirty="0">
                <a:solidFill>
                  <a:schemeClr val="tx1">
                    <a:lumMod val="75000"/>
                    <a:lumOff val="25000"/>
                  </a:schemeClr>
                </a:solidFill>
                <a:latin typeface="Tw Cen MT" panose="020B0602020104020603" pitchFamily="34" charset="0"/>
              </a:endParaRPr>
            </a:p>
          </p:txBody>
        </p:sp>
      </p:grpSp>
      <p:grpSp>
        <p:nvGrpSpPr>
          <p:cNvPr id="65" name="Group 64" descr="Successful PIT Count" title="Module 6">
            <a:extLst>
              <a:ext uri="{FF2B5EF4-FFF2-40B4-BE49-F238E27FC236}">
                <a16:creationId xmlns:a16="http://schemas.microsoft.com/office/drawing/2014/main" xmlns="" id="{FC6AD48D-0CD1-414E-BB43-3C6997810727}"/>
              </a:ext>
            </a:extLst>
          </p:cNvPr>
          <p:cNvGrpSpPr/>
          <p:nvPr/>
        </p:nvGrpSpPr>
        <p:grpSpPr>
          <a:xfrm>
            <a:off x="1435162" y="3789294"/>
            <a:ext cx="7243886" cy="559753"/>
            <a:chOff x="1036718" y="2142394"/>
            <a:chExt cx="7243886" cy="559753"/>
          </a:xfrm>
        </p:grpSpPr>
        <p:sp>
          <p:nvSpPr>
            <p:cNvPr id="66" name="Oval 65">
              <a:extLst>
                <a:ext uri="{FF2B5EF4-FFF2-40B4-BE49-F238E27FC236}">
                  <a16:creationId xmlns:a16="http://schemas.microsoft.com/office/drawing/2014/main" xmlns="" id="{F85BDDBC-B31F-43B7-9760-DB6417E2C3E1}"/>
                </a:ext>
              </a:extLst>
            </p:cNvPr>
            <p:cNvSpPr/>
            <p:nvPr/>
          </p:nvSpPr>
          <p:spPr>
            <a:xfrm>
              <a:off x="1036718" y="2231704"/>
              <a:ext cx="331943" cy="33194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xmlns="" id="{2C4F3A7E-6664-4BE8-9708-B24F6BFCE2E4}"/>
                </a:ext>
              </a:extLst>
            </p:cNvPr>
            <p:cNvSpPr txBox="1"/>
            <p:nvPr/>
          </p:nvSpPr>
          <p:spPr>
            <a:xfrm>
              <a:off x="1435199" y="2142394"/>
              <a:ext cx="6845405" cy="523220"/>
            </a:xfrm>
            <a:prstGeom prst="rect">
              <a:avLst/>
            </a:prstGeom>
            <a:noFill/>
          </p:spPr>
          <p:txBody>
            <a:bodyPr wrap="square" rtlCol="0">
              <a:spAutoFit/>
            </a:bodyPr>
            <a:lstStyle/>
            <a:p>
              <a:r>
                <a:rPr lang="en-US" sz="2800" dirty="0" smtClean="0">
                  <a:solidFill>
                    <a:srgbClr val="003D79"/>
                  </a:solidFill>
                </a:rPr>
                <a:t>Collaboration</a:t>
              </a:r>
              <a:endParaRPr lang="en-US" sz="2800" dirty="0">
                <a:solidFill>
                  <a:srgbClr val="003D79"/>
                </a:solidFill>
              </a:endParaRPr>
            </a:p>
          </p:txBody>
        </p:sp>
        <p:sp>
          <p:nvSpPr>
            <p:cNvPr id="68" name="TextBox 67">
              <a:extLst>
                <a:ext uri="{FF2B5EF4-FFF2-40B4-BE49-F238E27FC236}">
                  <a16:creationId xmlns:a16="http://schemas.microsoft.com/office/drawing/2014/main" xmlns="" id="{65327AF2-7E8F-4A6D-BF38-42C375637900}"/>
                </a:ext>
              </a:extLst>
            </p:cNvPr>
            <p:cNvSpPr txBox="1"/>
            <p:nvPr/>
          </p:nvSpPr>
          <p:spPr>
            <a:xfrm>
              <a:off x="1435200" y="2425148"/>
              <a:ext cx="2526748" cy="276999"/>
            </a:xfrm>
            <a:prstGeom prst="rect">
              <a:avLst/>
            </a:prstGeom>
            <a:noFill/>
          </p:spPr>
          <p:txBody>
            <a:bodyPr wrap="square" rtlCol="0">
              <a:spAutoFit/>
            </a:bodyPr>
            <a:lstStyle/>
            <a:p>
              <a:endParaRPr lang="en-US" sz="1200" dirty="0">
                <a:solidFill>
                  <a:schemeClr val="tx1">
                    <a:lumMod val="75000"/>
                    <a:lumOff val="25000"/>
                  </a:schemeClr>
                </a:solidFill>
                <a:latin typeface="Tw Cen MT" panose="020B0602020104020603" pitchFamily="34" charset="0"/>
              </a:endParaRPr>
            </a:p>
          </p:txBody>
        </p:sp>
      </p:grpSp>
      <p:grpSp>
        <p:nvGrpSpPr>
          <p:cNvPr id="70" name="Group 69" descr="Next Steps" title="Module 7">
            <a:extLst>
              <a:ext uri="{FF2B5EF4-FFF2-40B4-BE49-F238E27FC236}">
                <a16:creationId xmlns:a16="http://schemas.microsoft.com/office/drawing/2014/main" xmlns="" id="{FC6AD48D-0CD1-414E-BB43-3C6997810727}"/>
              </a:ext>
            </a:extLst>
          </p:cNvPr>
          <p:cNvGrpSpPr/>
          <p:nvPr/>
        </p:nvGrpSpPr>
        <p:grpSpPr>
          <a:xfrm>
            <a:off x="1434899" y="4300316"/>
            <a:ext cx="4196440" cy="559753"/>
            <a:chOff x="1014946" y="2142394"/>
            <a:chExt cx="4196440" cy="559753"/>
          </a:xfrm>
        </p:grpSpPr>
        <p:sp>
          <p:nvSpPr>
            <p:cNvPr id="71" name="Oval 70">
              <a:extLst>
                <a:ext uri="{FF2B5EF4-FFF2-40B4-BE49-F238E27FC236}">
                  <a16:creationId xmlns:a16="http://schemas.microsoft.com/office/drawing/2014/main" xmlns="" id="{F85BDDBC-B31F-43B7-9760-DB6417E2C3E1}"/>
                </a:ext>
              </a:extLst>
            </p:cNvPr>
            <p:cNvSpPr/>
            <p:nvPr/>
          </p:nvSpPr>
          <p:spPr>
            <a:xfrm>
              <a:off x="1014946" y="2231704"/>
              <a:ext cx="331943" cy="331943"/>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xmlns="" id="{2C4F3A7E-6664-4BE8-9708-B24F6BFCE2E4}"/>
                </a:ext>
              </a:extLst>
            </p:cNvPr>
            <p:cNvSpPr txBox="1"/>
            <p:nvPr/>
          </p:nvSpPr>
          <p:spPr>
            <a:xfrm>
              <a:off x="1435199" y="2142394"/>
              <a:ext cx="3776187" cy="523220"/>
            </a:xfrm>
            <a:prstGeom prst="rect">
              <a:avLst/>
            </a:prstGeom>
            <a:noFill/>
          </p:spPr>
          <p:txBody>
            <a:bodyPr wrap="square" rtlCol="0">
              <a:spAutoFit/>
            </a:bodyPr>
            <a:lstStyle/>
            <a:p>
              <a:r>
                <a:rPr lang="en-US" sz="2800" dirty="0" smtClean="0">
                  <a:solidFill>
                    <a:srgbClr val="003D79"/>
                  </a:solidFill>
                </a:rPr>
                <a:t>Next Steps</a:t>
              </a:r>
              <a:endParaRPr lang="en-US" sz="2800" dirty="0">
                <a:solidFill>
                  <a:srgbClr val="003D79"/>
                </a:solidFill>
              </a:endParaRPr>
            </a:p>
          </p:txBody>
        </p:sp>
        <p:sp>
          <p:nvSpPr>
            <p:cNvPr id="74" name="TextBox 73">
              <a:extLst>
                <a:ext uri="{FF2B5EF4-FFF2-40B4-BE49-F238E27FC236}">
                  <a16:creationId xmlns:a16="http://schemas.microsoft.com/office/drawing/2014/main" xmlns="" id="{65327AF2-7E8F-4A6D-BF38-42C375637900}"/>
                </a:ext>
              </a:extLst>
            </p:cNvPr>
            <p:cNvSpPr txBox="1"/>
            <p:nvPr/>
          </p:nvSpPr>
          <p:spPr>
            <a:xfrm>
              <a:off x="1435200" y="2425148"/>
              <a:ext cx="2526748" cy="276999"/>
            </a:xfrm>
            <a:prstGeom prst="rect">
              <a:avLst/>
            </a:prstGeom>
            <a:noFill/>
          </p:spPr>
          <p:txBody>
            <a:bodyPr wrap="square" rtlCol="0">
              <a:spAutoFit/>
            </a:bodyPr>
            <a:lstStyle/>
            <a:p>
              <a:endParaRPr lang="en-US" sz="1200" dirty="0">
                <a:solidFill>
                  <a:schemeClr val="tx1">
                    <a:lumMod val="75000"/>
                    <a:lumOff val="25000"/>
                  </a:schemeClr>
                </a:solidFill>
                <a:latin typeface="Tw Cen MT" panose="020B0602020104020603" pitchFamily="34" charset="0"/>
              </a:endParaRPr>
            </a:p>
          </p:txBody>
        </p:sp>
      </p:grpSp>
    </p:spTree>
    <p:extLst>
      <p:ext uri="{BB962C8B-B14F-4D97-AF65-F5344CB8AC3E}">
        <p14:creationId xmlns:p14="http://schemas.microsoft.com/office/powerpoint/2010/main" val="887847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35"/>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500"/>
                                  </p:stCondLst>
                                  <p:childTnLst>
                                    <p:set>
                                      <p:cBhvr>
                                        <p:cTn id="12" dur="1" fill="hold">
                                          <p:stCondLst>
                                            <p:cond delay="0"/>
                                          </p:stCondLst>
                                        </p:cTn>
                                        <p:tgtEl>
                                          <p:spTgt spid="39"/>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nodeType="afterEffect">
                                  <p:stCondLst>
                                    <p:cond delay="500"/>
                                  </p:stCondLst>
                                  <p:childTnLst>
                                    <p:set>
                                      <p:cBhvr>
                                        <p:cTn id="15" dur="1" fill="hold">
                                          <p:stCondLst>
                                            <p:cond delay="0"/>
                                          </p:stCondLst>
                                        </p:cTn>
                                        <p:tgtEl>
                                          <p:spTgt spid="46"/>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nodeType="afterEffect">
                                  <p:stCondLst>
                                    <p:cond delay="500"/>
                                  </p:stCondLst>
                                  <p:childTnLst>
                                    <p:set>
                                      <p:cBhvr>
                                        <p:cTn id="18" dur="1" fill="hold">
                                          <p:stCondLst>
                                            <p:cond delay="0"/>
                                          </p:stCondLst>
                                        </p:cTn>
                                        <p:tgtEl>
                                          <p:spTgt spid="60"/>
                                        </p:tgtEl>
                                        <p:attrNameLst>
                                          <p:attrName>style.visibility</p:attrName>
                                        </p:attrNameLst>
                                      </p:cBhvr>
                                      <p:to>
                                        <p:strVal val="visible"/>
                                      </p:to>
                                    </p:set>
                                  </p:childTnLst>
                                </p:cTn>
                              </p:par>
                            </p:childTnLst>
                          </p:cTn>
                        </p:par>
                        <p:par>
                          <p:cTn id="19" fill="hold">
                            <p:stCondLst>
                              <p:cond delay="2000"/>
                            </p:stCondLst>
                            <p:childTnLst>
                              <p:par>
                                <p:cTn id="20" presetID="1" presetClass="entr" presetSubtype="0" fill="hold" nodeType="afterEffect">
                                  <p:stCondLst>
                                    <p:cond delay="500"/>
                                  </p:stCondLst>
                                  <p:childTnLst>
                                    <p:set>
                                      <p:cBhvr>
                                        <p:cTn id="21" dur="1" fill="hold">
                                          <p:stCondLst>
                                            <p:cond delay="0"/>
                                          </p:stCondLst>
                                        </p:cTn>
                                        <p:tgtEl>
                                          <p:spTgt spid="65"/>
                                        </p:tgtEl>
                                        <p:attrNameLst>
                                          <p:attrName>style.visibility</p:attrName>
                                        </p:attrNameLst>
                                      </p:cBhvr>
                                      <p:to>
                                        <p:strVal val="visible"/>
                                      </p:to>
                                    </p:set>
                                  </p:childTnLst>
                                </p:cTn>
                              </p:par>
                            </p:childTnLst>
                          </p:cTn>
                        </p:par>
                        <p:par>
                          <p:cTn id="22" fill="hold">
                            <p:stCondLst>
                              <p:cond delay="2500"/>
                            </p:stCondLst>
                            <p:childTnLst>
                              <p:par>
                                <p:cTn id="23" presetID="1" presetClass="entr" presetSubtype="0" fill="hold" nodeType="afterEffect">
                                  <p:stCondLst>
                                    <p:cond delay="500"/>
                                  </p:stCondLst>
                                  <p:childTnLst>
                                    <p:set>
                                      <p:cBhvr>
                                        <p:cTn id="24"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9379" y="-12171"/>
            <a:ext cx="12144673" cy="7169070"/>
            <a:chOff x="9379" y="-12171"/>
            <a:chExt cx="12144673" cy="7169070"/>
          </a:xfrm>
        </p:grpSpPr>
        <p:sp>
          <p:nvSpPr>
            <p:cNvPr id="17" name="Rectangle 16"/>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581885" y="-1286"/>
              <a:ext cx="10661438"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a:off x="15452"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rot="10800000">
              <a:off x="155279" y="3499819"/>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25" name="TextBox 24"/>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26" name="TextBox 25"/>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27" name="Picture 26"/>
            <p:cNvPicPr>
              <a:picLocks noChangeAspect="1"/>
            </p:cNvPicPr>
            <p:nvPr/>
          </p:nvPicPr>
          <p:blipFill>
            <a:blip r:embed="rId3"/>
            <a:stretch>
              <a:fillRect/>
            </a:stretch>
          </p:blipFill>
          <p:spPr>
            <a:xfrm>
              <a:off x="765978" y="6110900"/>
              <a:ext cx="762000" cy="733425"/>
            </a:xfrm>
            <a:prstGeom prst="rect">
              <a:avLst/>
            </a:prstGeom>
          </p:spPr>
        </p:pic>
      </p:grpSp>
      <p:pic>
        <p:nvPicPr>
          <p:cNvPr id="15" name="Picture 14" title="Template for volunteer debrief form"/>
          <p:cNvPicPr>
            <a:picLocks noChangeAspect="1"/>
          </p:cNvPicPr>
          <p:nvPr/>
        </p:nvPicPr>
        <p:blipFill>
          <a:blip r:embed="rId4"/>
          <a:stretch>
            <a:fillRect/>
          </a:stretch>
        </p:blipFill>
        <p:spPr>
          <a:xfrm>
            <a:off x="3306158" y="0"/>
            <a:ext cx="5579683" cy="6858000"/>
          </a:xfrm>
          <a:prstGeom prst="rect">
            <a:avLst/>
          </a:prstGeom>
        </p:spPr>
      </p:pic>
    </p:spTree>
    <p:extLst>
      <p:ext uri="{BB962C8B-B14F-4D97-AF65-F5344CB8AC3E}">
        <p14:creationId xmlns:p14="http://schemas.microsoft.com/office/powerpoint/2010/main" val="13278411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9216" y="-12171"/>
            <a:ext cx="12144836" cy="7169070"/>
            <a:chOff x="9216" y="-12171"/>
            <a:chExt cx="12144836" cy="7169070"/>
          </a:xfrm>
        </p:grpSpPr>
        <p:sp>
          <p:nvSpPr>
            <p:cNvPr id="15" name="Rectangle 14"/>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81885" y="-1286"/>
              <a:ext cx="11009781"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9216"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rot="10800000">
              <a:off x="167145" y="44615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23" name="TextBox 22"/>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24" name="Picture 23"/>
            <p:cNvPicPr>
              <a:picLocks noChangeAspect="1"/>
            </p:cNvPicPr>
            <p:nvPr/>
          </p:nvPicPr>
          <p:blipFill>
            <a:blip r:embed="rId3"/>
            <a:stretch>
              <a:fillRect/>
            </a:stretch>
          </p:blipFill>
          <p:spPr>
            <a:xfrm>
              <a:off x="765978" y="6110900"/>
              <a:ext cx="762000" cy="733425"/>
            </a:xfrm>
            <a:prstGeom prst="rect">
              <a:avLst/>
            </a:prstGeom>
          </p:spPr>
        </p:pic>
      </p:grpSp>
      <p:sp>
        <p:nvSpPr>
          <p:cNvPr id="16" name="Title 2"/>
          <p:cNvSpPr>
            <a:spLocks noGrp="1"/>
          </p:cNvSpPr>
          <p:nvPr>
            <p:ph type="title"/>
          </p:nvPr>
        </p:nvSpPr>
        <p:spPr>
          <a:xfrm>
            <a:off x="581885" y="5046"/>
            <a:ext cx="11009781" cy="1325563"/>
          </a:xfrm>
        </p:spPr>
        <p:txBody>
          <a:bodyPr/>
          <a:lstStyle/>
          <a:p>
            <a:pPr algn="ctr"/>
            <a:r>
              <a:rPr lang="en-US" dirty="0" smtClean="0"/>
              <a:t>Collaboration</a:t>
            </a:r>
            <a:endParaRPr lang="en-US" dirty="0"/>
          </a:p>
        </p:txBody>
      </p:sp>
      <p:sp>
        <p:nvSpPr>
          <p:cNvPr id="17" name="Content Placeholder 4"/>
          <p:cNvSpPr txBox="1">
            <a:spLocks/>
          </p:cNvSpPr>
          <p:nvPr/>
        </p:nvSpPr>
        <p:spPr>
          <a:xfrm>
            <a:off x="1518557" y="1536192"/>
            <a:ext cx="10107200" cy="46788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mtClean="0">
                <a:hlinkClick r:id="rId4"/>
              </a:rPr>
              <a:t>Forming PIT Committee</a:t>
            </a:r>
            <a:endParaRPr lang="en-US" smtClean="0"/>
          </a:p>
          <a:p>
            <a:r>
              <a:rPr lang="en-US" smtClean="0"/>
              <a:t>Recruiting Volunteers</a:t>
            </a:r>
          </a:p>
          <a:p>
            <a:r>
              <a:rPr lang="en-US" smtClean="0"/>
              <a:t>Spreading awareness</a:t>
            </a:r>
          </a:p>
          <a:p>
            <a:r>
              <a:rPr lang="en-US" smtClean="0">
                <a:hlinkClick r:id="rId5"/>
              </a:rPr>
              <a:t>Media Engagement</a:t>
            </a:r>
            <a:endParaRPr lang="en-US" smtClean="0"/>
          </a:p>
          <a:p>
            <a:endParaRPr lang="en-US" dirty="0"/>
          </a:p>
        </p:txBody>
      </p:sp>
    </p:spTree>
    <p:extLst>
      <p:ext uri="{BB962C8B-B14F-4D97-AF65-F5344CB8AC3E}">
        <p14:creationId xmlns:p14="http://schemas.microsoft.com/office/powerpoint/2010/main" val="211365291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9216" y="-12171"/>
            <a:ext cx="12144836" cy="7169070"/>
            <a:chOff x="9216" y="-12171"/>
            <a:chExt cx="12144836" cy="7169070"/>
          </a:xfrm>
        </p:grpSpPr>
        <p:sp>
          <p:nvSpPr>
            <p:cNvPr id="15" name="Rectangle 14"/>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81885" y="-1286"/>
              <a:ext cx="11009781"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9216"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rot="10800000">
              <a:off x="167145" y="44615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21" name="TextBox 20"/>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22" name="Picture 21"/>
            <p:cNvPicPr>
              <a:picLocks noChangeAspect="1"/>
            </p:cNvPicPr>
            <p:nvPr/>
          </p:nvPicPr>
          <p:blipFill>
            <a:blip r:embed="rId3"/>
            <a:stretch>
              <a:fillRect/>
            </a:stretch>
          </p:blipFill>
          <p:spPr>
            <a:xfrm>
              <a:off x="765978" y="6110900"/>
              <a:ext cx="762000" cy="733425"/>
            </a:xfrm>
            <a:prstGeom prst="rect">
              <a:avLst/>
            </a:prstGeom>
          </p:spPr>
        </p:pic>
      </p:grpSp>
      <p:sp>
        <p:nvSpPr>
          <p:cNvPr id="12" name="Title 2"/>
          <p:cNvSpPr>
            <a:spLocks noGrp="1"/>
          </p:cNvSpPr>
          <p:nvPr>
            <p:ph type="title"/>
          </p:nvPr>
        </p:nvSpPr>
        <p:spPr>
          <a:xfrm>
            <a:off x="564480" y="5046"/>
            <a:ext cx="11027186" cy="1325563"/>
          </a:xfrm>
        </p:spPr>
        <p:txBody>
          <a:bodyPr/>
          <a:lstStyle/>
          <a:p>
            <a:pPr algn="ctr"/>
            <a:r>
              <a:rPr lang="en-US" dirty="0" smtClean="0"/>
              <a:t>Conversation About Engaging Law Enforcement</a:t>
            </a:r>
            <a:endParaRPr lang="en-US" dirty="0"/>
          </a:p>
        </p:txBody>
      </p:sp>
      <p:sp>
        <p:nvSpPr>
          <p:cNvPr id="13" name="Content Placeholder 4"/>
          <p:cNvSpPr txBox="1">
            <a:spLocks/>
          </p:cNvSpPr>
          <p:nvPr/>
        </p:nvSpPr>
        <p:spPr>
          <a:xfrm>
            <a:off x="1442002" y="1561237"/>
            <a:ext cx="9654196" cy="46788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t>Questions to consider:</a:t>
            </a:r>
          </a:p>
          <a:p>
            <a:pPr marL="971550" lvl="1" indent="-514350">
              <a:buFont typeface="+mj-lt"/>
              <a:buAutoNum type="arabicPeriod"/>
            </a:pPr>
            <a:r>
              <a:rPr lang="en-US" dirty="0" smtClean="0"/>
              <a:t>Does your local law enforcement have a homeless outreach team?</a:t>
            </a:r>
          </a:p>
          <a:p>
            <a:pPr marL="971550" lvl="1" indent="-514350">
              <a:buFont typeface="+mj-lt"/>
              <a:buAutoNum type="arabicPeriod"/>
            </a:pPr>
            <a:r>
              <a:rPr lang="en-US" dirty="0" smtClean="0"/>
              <a:t>Have they ever expressed interest in participating in your LHC or PIT count?</a:t>
            </a:r>
          </a:p>
          <a:p>
            <a:pPr marL="971550" lvl="1" indent="-514350">
              <a:buFont typeface="+mj-lt"/>
              <a:buAutoNum type="arabicPeriod"/>
            </a:pPr>
            <a:r>
              <a:rPr lang="en-US" dirty="0" smtClean="0"/>
              <a:t>Have you noticed any changes in their response to the statewide camping ban?</a:t>
            </a:r>
          </a:p>
          <a:p>
            <a:pPr marL="971550" lvl="1" indent="-514350">
              <a:buFont typeface="+mj-lt"/>
              <a:buAutoNum type="arabicPeriod"/>
            </a:pPr>
            <a:r>
              <a:rPr lang="en-US" dirty="0" smtClean="0"/>
              <a:t>What role have they played in the past? How did that go?</a:t>
            </a:r>
          </a:p>
          <a:p>
            <a:pPr marL="971550" lvl="1" indent="-514350">
              <a:buFont typeface="+mj-lt"/>
              <a:buAutoNum type="arabicPeriod"/>
            </a:pPr>
            <a:endParaRPr lang="en-US" dirty="0" smtClean="0"/>
          </a:p>
          <a:p>
            <a:endParaRPr lang="en-US" dirty="0"/>
          </a:p>
        </p:txBody>
      </p:sp>
    </p:spTree>
    <p:extLst>
      <p:ext uri="{BB962C8B-B14F-4D97-AF65-F5344CB8AC3E}">
        <p14:creationId xmlns:p14="http://schemas.microsoft.com/office/powerpoint/2010/main" val="29269556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9216" y="-12171"/>
            <a:ext cx="12144836" cy="7169070"/>
            <a:chOff x="9216" y="-12171"/>
            <a:chExt cx="12144836" cy="7169070"/>
          </a:xfrm>
        </p:grpSpPr>
        <p:sp>
          <p:nvSpPr>
            <p:cNvPr id="16" name="Rectangle 15"/>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81885" y="-1286"/>
              <a:ext cx="11009781"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9216"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rot="10800000">
              <a:off x="167145" y="44615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22" name="TextBox 21"/>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23" name="Picture 22"/>
            <p:cNvPicPr>
              <a:picLocks noChangeAspect="1"/>
            </p:cNvPicPr>
            <p:nvPr/>
          </p:nvPicPr>
          <p:blipFill>
            <a:blip r:embed="rId3"/>
            <a:stretch>
              <a:fillRect/>
            </a:stretch>
          </p:blipFill>
          <p:spPr>
            <a:xfrm>
              <a:off x="765978" y="6110900"/>
              <a:ext cx="762000" cy="733425"/>
            </a:xfrm>
            <a:prstGeom prst="rect">
              <a:avLst/>
            </a:prstGeom>
          </p:spPr>
        </p:pic>
      </p:grpSp>
      <p:sp>
        <p:nvSpPr>
          <p:cNvPr id="12" name="Title 2"/>
          <p:cNvSpPr>
            <a:spLocks noGrp="1"/>
          </p:cNvSpPr>
          <p:nvPr>
            <p:ph type="title"/>
          </p:nvPr>
        </p:nvSpPr>
        <p:spPr>
          <a:xfrm>
            <a:off x="581885" y="5046"/>
            <a:ext cx="11009781" cy="1325563"/>
          </a:xfrm>
        </p:spPr>
        <p:txBody>
          <a:bodyPr/>
          <a:lstStyle/>
          <a:p>
            <a:pPr algn="ctr"/>
            <a:r>
              <a:rPr lang="en-US" dirty="0" smtClean="0"/>
              <a:t>Logistics of Engaging Law Enforcement</a:t>
            </a:r>
            <a:endParaRPr lang="en-US" dirty="0"/>
          </a:p>
        </p:txBody>
      </p:sp>
      <p:sp>
        <p:nvSpPr>
          <p:cNvPr id="14" name="Content Placeholder 4"/>
          <p:cNvSpPr txBox="1">
            <a:spLocks/>
          </p:cNvSpPr>
          <p:nvPr/>
        </p:nvSpPr>
        <p:spPr>
          <a:xfrm>
            <a:off x="1366258" y="1260886"/>
            <a:ext cx="9654196" cy="522144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dirty="0" smtClean="0"/>
              <a:t>Best practices to consider:</a:t>
            </a:r>
          </a:p>
          <a:p>
            <a:pPr marL="971550" lvl="1" indent="-514350">
              <a:buFont typeface="+mj-lt"/>
              <a:buAutoNum type="arabicPeriod"/>
            </a:pPr>
            <a:r>
              <a:rPr lang="en-US" dirty="0" smtClean="0"/>
              <a:t>Law enforcement should NOT be surveying unhoused neighbors</a:t>
            </a:r>
          </a:p>
          <a:p>
            <a:pPr marL="971550" lvl="1" indent="-514350">
              <a:buFont typeface="+mj-lt"/>
              <a:buAutoNum type="arabicPeriod"/>
            </a:pPr>
            <a:r>
              <a:rPr lang="en-US" dirty="0" smtClean="0"/>
              <a:t>They should be in plain clothes and unmarked cars</a:t>
            </a:r>
          </a:p>
          <a:p>
            <a:pPr marL="971550" lvl="1" indent="-514350">
              <a:buFont typeface="+mj-lt"/>
              <a:buAutoNum type="arabicPeriod"/>
            </a:pPr>
            <a:r>
              <a:rPr lang="en-US" dirty="0" smtClean="0"/>
              <a:t>Their primary roles in the PIT count should be limited to:</a:t>
            </a:r>
          </a:p>
          <a:p>
            <a:pPr lvl="2"/>
            <a:r>
              <a:rPr lang="en-US" dirty="0" smtClean="0"/>
              <a:t>Helping your committee identify hot spots before the count, keeping you apprised of any significant changes.</a:t>
            </a:r>
          </a:p>
          <a:p>
            <a:pPr lvl="2"/>
            <a:r>
              <a:rPr lang="en-US" dirty="0" smtClean="0"/>
              <a:t>Available to respond to potential volunteer safety concerns on the day of the count.</a:t>
            </a:r>
          </a:p>
          <a:p>
            <a:pPr lvl="2"/>
            <a:r>
              <a:rPr lang="en-US" dirty="0" smtClean="0"/>
              <a:t>They should NOT be ticketing or arresting on the day of the count.</a:t>
            </a:r>
          </a:p>
          <a:p>
            <a:pPr lvl="3"/>
            <a:r>
              <a:rPr lang="en-US" dirty="0" smtClean="0"/>
              <a:t>Consider if there is a way you could develop a Memorandum of Understanding (MOU) with them.</a:t>
            </a:r>
          </a:p>
          <a:p>
            <a:pPr marL="914400" lvl="1" indent="-457200">
              <a:buFont typeface="+mj-lt"/>
              <a:buAutoNum type="arabicPeriod"/>
            </a:pPr>
            <a:r>
              <a:rPr lang="en-US" dirty="0" smtClean="0"/>
              <a:t>If you have concerns about law enforcement impeding your count:</a:t>
            </a:r>
          </a:p>
          <a:p>
            <a:pPr lvl="2"/>
            <a:r>
              <a:rPr lang="en-US" dirty="0" smtClean="0"/>
              <a:t>Try to minimize public facing messaging around the PIT count date.</a:t>
            </a:r>
          </a:p>
          <a:p>
            <a:pPr lvl="2"/>
            <a:r>
              <a:rPr lang="en-US" dirty="0" smtClean="0"/>
              <a:t>See if they would be willing to attend trainings or meetings focused on combatting myths around homelessness.</a:t>
            </a:r>
          </a:p>
          <a:p>
            <a:pPr lvl="2"/>
            <a:r>
              <a:rPr lang="en-US" dirty="0" smtClean="0"/>
              <a:t>Reach out to other regional partners or THN to see if we can provide additional support and assistance.</a:t>
            </a:r>
          </a:p>
          <a:p>
            <a:endParaRPr lang="en-US" dirty="0"/>
          </a:p>
        </p:txBody>
      </p:sp>
    </p:spTree>
    <p:extLst>
      <p:ext uri="{BB962C8B-B14F-4D97-AF65-F5344CB8AC3E}">
        <p14:creationId xmlns:p14="http://schemas.microsoft.com/office/powerpoint/2010/main" val="344678224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9216" y="-12171"/>
            <a:ext cx="12144836" cy="7169070"/>
            <a:chOff x="9216" y="-12171"/>
            <a:chExt cx="12144836" cy="7169070"/>
          </a:xfrm>
        </p:grpSpPr>
        <p:sp>
          <p:nvSpPr>
            <p:cNvPr id="15" name="Rectangle 14"/>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81885" y="-1286"/>
              <a:ext cx="11009781"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a:off x="9216"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rot="10800000">
              <a:off x="167145" y="44615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25" name="TextBox 24"/>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26" name="Picture 25"/>
            <p:cNvPicPr>
              <a:picLocks noChangeAspect="1"/>
            </p:cNvPicPr>
            <p:nvPr/>
          </p:nvPicPr>
          <p:blipFill>
            <a:blip r:embed="rId3"/>
            <a:stretch>
              <a:fillRect/>
            </a:stretch>
          </p:blipFill>
          <p:spPr>
            <a:xfrm>
              <a:off x="765978" y="6110900"/>
              <a:ext cx="762000" cy="733425"/>
            </a:xfrm>
            <a:prstGeom prst="rect">
              <a:avLst/>
            </a:prstGeom>
          </p:spPr>
        </p:pic>
      </p:grpSp>
      <p:sp>
        <p:nvSpPr>
          <p:cNvPr id="12" name="Title 2"/>
          <p:cNvSpPr>
            <a:spLocks noGrp="1"/>
          </p:cNvSpPr>
          <p:nvPr>
            <p:ph type="title"/>
          </p:nvPr>
        </p:nvSpPr>
        <p:spPr>
          <a:xfrm>
            <a:off x="599291" y="5046"/>
            <a:ext cx="10992375" cy="1325563"/>
          </a:xfrm>
        </p:spPr>
        <p:txBody>
          <a:bodyPr/>
          <a:lstStyle/>
          <a:p>
            <a:pPr algn="ctr"/>
            <a:r>
              <a:rPr lang="en-US" dirty="0" smtClean="0"/>
              <a:t>Engaging Sub-populations</a:t>
            </a:r>
            <a:endParaRPr lang="en-US" dirty="0"/>
          </a:p>
        </p:txBody>
      </p:sp>
      <p:sp>
        <p:nvSpPr>
          <p:cNvPr id="13" name="Content Placeholder 4"/>
          <p:cNvSpPr txBox="1">
            <a:spLocks/>
          </p:cNvSpPr>
          <p:nvPr/>
        </p:nvSpPr>
        <p:spPr>
          <a:xfrm>
            <a:off x="1534886" y="1787525"/>
            <a:ext cx="1020866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hlinkClick r:id="rId4"/>
              </a:rPr>
              <a:t>Survivors </a:t>
            </a:r>
            <a:r>
              <a:rPr lang="en-US" dirty="0">
                <a:hlinkClick r:id="rId4"/>
              </a:rPr>
              <a:t>of Domestic Violence</a:t>
            </a:r>
            <a:endParaRPr lang="en-US" dirty="0"/>
          </a:p>
          <a:p>
            <a:r>
              <a:rPr lang="en-US" dirty="0" smtClean="0">
                <a:hlinkClick r:id="rId5"/>
              </a:rPr>
              <a:t>Youth/ Families</a:t>
            </a:r>
            <a:endParaRPr lang="en-US" dirty="0" smtClean="0"/>
          </a:p>
          <a:p>
            <a:r>
              <a:rPr lang="en-US" dirty="0" smtClean="0">
                <a:hlinkClick r:id="rId6"/>
              </a:rPr>
              <a:t>Veterans</a:t>
            </a:r>
            <a:endParaRPr lang="en-US" dirty="0" smtClean="0"/>
          </a:p>
          <a:p>
            <a:pPr marL="0" indent="0">
              <a:buNone/>
            </a:pPr>
            <a:endParaRPr lang="en-US" dirty="0" smtClean="0"/>
          </a:p>
          <a:p>
            <a:pPr marL="0" indent="0">
              <a:buFont typeface="Arial" panose="020B0604020202020204" pitchFamily="34" charset="0"/>
              <a:buNone/>
            </a:pPr>
            <a:endParaRPr lang="en-US" dirty="0" smtClean="0"/>
          </a:p>
          <a:p>
            <a:pPr marL="0" indent="0">
              <a:buFont typeface="Arial" panose="020B0604020202020204" pitchFamily="34" charset="0"/>
              <a:buNone/>
            </a:pPr>
            <a:endParaRPr lang="en-US" dirty="0" smtClean="0"/>
          </a:p>
          <a:p>
            <a:pPr marL="0" indent="0" algn="ctr">
              <a:buFont typeface="Arial" panose="020B0604020202020204" pitchFamily="34" charset="0"/>
              <a:buNone/>
            </a:pPr>
            <a:r>
              <a:rPr lang="en-US" sz="2400" i="1" dirty="0" smtClean="0">
                <a:hlinkClick r:id="rId7"/>
              </a:rPr>
              <a:t>Click here </a:t>
            </a:r>
            <a:r>
              <a:rPr lang="en-US" sz="2400" i="1" dirty="0" smtClean="0"/>
              <a:t>for resources  </a:t>
            </a:r>
          </a:p>
          <a:p>
            <a:endParaRPr lang="en-US" dirty="0"/>
          </a:p>
        </p:txBody>
      </p:sp>
    </p:spTree>
    <p:extLst>
      <p:ext uri="{BB962C8B-B14F-4D97-AF65-F5344CB8AC3E}">
        <p14:creationId xmlns:p14="http://schemas.microsoft.com/office/powerpoint/2010/main" val="196909485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9216" y="-12171"/>
            <a:ext cx="12144836" cy="7169070"/>
            <a:chOff x="9216" y="-12171"/>
            <a:chExt cx="12144836" cy="7169070"/>
          </a:xfrm>
        </p:grpSpPr>
        <p:sp>
          <p:nvSpPr>
            <p:cNvPr id="15" name="Rectangle 14"/>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81885" y="-1286"/>
              <a:ext cx="11009781"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9216"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rot="10800000">
              <a:off x="167145" y="44615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21" name="TextBox 20"/>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22" name="Picture 21"/>
            <p:cNvPicPr>
              <a:picLocks noChangeAspect="1"/>
            </p:cNvPicPr>
            <p:nvPr/>
          </p:nvPicPr>
          <p:blipFill>
            <a:blip r:embed="rId3"/>
            <a:stretch>
              <a:fillRect/>
            </a:stretch>
          </p:blipFill>
          <p:spPr>
            <a:xfrm>
              <a:off x="765978" y="6110900"/>
              <a:ext cx="762000" cy="733425"/>
            </a:xfrm>
            <a:prstGeom prst="rect">
              <a:avLst/>
            </a:prstGeom>
          </p:spPr>
        </p:pic>
      </p:grpSp>
      <p:sp>
        <p:nvSpPr>
          <p:cNvPr id="12" name="Title 2"/>
          <p:cNvSpPr>
            <a:spLocks noGrp="1"/>
          </p:cNvSpPr>
          <p:nvPr>
            <p:ph type="title"/>
          </p:nvPr>
        </p:nvSpPr>
        <p:spPr>
          <a:xfrm>
            <a:off x="599290" y="5046"/>
            <a:ext cx="10992376" cy="1325563"/>
          </a:xfrm>
        </p:spPr>
        <p:txBody>
          <a:bodyPr/>
          <a:lstStyle/>
          <a:p>
            <a:pPr algn="ctr"/>
            <a:r>
              <a:rPr lang="en-US" dirty="0" smtClean="0"/>
              <a:t>Conversation About Engaging </a:t>
            </a:r>
            <a:br>
              <a:rPr lang="en-US" dirty="0" smtClean="0"/>
            </a:br>
            <a:r>
              <a:rPr lang="en-US" dirty="0" smtClean="0"/>
              <a:t>Sub-Populations</a:t>
            </a:r>
            <a:endParaRPr lang="en-US" dirty="0"/>
          </a:p>
        </p:txBody>
      </p:sp>
      <p:sp>
        <p:nvSpPr>
          <p:cNvPr id="13" name="Content Placeholder 4"/>
          <p:cNvSpPr txBox="1">
            <a:spLocks/>
          </p:cNvSpPr>
          <p:nvPr/>
        </p:nvSpPr>
        <p:spPr>
          <a:xfrm>
            <a:off x="1405216" y="1432029"/>
            <a:ext cx="9654196" cy="467887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t>Questions to consider:</a:t>
            </a:r>
          </a:p>
          <a:p>
            <a:pPr marL="971550" lvl="1" indent="-514350">
              <a:buFont typeface="+mj-lt"/>
              <a:buAutoNum type="arabicPeriod"/>
            </a:pPr>
            <a:r>
              <a:rPr lang="en-US" dirty="0" smtClean="0"/>
              <a:t>Which population(s) do you feel like are the most prevalent in your community? </a:t>
            </a:r>
          </a:p>
          <a:p>
            <a:pPr marL="971550" lvl="1" indent="-514350">
              <a:buFont typeface="+mj-lt"/>
              <a:buAutoNum type="arabicPeriod"/>
            </a:pPr>
            <a:r>
              <a:rPr lang="en-US" dirty="0" smtClean="0"/>
              <a:t>Which population(s) does your community do a good job of engaging?</a:t>
            </a:r>
          </a:p>
          <a:p>
            <a:pPr marL="971550" lvl="1" indent="-514350">
              <a:buFont typeface="+mj-lt"/>
              <a:buAutoNum type="arabicPeriod"/>
            </a:pPr>
            <a:r>
              <a:rPr lang="en-US" dirty="0" smtClean="0"/>
              <a:t>Which population(s) does your community not do a good job of engaging?</a:t>
            </a:r>
          </a:p>
          <a:p>
            <a:pPr marL="971550" lvl="1" indent="-514350">
              <a:buFont typeface="+mj-lt"/>
              <a:buAutoNum type="arabicPeriod"/>
            </a:pPr>
            <a:r>
              <a:rPr lang="en-US" dirty="0" smtClean="0"/>
              <a:t>Which community partners are missing from your committee in order to better engage those population(s) ?</a:t>
            </a:r>
          </a:p>
          <a:p>
            <a:pPr marL="971550" lvl="1" indent="-514350">
              <a:buFont typeface="+mj-lt"/>
              <a:buAutoNum type="arabicPeriod"/>
            </a:pPr>
            <a:r>
              <a:rPr lang="en-US" dirty="0" smtClean="0"/>
              <a:t>Do you need to add a planning coordinator specifically focused on that group?</a:t>
            </a:r>
          </a:p>
          <a:p>
            <a:pPr marL="971550" lvl="1" indent="-514350">
              <a:buFont typeface="+mj-lt"/>
              <a:buAutoNum type="arabicPeriod"/>
            </a:pPr>
            <a:r>
              <a:rPr lang="en-US" dirty="0" smtClean="0"/>
              <a:t>What logistical support do you need from THN or other stakeholders to better engage these groups?</a:t>
            </a:r>
          </a:p>
          <a:p>
            <a:pPr marL="971550" lvl="1" indent="-514350">
              <a:buFont typeface="+mj-lt"/>
              <a:buAutoNum type="arabicPeriod"/>
            </a:pPr>
            <a:endParaRPr lang="en-US" dirty="0" smtClean="0"/>
          </a:p>
          <a:p>
            <a:endParaRPr lang="en-US" dirty="0"/>
          </a:p>
        </p:txBody>
      </p:sp>
    </p:spTree>
    <p:extLst>
      <p:ext uri="{BB962C8B-B14F-4D97-AF65-F5344CB8AC3E}">
        <p14:creationId xmlns:p14="http://schemas.microsoft.com/office/powerpoint/2010/main" val="6012544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9216" y="-12171"/>
            <a:ext cx="12144836" cy="7169070"/>
            <a:chOff x="9216" y="-12171"/>
            <a:chExt cx="12144836" cy="7169070"/>
          </a:xfrm>
        </p:grpSpPr>
        <p:sp>
          <p:nvSpPr>
            <p:cNvPr id="15" name="Rectangle 14"/>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81885" y="-1286"/>
              <a:ext cx="11009781"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9216"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rot="10800000">
              <a:off x="167145" y="44615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21" name="TextBox 20"/>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22" name="Picture 21"/>
            <p:cNvPicPr>
              <a:picLocks noChangeAspect="1"/>
            </p:cNvPicPr>
            <p:nvPr/>
          </p:nvPicPr>
          <p:blipFill>
            <a:blip r:embed="rId3"/>
            <a:stretch>
              <a:fillRect/>
            </a:stretch>
          </p:blipFill>
          <p:spPr>
            <a:xfrm>
              <a:off x="765978" y="6110900"/>
              <a:ext cx="762000" cy="733425"/>
            </a:xfrm>
            <a:prstGeom prst="rect">
              <a:avLst/>
            </a:prstGeom>
          </p:spPr>
        </p:pic>
      </p:grpSp>
      <p:sp>
        <p:nvSpPr>
          <p:cNvPr id="12" name="Title 2"/>
          <p:cNvSpPr>
            <a:spLocks noGrp="1"/>
          </p:cNvSpPr>
          <p:nvPr>
            <p:ph type="title"/>
          </p:nvPr>
        </p:nvSpPr>
        <p:spPr>
          <a:xfrm>
            <a:off x="581885" y="5046"/>
            <a:ext cx="11009781" cy="1325563"/>
          </a:xfrm>
        </p:spPr>
        <p:txBody>
          <a:bodyPr/>
          <a:lstStyle/>
          <a:p>
            <a:pPr algn="ctr"/>
            <a:r>
              <a:rPr lang="en-US" dirty="0">
                <a:hlinkClick r:id="rId4"/>
              </a:rPr>
              <a:t>Engaging those with Lived Experience</a:t>
            </a:r>
            <a:endParaRPr lang="en-US" dirty="0"/>
          </a:p>
        </p:txBody>
      </p:sp>
      <p:sp>
        <p:nvSpPr>
          <p:cNvPr id="13" name="TextBox 12"/>
          <p:cNvSpPr txBox="1"/>
          <p:nvPr/>
        </p:nvSpPr>
        <p:spPr>
          <a:xfrm>
            <a:off x="1756891" y="1034946"/>
            <a:ext cx="8936632" cy="5078313"/>
          </a:xfrm>
          <a:prstGeom prst="rect">
            <a:avLst/>
          </a:prstGeom>
          <a:noFill/>
        </p:spPr>
        <p:txBody>
          <a:bodyPr wrap="square" rtlCol="0">
            <a:spAutoFit/>
          </a:bodyPr>
          <a:lstStyle/>
          <a:p>
            <a:pPr algn="ctr"/>
            <a:r>
              <a:rPr lang="en-US" dirty="0"/>
              <a:t>Steps for Recruiting Current or Formerly </a:t>
            </a:r>
            <a:r>
              <a:rPr lang="en-US" dirty="0" smtClean="0"/>
              <a:t>Homeless Individuals for PIT</a:t>
            </a:r>
          </a:p>
          <a:p>
            <a:pPr algn="ctr"/>
            <a:endParaRPr lang="en-US" dirty="0" smtClean="0"/>
          </a:p>
          <a:p>
            <a:pPr marL="342900" indent="-342900">
              <a:buAutoNum type="arabicPeriod"/>
            </a:pPr>
            <a:r>
              <a:rPr lang="en-US" dirty="0" smtClean="0"/>
              <a:t>Identify </a:t>
            </a:r>
            <a:r>
              <a:rPr lang="en-US" dirty="0"/>
              <a:t>desired roles needed for PIT Count. </a:t>
            </a:r>
            <a:endParaRPr lang="en-US" dirty="0" smtClean="0"/>
          </a:p>
          <a:p>
            <a:pPr marL="342900" indent="-342900">
              <a:buAutoNum type="arabicPeriod"/>
            </a:pPr>
            <a:r>
              <a:rPr lang="en-US" dirty="0" smtClean="0"/>
              <a:t>Determine what incentives </a:t>
            </a:r>
            <a:r>
              <a:rPr lang="en-US" dirty="0"/>
              <a:t>or compensation </a:t>
            </a:r>
            <a:r>
              <a:rPr lang="en-US" dirty="0" smtClean="0"/>
              <a:t>are available </a:t>
            </a:r>
            <a:r>
              <a:rPr lang="en-US" dirty="0"/>
              <a:t>to current/formerly homeless individuals to participate in the PIT Count. </a:t>
            </a:r>
            <a:endParaRPr lang="en-US" dirty="0" smtClean="0"/>
          </a:p>
          <a:p>
            <a:pPr marL="342900" indent="-342900">
              <a:buAutoNum type="arabicPeriod"/>
            </a:pPr>
            <a:r>
              <a:rPr lang="en-US" dirty="0" smtClean="0"/>
              <a:t>Early </a:t>
            </a:r>
            <a:r>
              <a:rPr lang="en-US" dirty="0"/>
              <a:t>in planning process, communicate to homeless assistance agencies the roles needing to be filled. </a:t>
            </a:r>
            <a:endParaRPr lang="en-US" dirty="0" smtClean="0"/>
          </a:p>
          <a:p>
            <a:pPr marL="800100" lvl="1" indent="-342900">
              <a:buFont typeface="Arial" panose="020B0604020202020204" pitchFamily="34" charset="0"/>
              <a:buChar char="•"/>
            </a:pPr>
            <a:r>
              <a:rPr lang="en-US" dirty="0" smtClean="0"/>
              <a:t>Request </a:t>
            </a:r>
            <a:r>
              <a:rPr lang="en-US" dirty="0"/>
              <a:t>assistance from agencies in identifying good candidates. </a:t>
            </a:r>
            <a:endParaRPr lang="en-US" dirty="0" smtClean="0"/>
          </a:p>
          <a:p>
            <a:pPr marL="800100" lvl="1" indent="-342900">
              <a:buFont typeface="Arial" panose="020B0604020202020204" pitchFamily="34" charset="0"/>
              <a:buChar char="•"/>
            </a:pPr>
            <a:r>
              <a:rPr lang="en-US" dirty="0" smtClean="0"/>
              <a:t>Persons </a:t>
            </a:r>
            <a:r>
              <a:rPr lang="en-US" dirty="0"/>
              <a:t>identified should not be in the midst of crisis and in no way feel compelled to assist. </a:t>
            </a:r>
            <a:endParaRPr lang="en-US" dirty="0" smtClean="0"/>
          </a:p>
          <a:p>
            <a:pPr marL="342900" indent="-342900">
              <a:buAutoNum type="arabicPeriod"/>
            </a:pPr>
            <a:r>
              <a:rPr lang="en-US" dirty="0" smtClean="0"/>
              <a:t>After </a:t>
            </a:r>
            <a:r>
              <a:rPr lang="en-US" dirty="0"/>
              <a:t>candidates are identified, provider agencies should contact them to ask if they would be interested in participating in PIT Count. </a:t>
            </a:r>
            <a:endParaRPr lang="en-US" dirty="0" smtClean="0"/>
          </a:p>
          <a:p>
            <a:pPr marL="342900" indent="-342900">
              <a:buAutoNum type="arabicPeriod"/>
            </a:pPr>
            <a:r>
              <a:rPr lang="en-US" dirty="0" smtClean="0"/>
              <a:t>Once </a:t>
            </a:r>
            <a:r>
              <a:rPr lang="en-US" dirty="0"/>
              <a:t>participation is confirmed, staff planning the PIT should review PIT plan and training content with the individuals and make necessary adjustments. </a:t>
            </a:r>
            <a:endParaRPr lang="en-US" dirty="0" smtClean="0"/>
          </a:p>
          <a:p>
            <a:pPr marL="342900" indent="-342900">
              <a:buAutoNum type="arabicPeriod"/>
            </a:pPr>
            <a:r>
              <a:rPr lang="en-US" dirty="0" smtClean="0"/>
              <a:t>Deploy </a:t>
            </a:r>
            <a:r>
              <a:rPr lang="en-US" dirty="0"/>
              <a:t>individuals with teams on day of count. </a:t>
            </a:r>
            <a:endParaRPr lang="en-US" dirty="0" smtClean="0"/>
          </a:p>
          <a:p>
            <a:pPr marL="342900" indent="-342900">
              <a:buAutoNum type="arabicPeriod"/>
            </a:pPr>
            <a:r>
              <a:rPr lang="en-US" dirty="0" smtClean="0"/>
              <a:t>After </a:t>
            </a:r>
            <a:r>
              <a:rPr lang="en-US" dirty="0"/>
              <a:t>count is complete, consider asking any current or formerly homeless participants to serve in other </a:t>
            </a:r>
            <a:r>
              <a:rPr lang="en-US" dirty="0" err="1"/>
              <a:t>CoC</a:t>
            </a:r>
            <a:r>
              <a:rPr lang="en-US" dirty="0"/>
              <a:t> volunteer capacities, such as the </a:t>
            </a:r>
            <a:r>
              <a:rPr lang="en-US" dirty="0" err="1"/>
              <a:t>CoC</a:t>
            </a:r>
            <a:r>
              <a:rPr lang="en-US" dirty="0"/>
              <a:t> Board or consumer advisory committee. </a:t>
            </a:r>
          </a:p>
        </p:txBody>
      </p:sp>
    </p:spTree>
    <p:extLst>
      <p:ext uri="{BB962C8B-B14F-4D97-AF65-F5344CB8AC3E}">
        <p14:creationId xmlns:p14="http://schemas.microsoft.com/office/powerpoint/2010/main" val="158290057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12171"/>
            <a:ext cx="11940009" cy="6868885"/>
            <a:chOff x="0" y="-12171"/>
            <a:chExt cx="11940009" cy="6868885"/>
          </a:xfrm>
        </p:grpSpPr>
        <p:sp>
          <p:nvSpPr>
            <p:cNvPr id="13" name="Rectangle 12"/>
            <p:cNvSpPr/>
            <p:nvPr/>
          </p:nvSpPr>
          <p:spPr>
            <a:xfrm>
              <a:off x="478971" y="-1286"/>
              <a:ext cx="11461038"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0"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rot="10800000">
              <a:off x="178630" y="5373530"/>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17" name="Picture 16"/>
            <p:cNvPicPr>
              <a:picLocks noChangeAspect="1"/>
            </p:cNvPicPr>
            <p:nvPr/>
          </p:nvPicPr>
          <p:blipFill>
            <a:blip r:embed="rId3"/>
            <a:stretch>
              <a:fillRect/>
            </a:stretch>
          </p:blipFill>
          <p:spPr>
            <a:xfrm>
              <a:off x="765978" y="6110900"/>
              <a:ext cx="762000" cy="733425"/>
            </a:xfrm>
            <a:prstGeom prst="rect">
              <a:avLst/>
            </a:prstGeom>
          </p:spPr>
        </p:pic>
      </p:grpSp>
      <p:sp>
        <p:nvSpPr>
          <p:cNvPr id="10" name="Title 2"/>
          <p:cNvSpPr>
            <a:spLocks noGrp="1"/>
          </p:cNvSpPr>
          <p:nvPr>
            <p:ph type="title"/>
          </p:nvPr>
        </p:nvSpPr>
        <p:spPr>
          <a:xfrm>
            <a:off x="555265" y="5048"/>
            <a:ext cx="11384744" cy="1325563"/>
          </a:xfrm>
        </p:spPr>
        <p:txBody>
          <a:bodyPr/>
          <a:lstStyle/>
          <a:p>
            <a:pPr algn="ctr"/>
            <a:r>
              <a:rPr lang="en-US" dirty="0"/>
              <a:t>Updates on the </a:t>
            </a:r>
            <a:r>
              <a:rPr lang="en-US" dirty="0" smtClean="0"/>
              <a:t>2024 PIT</a:t>
            </a:r>
            <a:endParaRPr lang="en-US" dirty="0"/>
          </a:p>
        </p:txBody>
      </p:sp>
      <p:sp>
        <p:nvSpPr>
          <p:cNvPr id="11" name="Content Placeholder 4"/>
          <p:cNvSpPr>
            <a:spLocks noGrp="1"/>
          </p:cNvSpPr>
          <p:nvPr>
            <p:ph idx="1"/>
          </p:nvPr>
        </p:nvSpPr>
        <p:spPr>
          <a:xfrm>
            <a:off x="1440914" y="1241331"/>
            <a:ext cx="9434139" cy="5038344"/>
          </a:xfrm>
        </p:spPr>
        <p:txBody>
          <a:bodyPr>
            <a:normAutofit fontScale="92500" lnSpcReduction="20000"/>
          </a:bodyPr>
          <a:lstStyle/>
          <a:p>
            <a:r>
              <a:rPr lang="en-US" sz="2200" dirty="0"/>
              <a:t>Trainings will now be in the form of Training Courses. </a:t>
            </a:r>
          </a:p>
          <a:p>
            <a:pPr marL="457200" lvl="1" indent="0">
              <a:buNone/>
            </a:pPr>
            <a:endParaRPr lang="en-US" sz="1800" dirty="0"/>
          </a:p>
          <a:p>
            <a:pPr lvl="1">
              <a:buFont typeface="Courier New" panose="02070309020205020404" pitchFamily="49" charset="0"/>
              <a:buChar char="o"/>
            </a:pPr>
            <a:r>
              <a:rPr lang="en-US" sz="1900" dirty="0"/>
              <a:t>Pre Count- PIT Lead </a:t>
            </a:r>
            <a:r>
              <a:rPr lang="en-US" sz="1900" dirty="0" smtClean="0"/>
              <a:t>Webinar</a:t>
            </a:r>
            <a:endParaRPr lang="en-US" sz="1900" dirty="0"/>
          </a:p>
          <a:p>
            <a:pPr lvl="1">
              <a:buFont typeface="Courier New" panose="02070309020205020404" pitchFamily="49" charset="0"/>
              <a:buChar char="o"/>
            </a:pPr>
            <a:r>
              <a:rPr lang="en-US" sz="1900" dirty="0"/>
              <a:t>Pre Count- Counting Us App/Regional Command Center Webinar</a:t>
            </a:r>
          </a:p>
          <a:p>
            <a:pPr lvl="1">
              <a:buFont typeface="Courier New" panose="02070309020205020404" pitchFamily="49" charset="0"/>
              <a:buChar char="o"/>
            </a:pPr>
            <a:r>
              <a:rPr lang="en-US" sz="1900" dirty="0"/>
              <a:t>Post Count- How to read your Data Webinar</a:t>
            </a:r>
          </a:p>
          <a:p>
            <a:pPr lvl="1">
              <a:buFont typeface="Courier New" panose="02070309020205020404" pitchFamily="49" charset="0"/>
              <a:buChar char="o"/>
            </a:pPr>
            <a:endParaRPr lang="en-US" dirty="0"/>
          </a:p>
          <a:p>
            <a:r>
              <a:rPr lang="en-US" sz="2200" dirty="0"/>
              <a:t>There will be a pre-recorded volunteer training released in December</a:t>
            </a:r>
          </a:p>
          <a:p>
            <a:pPr lvl="1">
              <a:buFont typeface="Courier New" panose="02070309020205020404" pitchFamily="49" charset="0"/>
              <a:buChar char="o"/>
            </a:pPr>
            <a:r>
              <a:rPr lang="en-US" sz="1900" dirty="0" smtClean="0"/>
              <a:t>You </a:t>
            </a:r>
            <a:r>
              <a:rPr lang="en-US" sz="1900" dirty="0"/>
              <a:t>can request </a:t>
            </a:r>
            <a:r>
              <a:rPr lang="en-US" sz="1900" dirty="0" smtClean="0"/>
              <a:t>Ava </a:t>
            </a:r>
            <a:r>
              <a:rPr lang="en-US" sz="1900" dirty="0"/>
              <a:t>to conduct virtual volunteer trainings from October-January. Please give at least a few weeks notice</a:t>
            </a:r>
          </a:p>
          <a:p>
            <a:pPr lvl="1">
              <a:buFont typeface="Courier New" panose="02070309020205020404" pitchFamily="49" charset="0"/>
              <a:buChar char="o"/>
            </a:pPr>
            <a:r>
              <a:rPr lang="en-US" sz="1900" dirty="0"/>
              <a:t>Supplemental materials will be released such as pre recorded volunteer training videos and Counting Us app training. </a:t>
            </a:r>
          </a:p>
          <a:p>
            <a:pPr marL="457200" lvl="1" indent="0">
              <a:buNone/>
            </a:pPr>
            <a:endParaRPr lang="en-US" dirty="0"/>
          </a:p>
          <a:p>
            <a:r>
              <a:rPr lang="en-US" sz="2200" dirty="0"/>
              <a:t>THN will be taking a more hands on approach to sheltered counts, including helping with outreach and training for new organizations. </a:t>
            </a:r>
          </a:p>
          <a:p>
            <a:r>
              <a:rPr lang="en-US" sz="2200" dirty="0"/>
              <a:t>There will be opportunities for one on one support, and “office hours” style support calls towards the end of the year, November through January</a:t>
            </a:r>
          </a:p>
          <a:p>
            <a:r>
              <a:rPr lang="en-US" sz="2200" dirty="0"/>
              <a:t>There are a series of additional presentations posted to the website to help you engage those with lived experience, youth, veterans, and victim service providers.  </a:t>
            </a:r>
          </a:p>
          <a:p>
            <a:endParaRPr lang="en-US" dirty="0"/>
          </a:p>
        </p:txBody>
      </p:sp>
    </p:spTree>
    <p:extLst>
      <p:ext uri="{BB962C8B-B14F-4D97-AF65-F5344CB8AC3E}">
        <p14:creationId xmlns:p14="http://schemas.microsoft.com/office/powerpoint/2010/main" val="11582165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0" y="0"/>
            <a:ext cx="11940009" cy="6868885"/>
            <a:chOff x="0" y="-12171"/>
            <a:chExt cx="11940009" cy="6868885"/>
          </a:xfrm>
        </p:grpSpPr>
        <p:sp>
          <p:nvSpPr>
            <p:cNvPr id="17" name="Rectangle 16"/>
            <p:cNvSpPr/>
            <p:nvPr/>
          </p:nvSpPr>
          <p:spPr>
            <a:xfrm>
              <a:off x="478971" y="-1286"/>
              <a:ext cx="11461038"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rot="10800000">
              <a:off x="178630" y="5373530"/>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21" name="Picture 20"/>
            <p:cNvPicPr>
              <a:picLocks noChangeAspect="1"/>
            </p:cNvPicPr>
            <p:nvPr/>
          </p:nvPicPr>
          <p:blipFill>
            <a:blip r:embed="rId3"/>
            <a:stretch>
              <a:fillRect/>
            </a:stretch>
          </p:blipFill>
          <p:spPr>
            <a:xfrm>
              <a:off x="765978" y="6110900"/>
              <a:ext cx="762000" cy="733425"/>
            </a:xfrm>
            <a:prstGeom prst="rect">
              <a:avLst/>
            </a:prstGeom>
          </p:spPr>
        </p:pic>
      </p:grpSp>
      <p:sp>
        <p:nvSpPr>
          <p:cNvPr id="10" name="Title 2"/>
          <p:cNvSpPr>
            <a:spLocks noGrp="1"/>
          </p:cNvSpPr>
          <p:nvPr>
            <p:ph type="title"/>
          </p:nvPr>
        </p:nvSpPr>
        <p:spPr>
          <a:xfrm>
            <a:off x="765978" y="-116772"/>
            <a:ext cx="10431487" cy="1325563"/>
          </a:xfrm>
        </p:spPr>
        <p:txBody>
          <a:bodyPr/>
          <a:lstStyle/>
          <a:p>
            <a:pPr algn="ctr"/>
            <a:r>
              <a:rPr lang="en-US" dirty="0"/>
              <a:t>Tentative Timeline</a:t>
            </a:r>
          </a:p>
        </p:txBody>
      </p:sp>
      <p:graphicFrame>
        <p:nvGraphicFramePr>
          <p:cNvPr id="11" name="Diagram 10"/>
          <p:cNvGraphicFramePr/>
          <p:nvPr>
            <p:extLst>
              <p:ext uri="{D42A27DB-BD31-4B8C-83A1-F6EECF244321}">
                <p14:modId xmlns:p14="http://schemas.microsoft.com/office/powerpoint/2010/main" val="1570830134"/>
              </p:ext>
            </p:extLst>
          </p:nvPr>
        </p:nvGraphicFramePr>
        <p:xfrm>
          <a:off x="1798665" y="893918"/>
          <a:ext cx="9699142" cy="59531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TextBox 11"/>
          <p:cNvSpPr txBox="1"/>
          <p:nvPr/>
        </p:nvSpPr>
        <p:spPr>
          <a:xfrm>
            <a:off x="4626190" y="2261772"/>
            <a:ext cx="1890318" cy="461665"/>
          </a:xfrm>
          <a:prstGeom prst="rect">
            <a:avLst/>
          </a:prstGeom>
          <a:noFill/>
        </p:spPr>
        <p:txBody>
          <a:bodyPr wrap="square" rtlCol="0">
            <a:spAutoFit/>
          </a:bodyPr>
          <a:lstStyle/>
          <a:p>
            <a:r>
              <a:rPr lang="en-US" sz="2400" b="1" dirty="0" smtClean="0"/>
              <a:t>November</a:t>
            </a:r>
            <a:endParaRPr lang="en-US" sz="2400" b="1" dirty="0"/>
          </a:p>
        </p:txBody>
      </p:sp>
      <p:sp>
        <p:nvSpPr>
          <p:cNvPr id="13" name="TextBox 12"/>
          <p:cNvSpPr txBox="1"/>
          <p:nvPr/>
        </p:nvSpPr>
        <p:spPr>
          <a:xfrm>
            <a:off x="7080304" y="2261773"/>
            <a:ext cx="2084983" cy="461665"/>
          </a:xfrm>
          <a:prstGeom prst="rect">
            <a:avLst/>
          </a:prstGeom>
          <a:noFill/>
        </p:spPr>
        <p:txBody>
          <a:bodyPr wrap="square" rtlCol="0">
            <a:spAutoFit/>
          </a:bodyPr>
          <a:lstStyle/>
          <a:p>
            <a:r>
              <a:rPr lang="en-US" sz="2400" b="1" dirty="0" smtClean="0"/>
              <a:t>December</a:t>
            </a:r>
            <a:endParaRPr lang="en-US" sz="2400" b="1" dirty="0"/>
          </a:p>
        </p:txBody>
      </p:sp>
      <p:sp>
        <p:nvSpPr>
          <p:cNvPr id="14" name="TextBox 13"/>
          <p:cNvSpPr txBox="1"/>
          <p:nvPr/>
        </p:nvSpPr>
        <p:spPr>
          <a:xfrm>
            <a:off x="9607489" y="2261774"/>
            <a:ext cx="1890318" cy="461665"/>
          </a:xfrm>
          <a:prstGeom prst="rect">
            <a:avLst/>
          </a:prstGeom>
          <a:noFill/>
        </p:spPr>
        <p:txBody>
          <a:bodyPr wrap="square" rtlCol="0">
            <a:spAutoFit/>
          </a:bodyPr>
          <a:lstStyle/>
          <a:p>
            <a:r>
              <a:rPr lang="en-US" sz="2400" b="1" dirty="0" smtClean="0"/>
              <a:t>January</a:t>
            </a:r>
            <a:endParaRPr lang="en-US" sz="2400" b="1" dirty="0"/>
          </a:p>
        </p:txBody>
      </p:sp>
      <p:sp>
        <p:nvSpPr>
          <p:cNvPr id="15" name="TextBox 14"/>
          <p:cNvSpPr txBox="1"/>
          <p:nvPr/>
        </p:nvSpPr>
        <p:spPr>
          <a:xfrm>
            <a:off x="2233121" y="2288344"/>
            <a:ext cx="1890318" cy="461665"/>
          </a:xfrm>
          <a:prstGeom prst="rect">
            <a:avLst/>
          </a:prstGeom>
          <a:noFill/>
        </p:spPr>
        <p:txBody>
          <a:bodyPr wrap="square" rtlCol="0">
            <a:spAutoFit/>
          </a:bodyPr>
          <a:lstStyle/>
          <a:p>
            <a:r>
              <a:rPr lang="en-US" sz="2400" b="1" dirty="0" smtClean="0"/>
              <a:t>October</a:t>
            </a:r>
            <a:endParaRPr lang="en-US" sz="2400" b="1" dirty="0"/>
          </a:p>
        </p:txBody>
      </p:sp>
    </p:spTree>
    <p:extLst>
      <p:ext uri="{BB962C8B-B14F-4D97-AF65-F5344CB8AC3E}">
        <p14:creationId xmlns:p14="http://schemas.microsoft.com/office/powerpoint/2010/main" val="37028735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P spid="12" grpId="0"/>
      <p:bldP spid="13" grpId="0"/>
      <p:bldP spid="14" grpId="0"/>
      <p:bldP spid="1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12171"/>
            <a:ext cx="11940009" cy="6868885"/>
            <a:chOff x="0" y="-12171"/>
            <a:chExt cx="11940009" cy="6868885"/>
          </a:xfrm>
        </p:grpSpPr>
        <p:sp>
          <p:nvSpPr>
            <p:cNvPr id="13" name="Rectangle 12"/>
            <p:cNvSpPr/>
            <p:nvPr/>
          </p:nvSpPr>
          <p:spPr>
            <a:xfrm>
              <a:off x="478971" y="-1286"/>
              <a:ext cx="11461038"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0"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rot="10800000">
              <a:off x="178630" y="5373530"/>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18" name="Picture 17"/>
            <p:cNvPicPr>
              <a:picLocks noChangeAspect="1"/>
            </p:cNvPicPr>
            <p:nvPr/>
          </p:nvPicPr>
          <p:blipFill>
            <a:blip r:embed="rId3"/>
            <a:stretch>
              <a:fillRect/>
            </a:stretch>
          </p:blipFill>
          <p:spPr>
            <a:xfrm>
              <a:off x="765978" y="6110900"/>
              <a:ext cx="762000" cy="733425"/>
            </a:xfrm>
            <a:prstGeom prst="rect">
              <a:avLst/>
            </a:prstGeom>
          </p:spPr>
        </p:pic>
      </p:grpSp>
      <p:sp>
        <p:nvSpPr>
          <p:cNvPr id="10" name="Title 2"/>
          <p:cNvSpPr>
            <a:spLocks noGrp="1"/>
          </p:cNvSpPr>
          <p:nvPr>
            <p:ph type="title"/>
          </p:nvPr>
        </p:nvSpPr>
        <p:spPr>
          <a:xfrm>
            <a:off x="555264" y="5048"/>
            <a:ext cx="11384745" cy="1325563"/>
          </a:xfrm>
        </p:spPr>
        <p:txBody>
          <a:bodyPr/>
          <a:lstStyle/>
          <a:p>
            <a:pPr algn="ctr"/>
            <a:r>
              <a:rPr lang="en-US" dirty="0" smtClean="0"/>
              <a:t>Next Steps</a:t>
            </a:r>
            <a:endParaRPr lang="en-US" dirty="0"/>
          </a:p>
        </p:txBody>
      </p:sp>
      <p:sp>
        <p:nvSpPr>
          <p:cNvPr id="17" name="Content Placeholder 4"/>
          <p:cNvSpPr>
            <a:spLocks noGrp="1"/>
          </p:cNvSpPr>
          <p:nvPr>
            <p:ph idx="1"/>
          </p:nvPr>
        </p:nvSpPr>
        <p:spPr>
          <a:xfrm>
            <a:off x="1436078" y="1330611"/>
            <a:ext cx="9738926" cy="4995863"/>
          </a:xfrm>
        </p:spPr>
        <p:txBody>
          <a:bodyPr>
            <a:normAutofit/>
          </a:bodyPr>
          <a:lstStyle/>
          <a:p>
            <a:pPr marL="514350" indent="-514350">
              <a:buAutoNum type="arabicParenR"/>
            </a:pPr>
            <a:r>
              <a:rPr lang="en-US" dirty="0" smtClean="0"/>
              <a:t>Schedule Mobile App Training</a:t>
            </a:r>
          </a:p>
          <a:p>
            <a:pPr marL="514350" indent="-514350">
              <a:buAutoNum type="arabicParenR"/>
            </a:pPr>
            <a:r>
              <a:rPr lang="en-US" dirty="0" smtClean="0"/>
              <a:t>Start creating your PIT committee</a:t>
            </a:r>
          </a:p>
          <a:p>
            <a:pPr marL="514350" indent="-514350">
              <a:buAutoNum type="arabicParenR"/>
            </a:pPr>
            <a:r>
              <a:rPr lang="en-US" dirty="0" smtClean="0"/>
              <a:t>Be on the lookout for Sheltered location list from Ava</a:t>
            </a:r>
          </a:p>
          <a:p>
            <a:pPr marL="514350" indent="-514350">
              <a:buAutoNum type="arabicParenR"/>
            </a:pPr>
            <a:r>
              <a:rPr lang="en-US" dirty="0" smtClean="0"/>
              <a:t>Start developing volunteer recruitment plan</a:t>
            </a:r>
          </a:p>
          <a:p>
            <a:pPr marL="514350" indent="-514350">
              <a:buAutoNum type="arabicParenR"/>
            </a:pPr>
            <a:r>
              <a:rPr lang="en-US" dirty="0" smtClean="0"/>
              <a:t>Request volunteer training if needed</a:t>
            </a:r>
          </a:p>
          <a:p>
            <a:pPr marL="514350" indent="-514350">
              <a:buAutoNum type="arabicParenR"/>
            </a:pPr>
            <a:r>
              <a:rPr lang="en-US" dirty="0" smtClean="0"/>
              <a:t>Be on the look-out for support call opportunities</a:t>
            </a:r>
          </a:p>
          <a:p>
            <a:pPr marL="514350" indent="-514350">
              <a:buAutoNum type="arabicParenR"/>
            </a:pPr>
            <a:endParaRPr lang="en-US" dirty="0" smtClean="0"/>
          </a:p>
          <a:p>
            <a:pPr marL="285750" indent="-285750"/>
            <a:endParaRPr lang="en-US" dirty="0"/>
          </a:p>
          <a:p>
            <a:endParaRPr lang="en-US" dirty="0"/>
          </a:p>
        </p:txBody>
      </p:sp>
    </p:spTree>
    <p:extLst>
      <p:ext uri="{BB962C8B-B14F-4D97-AF65-F5344CB8AC3E}">
        <p14:creationId xmlns:p14="http://schemas.microsoft.com/office/powerpoint/2010/main" val="3317708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9378" y="-301511"/>
            <a:ext cx="12144674" cy="7458410"/>
            <a:chOff x="9378" y="-301511"/>
            <a:chExt cx="12144674" cy="7458410"/>
          </a:xfrm>
        </p:grpSpPr>
        <p:sp>
          <p:nvSpPr>
            <p:cNvPr id="33" name="Rectangle 32"/>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6402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359231"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9"/>
            <p:cNvSpPr/>
            <p:nvPr/>
          </p:nvSpPr>
          <p:spPr>
            <a:xfrm rot="10800000">
              <a:off x="9942673"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p:nvPr/>
          </p:nvSpPr>
          <p:spPr>
            <a:xfrm>
              <a:off x="9378" y="-37"/>
              <a:ext cx="572295"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rot="10800000">
              <a:off x="198665" y="-301511"/>
              <a:ext cx="492443" cy="1461416"/>
            </a:xfrm>
            <a:prstGeom prst="rect">
              <a:avLst/>
            </a:prstGeom>
            <a:noFill/>
          </p:spPr>
          <p:txBody>
            <a:bodyPr vert="vert" wrap="square" rtlCol="0">
              <a:spAutoFit/>
            </a:bodyPr>
            <a:lstStyle/>
            <a:p>
              <a:r>
                <a:rPr lang="en-US" sz="2000" dirty="0" smtClean="0">
                  <a:solidFill>
                    <a:schemeClr val="bg1"/>
                  </a:solidFill>
                </a:rPr>
                <a:t>Module 1</a:t>
              </a:r>
              <a:endParaRPr lang="en-US" sz="2000" dirty="0">
                <a:solidFill>
                  <a:schemeClr val="bg1"/>
                </a:solidFill>
              </a:endParaRPr>
            </a:p>
          </p:txBody>
        </p:sp>
        <p:sp>
          <p:nvSpPr>
            <p:cNvPr id="64" name="TextBox 63"/>
            <p:cNvSpPr txBox="1"/>
            <p:nvPr/>
          </p:nvSpPr>
          <p:spPr>
            <a:xfrm>
              <a:off x="9852914" y="962394"/>
              <a:ext cx="492443" cy="1461416"/>
            </a:xfrm>
            <a:prstGeom prst="rect">
              <a:avLst/>
            </a:prstGeom>
            <a:noFill/>
          </p:spPr>
          <p:txBody>
            <a:bodyPr vert="vert" wrap="square" rtlCol="0">
              <a:spAutoFit/>
            </a:bodyPr>
            <a:lstStyle/>
            <a:p>
              <a:r>
                <a:rPr lang="en-US" sz="2000" dirty="0" smtClean="0">
                  <a:solidFill>
                    <a:schemeClr val="bg1"/>
                  </a:solidFill>
                </a:rPr>
                <a:t>Module 2</a:t>
              </a:r>
              <a:endParaRPr lang="en-US" sz="2000" dirty="0">
                <a:solidFill>
                  <a:schemeClr val="bg1"/>
                </a:solidFill>
              </a:endParaRPr>
            </a:p>
          </p:txBody>
        </p:sp>
        <p:sp>
          <p:nvSpPr>
            <p:cNvPr id="65" name="TextBox 64"/>
            <p:cNvSpPr txBox="1"/>
            <p:nvPr/>
          </p:nvSpPr>
          <p:spPr>
            <a:xfrm>
              <a:off x="10150279" y="1928831"/>
              <a:ext cx="492443" cy="1461416"/>
            </a:xfrm>
            <a:prstGeom prst="rect">
              <a:avLst/>
            </a:prstGeom>
            <a:noFill/>
          </p:spPr>
          <p:txBody>
            <a:bodyPr vert="vert" wrap="square" rtlCol="0">
              <a:spAutoFit/>
            </a:bodyPr>
            <a:lstStyle/>
            <a:p>
              <a:r>
                <a:rPr lang="en-US" sz="2000" dirty="0" smtClean="0">
                  <a:solidFill>
                    <a:schemeClr val="bg1"/>
                  </a:solidFill>
                </a:rPr>
                <a:t>Module 3</a:t>
              </a:r>
              <a:endParaRPr lang="en-US" sz="2000" dirty="0">
                <a:solidFill>
                  <a:schemeClr val="bg1"/>
                </a:solidFill>
              </a:endParaRPr>
            </a:p>
          </p:txBody>
        </p:sp>
        <p:sp>
          <p:nvSpPr>
            <p:cNvPr id="66" name="TextBox 65"/>
            <p:cNvSpPr txBox="1"/>
            <p:nvPr/>
          </p:nvSpPr>
          <p:spPr>
            <a:xfrm>
              <a:off x="10492251" y="2884118"/>
              <a:ext cx="492443" cy="1461416"/>
            </a:xfrm>
            <a:prstGeom prst="rect">
              <a:avLst/>
            </a:prstGeom>
            <a:noFill/>
          </p:spPr>
          <p:txBody>
            <a:bodyPr vert="vert" wrap="square" rtlCol="0">
              <a:spAutoFit/>
            </a:bodyPr>
            <a:lstStyle/>
            <a:p>
              <a:r>
                <a:rPr lang="en-US" sz="2000" dirty="0" smtClean="0">
                  <a:solidFill>
                    <a:schemeClr val="bg1"/>
                  </a:solidFill>
                </a:rPr>
                <a:t>Module 4</a:t>
              </a:r>
              <a:endParaRPr lang="en-US" sz="2000" dirty="0">
                <a:solidFill>
                  <a:schemeClr val="bg1"/>
                </a:solidFill>
              </a:endParaRPr>
            </a:p>
          </p:txBody>
        </p:sp>
        <p:sp>
          <p:nvSpPr>
            <p:cNvPr id="67" name="TextBox 66"/>
            <p:cNvSpPr txBox="1"/>
            <p:nvPr/>
          </p:nvSpPr>
          <p:spPr>
            <a:xfrm>
              <a:off x="10800769" y="3839404"/>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68" name="TextBox 67"/>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70" name="TextBox 69"/>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71" name="Picture 70"/>
            <p:cNvPicPr>
              <a:picLocks noChangeAspect="1"/>
            </p:cNvPicPr>
            <p:nvPr/>
          </p:nvPicPr>
          <p:blipFill>
            <a:blip r:embed="rId3"/>
            <a:stretch>
              <a:fillRect/>
            </a:stretch>
          </p:blipFill>
          <p:spPr>
            <a:xfrm>
              <a:off x="765978" y="6110900"/>
              <a:ext cx="762000" cy="733425"/>
            </a:xfrm>
            <a:prstGeom prst="rect">
              <a:avLst/>
            </a:prstGeom>
          </p:spPr>
        </p:pic>
      </p:grpSp>
      <p:sp>
        <p:nvSpPr>
          <p:cNvPr id="28" name="Title 2"/>
          <p:cNvSpPr>
            <a:spLocks noGrp="1"/>
          </p:cNvSpPr>
          <p:nvPr>
            <p:ph type="title"/>
          </p:nvPr>
        </p:nvSpPr>
        <p:spPr>
          <a:xfrm>
            <a:off x="581674" y="12381"/>
            <a:ext cx="9361000" cy="1325563"/>
          </a:xfrm>
        </p:spPr>
        <p:txBody>
          <a:bodyPr/>
          <a:lstStyle/>
          <a:p>
            <a:pPr algn="ctr"/>
            <a:r>
              <a:rPr lang="en-US" dirty="0"/>
              <a:t>Point-in-Time (PIT) Basics</a:t>
            </a:r>
          </a:p>
        </p:txBody>
      </p:sp>
      <p:sp>
        <p:nvSpPr>
          <p:cNvPr id="30" name="Content Placeholder 4"/>
          <p:cNvSpPr>
            <a:spLocks noGrp="1"/>
          </p:cNvSpPr>
          <p:nvPr>
            <p:ph idx="1"/>
          </p:nvPr>
        </p:nvSpPr>
        <p:spPr>
          <a:xfrm>
            <a:off x="1177561" y="1391437"/>
            <a:ext cx="7783795" cy="4351338"/>
          </a:xfrm>
        </p:spPr>
        <p:txBody>
          <a:bodyPr>
            <a:normAutofit/>
          </a:bodyPr>
          <a:lstStyle/>
          <a:p>
            <a:r>
              <a:rPr lang="en-US" sz="1800" dirty="0"/>
              <a:t>How many people are </a:t>
            </a:r>
            <a:r>
              <a:rPr lang="en-US" sz="1800" dirty="0" smtClean="0"/>
              <a:t>currently experiencing homelessness </a:t>
            </a:r>
            <a:r>
              <a:rPr lang="en-US" sz="1800" dirty="0"/>
              <a:t>in your community? </a:t>
            </a:r>
          </a:p>
          <a:p>
            <a:r>
              <a:rPr lang="en-US" sz="1800" dirty="0"/>
              <a:t>How many of them are families, youth, or veterans? </a:t>
            </a:r>
            <a:endParaRPr lang="en-US" sz="1800" dirty="0" smtClean="0"/>
          </a:p>
          <a:p>
            <a:r>
              <a:rPr lang="en-US" sz="1800" dirty="0" smtClean="0"/>
              <a:t>What do they report as their causes for homelessness? </a:t>
            </a:r>
            <a:endParaRPr lang="en-US" sz="1800" dirty="0"/>
          </a:p>
          <a:p>
            <a:pPr marL="0" indent="0">
              <a:buNone/>
            </a:pPr>
            <a:endParaRPr lang="en-US" sz="1800" dirty="0" smtClean="0"/>
          </a:p>
          <a:p>
            <a:pPr marL="0" indent="0">
              <a:buNone/>
            </a:pPr>
            <a:endParaRPr lang="en-US" sz="1800" dirty="0"/>
          </a:p>
          <a:p>
            <a:pPr marL="0" indent="0" algn="ctr">
              <a:buNone/>
            </a:pPr>
            <a:r>
              <a:rPr lang="en-US" sz="1800" b="1" dirty="0"/>
              <a:t>The answers to these questions and more can be answered by point-in-time counts. </a:t>
            </a:r>
            <a:endParaRPr lang="en-US" sz="1800" b="1" dirty="0" smtClean="0"/>
          </a:p>
          <a:p>
            <a:pPr marL="0" indent="0" algn="ctr">
              <a:buNone/>
            </a:pPr>
            <a:endParaRPr lang="en-US" sz="1800" b="1" dirty="0"/>
          </a:p>
          <a:p>
            <a:pPr marL="0" indent="0" algn="ctr">
              <a:buNone/>
            </a:pPr>
            <a:r>
              <a:rPr lang="en-US" sz="1800" b="1" dirty="0"/>
              <a:t>A point-in-time count is an unduplicated count on a single night of the people in a community who are experiencing homelessness</a:t>
            </a:r>
          </a:p>
          <a:p>
            <a:endParaRPr lang="en-US" dirty="0"/>
          </a:p>
        </p:txBody>
      </p:sp>
    </p:spTree>
    <p:extLst>
      <p:ext uri="{BB962C8B-B14F-4D97-AF65-F5344CB8AC3E}">
        <p14:creationId xmlns:p14="http://schemas.microsoft.com/office/powerpoint/2010/main" val="30201429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12171"/>
            <a:ext cx="11940009" cy="6868885"/>
            <a:chOff x="0" y="-12171"/>
            <a:chExt cx="11940009" cy="6868885"/>
          </a:xfrm>
        </p:grpSpPr>
        <p:sp>
          <p:nvSpPr>
            <p:cNvPr id="13" name="Rectangle 12"/>
            <p:cNvSpPr/>
            <p:nvPr/>
          </p:nvSpPr>
          <p:spPr>
            <a:xfrm>
              <a:off x="478971" y="-1286"/>
              <a:ext cx="11461038"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0"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rot="10800000">
              <a:off x="178630" y="5373530"/>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18" name="Picture 17"/>
            <p:cNvPicPr>
              <a:picLocks noChangeAspect="1"/>
            </p:cNvPicPr>
            <p:nvPr/>
          </p:nvPicPr>
          <p:blipFill>
            <a:blip r:embed="rId3"/>
            <a:stretch>
              <a:fillRect/>
            </a:stretch>
          </p:blipFill>
          <p:spPr>
            <a:xfrm>
              <a:off x="765978" y="6110900"/>
              <a:ext cx="762000" cy="733425"/>
            </a:xfrm>
            <a:prstGeom prst="rect">
              <a:avLst/>
            </a:prstGeom>
          </p:spPr>
        </p:pic>
      </p:grpSp>
      <p:pic>
        <p:nvPicPr>
          <p:cNvPr id="11" name="Google Shape;343;p8"/>
          <p:cNvPicPr preferRelativeResize="0"/>
          <p:nvPr/>
        </p:nvPicPr>
        <p:blipFill>
          <a:blip r:embed="rId4">
            <a:alphaModFix/>
          </a:blip>
          <a:stretch>
            <a:fillRect/>
          </a:stretch>
        </p:blipFill>
        <p:spPr>
          <a:xfrm>
            <a:off x="3412672" y="130629"/>
            <a:ext cx="5584371" cy="6547757"/>
          </a:xfrm>
          <a:prstGeom prst="rect">
            <a:avLst/>
          </a:prstGeom>
          <a:noFill/>
          <a:ln>
            <a:noFill/>
          </a:ln>
        </p:spPr>
      </p:pic>
    </p:spTree>
    <p:extLst>
      <p:ext uri="{BB962C8B-B14F-4D97-AF65-F5344CB8AC3E}">
        <p14:creationId xmlns:p14="http://schemas.microsoft.com/office/powerpoint/2010/main" val="23922347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77533" y="2133600"/>
            <a:ext cx="4337096" cy="2844800"/>
          </a:xfrm>
        </p:spPr>
        <p:txBody>
          <a:bodyPr>
            <a:normAutofit/>
          </a:bodyPr>
          <a:lstStyle/>
          <a:p>
            <a:r>
              <a:rPr lang="en-US" dirty="0" smtClean="0"/>
              <a:t>Thank you!</a:t>
            </a:r>
            <a:endParaRPr lang="en-US" dirty="0"/>
          </a:p>
        </p:txBody>
      </p:sp>
      <p:grpSp>
        <p:nvGrpSpPr>
          <p:cNvPr id="6" name="Group 5" title="Contact Information"/>
          <p:cNvGrpSpPr/>
          <p:nvPr/>
        </p:nvGrpSpPr>
        <p:grpSpPr>
          <a:xfrm>
            <a:off x="1124712" y="1115568"/>
            <a:ext cx="4334256" cy="4526280"/>
            <a:chOff x="1124712" y="1115568"/>
            <a:chExt cx="4334256" cy="4526280"/>
          </a:xfrm>
        </p:grpSpPr>
        <p:sp>
          <p:nvSpPr>
            <p:cNvPr id="3" name="Rectangle 2"/>
            <p:cNvSpPr/>
            <p:nvPr/>
          </p:nvSpPr>
          <p:spPr>
            <a:xfrm>
              <a:off x="1389888" y="1188720"/>
              <a:ext cx="3968496" cy="445312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124712" y="1115568"/>
              <a:ext cx="4334256" cy="1446550"/>
            </a:xfrm>
            <a:prstGeom prst="rect">
              <a:avLst/>
            </a:prstGeom>
            <a:noFill/>
          </p:spPr>
          <p:txBody>
            <a:bodyPr wrap="square" rtlCol="0">
              <a:spAutoFit/>
            </a:bodyPr>
            <a:lstStyle/>
            <a:p>
              <a:pPr algn="ctr"/>
              <a:r>
                <a:rPr lang="en-US" sz="4400" dirty="0" smtClean="0">
                  <a:latin typeface="+mj-lt"/>
                </a:rPr>
                <a:t>Contact Information</a:t>
              </a:r>
              <a:endParaRPr lang="en-US" sz="4400" dirty="0">
                <a:latin typeface="+mj-lt"/>
              </a:endParaRPr>
            </a:p>
          </p:txBody>
        </p:sp>
        <p:sp>
          <p:nvSpPr>
            <p:cNvPr id="5" name="TextBox 4"/>
            <p:cNvSpPr txBox="1"/>
            <p:nvPr/>
          </p:nvSpPr>
          <p:spPr>
            <a:xfrm>
              <a:off x="1389888" y="3074182"/>
              <a:ext cx="3968496" cy="1477328"/>
            </a:xfrm>
            <a:prstGeom prst="rect">
              <a:avLst/>
            </a:prstGeom>
            <a:noFill/>
          </p:spPr>
          <p:txBody>
            <a:bodyPr wrap="square" rtlCol="0">
              <a:spAutoFit/>
            </a:bodyPr>
            <a:lstStyle/>
            <a:p>
              <a:pPr algn="ctr"/>
              <a:r>
                <a:rPr lang="en-US" b="1" dirty="0" smtClean="0"/>
                <a:t>Ava Paredes</a:t>
              </a:r>
            </a:p>
            <a:p>
              <a:pPr algn="ctr"/>
              <a:r>
                <a:rPr lang="en-US" dirty="0" smtClean="0"/>
                <a:t>Data Coordinator</a:t>
              </a:r>
            </a:p>
            <a:p>
              <a:pPr algn="ctr"/>
              <a:endParaRPr lang="en-US" dirty="0" smtClean="0"/>
            </a:p>
            <a:p>
              <a:pPr algn="ctr"/>
              <a:r>
                <a:rPr lang="en-US" dirty="0" smtClean="0"/>
                <a:t>Email</a:t>
              </a:r>
              <a:r>
                <a:rPr lang="en-US" smtClean="0"/>
                <a:t>: </a:t>
              </a:r>
              <a:r>
                <a:rPr lang="en-US" b="1" smtClean="0"/>
                <a:t>Ava@THN.org</a:t>
              </a:r>
              <a:endParaRPr lang="en-US" dirty="0" smtClean="0"/>
            </a:p>
            <a:p>
              <a:pPr algn="ctr"/>
              <a:r>
                <a:rPr lang="en-US" dirty="0" smtClean="0"/>
                <a:t>Phone: (512)-652-4714</a:t>
              </a:r>
              <a:endParaRPr lang="en-US" dirty="0"/>
            </a:p>
          </p:txBody>
        </p:sp>
      </p:grpSp>
    </p:spTree>
    <p:extLst>
      <p:ext uri="{BB962C8B-B14F-4D97-AF65-F5344CB8AC3E}">
        <p14:creationId xmlns:p14="http://schemas.microsoft.com/office/powerpoint/2010/main" val="10553904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Group 62"/>
          <p:cNvGrpSpPr/>
          <p:nvPr/>
        </p:nvGrpSpPr>
        <p:grpSpPr>
          <a:xfrm>
            <a:off x="9378" y="-301511"/>
            <a:ext cx="12144674" cy="7458410"/>
            <a:chOff x="9378" y="-301511"/>
            <a:chExt cx="12144674" cy="7458410"/>
          </a:xfrm>
        </p:grpSpPr>
        <p:sp>
          <p:nvSpPr>
            <p:cNvPr id="64" name="Rectangle 63"/>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66402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359231"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76"/>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79"/>
            <p:cNvSpPr/>
            <p:nvPr/>
          </p:nvSpPr>
          <p:spPr>
            <a:xfrm rot="10800000">
              <a:off x="9942673"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80"/>
            <p:cNvSpPr/>
            <p:nvPr/>
          </p:nvSpPr>
          <p:spPr>
            <a:xfrm>
              <a:off x="9378" y="-37"/>
              <a:ext cx="572295"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p:cNvSpPr txBox="1"/>
            <p:nvPr/>
          </p:nvSpPr>
          <p:spPr>
            <a:xfrm rot="10800000">
              <a:off x="198665" y="-301511"/>
              <a:ext cx="492443" cy="1461416"/>
            </a:xfrm>
            <a:prstGeom prst="rect">
              <a:avLst/>
            </a:prstGeom>
            <a:noFill/>
          </p:spPr>
          <p:txBody>
            <a:bodyPr vert="vert" wrap="square" rtlCol="0">
              <a:spAutoFit/>
            </a:bodyPr>
            <a:lstStyle/>
            <a:p>
              <a:r>
                <a:rPr lang="en-US" sz="2000" dirty="0" smtClean="0">
                  <a:solidFill>
                    <a:schemeClr val="bg1"/>
                  </a:solidFill>
                </a:rPr>
                <a:t>Module 1</a:t>
              </a:r>
              <a:endParaRPr lang="en-US" sz="2000" dirty="0">
                <a:solidFill>
                  <a:schemeClr val="bg1"/>
                </a:solidFill>
              </a:endParaRPr>
            </a:p>
          </p:txBody>
        </p:sp>
        <p:sp>
          <p:nvSpPr>
            <p:cNvPr id="84" name="TextBox 83"/>
            <p:cNvSpPr txBox="1"/>
            <p:nvPr/>
          </p:nvSpPr>
          <p:spPr>
            <a:xfrm>
              <a:off x="9852914" y="962394"/>
              <a:ext cx="492443" cy="1461416"/>
            </a:xfrm>
            <a:prstGeom prst="rect">
              <a:avLst/>
            </a:prstGeom>
            <a:noFill/>
          </p:spPr>
          <p:txBody>
            <a:bodyPr vert="vert" wrap="square" rtlCol="0">
              <a:spAutoFit/>
            </a:bodyPr>
            <a:lstStyle/>
            <a:p>
              <a:r>
                <a:rPr lang="en-US" sz="2000" dirty="0" smtClean="0">
                  <a:solidFill>
                    <a:schemeClr val="bg1"/>
                  </a:solidFill>
                </a:rPr>
                <a:t>Module 2</a:t>
              </a:r>
              <a:endParaRPr lang="en-US" sz="2000" dirty="0">
                <a:solidFill>
                  <a:schemeClr val="bg1"/>
                </a:solidFill>
              </a:endParaRPr>
            </a:p>
          </p:txBody>
        </p:sp>
        <p:sp>
          <p:nvSpPr>
            <p:cNvPr id="85" name="TextBox 84"/>
            <p:cNvSpPr txBox="1"/>
            <p:nvPr/>
          </p:nvSpPr>
          <p:spPr>
            <a:xfrm>
              <a:off x="10150279" y="1928831"/>
              <a:ext cx="492443" cy="1461416"/>
            </a:xfrm>
            <a:prstGeom prst="rect">
              <a:avLst/>
            </a:prstGeom>
            <a:noFill/>
          </p:spPr>
          <p:txBody>
            <a:bodyPr vert="vert" wrap="square" rtlCol="0">
              <a:spAutoFit/>
            </a:bodyPr>
            <a:lstStyle/>
            <a:p>
              <a:r>
                <a:rPr lang="en-US" sz="2000" dirty="0" smtClean="0">
                  <a:solidFill>
                    <a:schemeClr val="bg1"/>
                  </a:solidFill>
                </a:rPr>
                <a:t>Module 3</a:t>
              </a:r>
              <a:endParaRPr lang="en-US" sz="2000" dirty="0">
                <a:solidFill>
                  <a:schemeClr val="bg1"/>
                </a:solidFill>
              </a:endParaRPr>
            </a:p>
          </p:txBody>
        </p:sp>
        <p:sp>
          <p:nvSpPr>
            <p:cNvPr id="86" name="TextBox 85"/>
            <p:cNvSpPr txBox="1"/>
            <p:nvPr/>
          </p:nvSpPr>
          <p:spPr>
            <a:xfrm>
              <a:off x="10492251" y="2884118"/>
              <a:ext cx="492443" cy="1461416"/>
            </a:xfrm>
            <a:prstGeom prst="rect">
              <a:avLst/>
            </a:prstGeom>
            <a:noFill/>
          </p:spPr>
          <p:txBody>
            <a:bodyPr vert="vert" wrap="square" rtlCol="0">
              <a:spAutoFit/>
            </a:bodyPr>
            <a:lstStyle/>
            <a:p>
              <a:r>
                <a:rPr lang="en-US" sz="2000" dirty="0" smtClean="0">
                  <a:solidFill>
                    <a:schemeClr val="bg1"/>
                  </a:solidFill>
                </a:rPr>
                <a:t>Module 4</a:t>
              </a:r>
              <a:endParaRPr lang="en-US" sz="2000" dirty="0">
                <a:solidFill>
                  <a:schemeClr val="bg1"/>
                </a:solidFill>
              </a:endParaRPr>
            </a:p>
          </p:txBody>
        </p:sp>
        <p:sp>
          <p:nvSpPr>
            <p:cNvPr id="87" name="TextBox 86"/>
            <p:cNvSpPr txBox="1"/>
            <p:nvPr/>
          </p:nvSpPr>
          <p:spPr>
            <a:xfrm>
              <a:off x="10800769" y="3839404"/>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88" name="TextBox 87"/>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89" name="TextBox 88"/>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90" name="Picture 89"/>
            <p:cNvPicPr>
              <a:picLocks noChangeAspect="1"/>
            </p:cNvPicPr>
            <p:nvPr/>
          </p:nvPicPr>
          <p:blipFill>
            <a:blip r:embed="rId3"/>
            <a:stretch>
              <a:fillRect/>
            </a:stretch>
          </p:blipFill>
          <p:spPr>
            <a:xfrm>
              <a:off x="765978" y="6110900"/>
              <a:ext cx="762000" cy="733425"/>
            </a:xfrm>
            <a:prstGeom prst="rect">
              <a:avLst/>
            </a:prstGeom>
          </p:spPr>
        </p:pic>
      </p:grpSp>
      <p:graphicFrame>
        <p:nvGraphicFramePr>
          <p:cNvPr id="28" name="Content Placeholder 2" descr="A visualization with 8 hexagons color-coded into three different colors.&#10;Awareness- Blue&#10;Extent- Lime Green&#10;Funding- Red/Orange&#10;Engagement- Purple" title="Hexagon Visual"/>
          <p:cNvGraphicFramePr>
            <a:graphicFrameLocks noGrp="1"/>
          </p:cNvGraphicFramePr>
          <p:nvPr>
            <p:ph idx="1"/>
            <p:extLst>
              <p:ext uri="{D42A27DB-BD31-4B8C-83A1-F6EECF244321}">
                <p14:modId xmlns:p14="http://schemas.microsoft.com/office/powerpoint/2010/main" val="94882123"/>
              </p:ext>
            </p:extLst>
          </p:nvPr>
        </p:nvGraphicFramePr>
        <p:xfrm>
          <a:off x="101109" y="400167"/>
          <a:ext cx="10515600" cy="59401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0" name="TextBox 29"/>
          <p:cNvSpPr txBox="1"/>
          <p:nvPr/>
        </p:nvSpPr>
        <p:spPr>
          <a:xfrm>
            <a:off x="2133668" y="5359456"/>
            <a:ext cx="2155372" cy="477054"/>
          </a:xfrm>
          <a:prstGeom prst="rect">
            <a:avLst/>
          </a:prstGeom>
          <a:noFill/>
        </p:spPr>
        <p:txBody>
          <a:bodyPr wrap="square" rtlCol="0">
            <a:spAutoFit/>
          </a:bodyPr>
          <a:lstStyle/>
          <a:p>
            <a:pPr lvl="0"/>
            <a:r>
              <a:rPr lang="en-US" sz="2500" b="1" dirty="0" smtClean="0">
                <a:solidFill>
                  <a:schemeClr val="accent3"/>
                </a:solidFill>
              </a:rPr>
              <a:t>Engagement</a:t>
            </a:r>
            <a:endParaRPr lang="en-US" sz="2500" b="1" dirty="0">
              <a:solidFill>
                <a:schemeClr val="accent3"/>
              </a:solidFill>
            </a:endParaRPr>
          </a:p>
        </p:txBody>
      </p:sp>
      <p:grpSp>
        <p:nvGrpSpPr>
          <p:cNvPr id="32" name="Group 31" title="Raise Community Awareness"/>
          <p:cNvGrpSpPr/>
          <p:nvPr/>
        </p:nvGrpSpPr>
        <p:grpSpPr>
          <a:xfrm>
            <a:off x="3428800" y="409830"/>
            <a:ext cx="1456763" cy="1674440"/>
            <a:chOff x="4902148" y="981"/>
            <a:chExt cx="1456763" cy="1674440"/>
          </a:xfrm>
          <a:solidFill>
            <a:schemeClr val="accent5"/>
          </a:solidFill>
        </p:grpSpPr>
        <p:sp>
          <p:nvSpPr>
            <p:cNvPr id="33" name="Hexagon 32"/>
            <p:cNvSpPr/>
            <p:nvPr/>
          </p:nvSpPr>
          <p:spPr>
            <a:xfrm rot="5400000">
              <a:off x="4793310" y="109819"/>
              <a:ext cx="1674440" cy="1456763"/>
            </a:xfrm>
            <a:prstGeom prst="hexagon">
              <a:avLst>
                <a:gd name="adj" fmla="val 25000"/>
                <a:gd name="vf" fmla="val 115470"/>
              </a:avLst>
            </a:prstGeom>
            <a:solidFill>
              <a:schemeClr val="tx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 name="Hexagon 4"/>
            <p:cNvSpPr/>
            <p:nvPr/>
          </p:nvSpPr>
          <p:spPr>
            <a:xfrm>
              <a:off x="4999089" y="259248"/>
              <a:ext cx="1229751" cy="1152572"/>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600" kern="1200" dirty="0" smtClean="0"/>
                <a:t>Raise Community Awareness</a:t>
              </a:r>
              <a:endParaRPr lang="en-US" sz="1600" kern="1200" dirty="0"/>
            </a:p>
          </p:txBody>
        </p:sp>
      </p:grpSp>
      <p:grpSp>
        <p:nvGrpSpPr>
          <p:cNvPr id="35" name="Group 34" title="Trends in Homelessness over time"/>
          <p:cNvGrpSpPr/>
          <p:nvPr/>
        </p:nvGrpSpPr>
        <p:grpSpPr>
          <a:xfrm>
            <a:off x="5815324" y="1837023"/>
            <a:ext cx="1456763" cy="1674440"/>
            <a:chOff x="4902148" y="981"/>
            <a:chExt cx="1456763" cy="1674440"/>
          </a:xfrm>
        </p:grpSpPr>
        <p:sp>
          <p:nvSpPr>
            <p:cNvPr id="36" name="Hexagon 35"/>
            <p:cNvSpPr/>
            <p:nvPr/>
          </p:nvSpPr>
          <p:spPr>
            <a:xfrm rot="5400000">
              <a:off x="4793310" y="109819"/>
              <a:ext cx="1674440" cy="1456763"/>
            </a:xfrm>
            <a:prstGeom prst="hexagon">
              <a:avLst>
                <a:gd name="adj" fmla="val 25000"/>
                <a:gd name="vf" fmla="val 1154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8" name="Hexagon 4" title="Trends in Homelessness over time"/>
            <p:cNvSpPr/>
            <p:nvPr/>
          </p:nvSpPr>
          <p:spPr>
            <a:xfrm>
              <a:off x="4927212" y="278378"/>
              <a:ext cx="1409291" cy="113895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600" kern="1200" dirty="0" smtClean="0"/>
                <a:t>Trends in Homelessness over time</a:t>
              </a:r>
              <a:endParaRPr lang="en-US" sz="1600" kern="1200" dirty="0"/>
            </a:p>
          </p:txBody>
        </p:sp>
      </p:grpSp>
      <p:grpSp>
        <p:nvGrpSpPr>
          <p:cNvPr id="39" name="Group 38" title="Advocate for private or local government funds"/>
          <p:cNvGrpSpPr/>
          <p:nvPr/>
        </p:nvGrpSpPr>
        <p:grpSpPr>
          <a:xfrm>
            <a:off x="3424727" y="3252235"/>
            <a:ext cx="1456763" cy="1674440"/>
            <a:chOff x="4902148" y="17023"/>
            <a:chExt cx="1456763" cy="1674440"/>
          </a:xfrm>
          <a:solidFill>
            <a:schemeClr val="accent2"/>
          </a:solidFill>
        </p:grpSpPr>
        <p:sp>
          <p:nvSpPr>
            <p:cNvPr id="40" name="Hexagon 39"/>
            <p:cNvSpPr/>
            <p:nvPr/>
          </p:nvSpPr>
          <p:spPr>
            <a:xfrm rot="5400000">
              <a:off x="4793310" y="125861"/>
              <a:ext cx="1674440" cy="1456763"/>
            </a:xfrm>
            <a:prstGeom prst="hexagon">
              <a:avLst>
                <a:gd name="adj" fmla="val 25000"/>
                <a:gd name="vf" fmla="val 11547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2" name="Hexagon 4" title="Advocate for private or local government funds"/>
            <p:cNvSpPr/>
            <p:nvPr/>
          </p:nvSpPr>
          <p:spPr>
            <a:xfrm>
              <a:off x="5039253" y="261914"/>
              <a:ext cx="1190931" cy="1152572"/>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600" dirty="0"/>
                <a:t>A</a:t>
              </a:r>
              <a:r>
                <a:rPr lang="en-US" sz="1600" kern="1200" dirty="0" smtClean="0"/>
                <a:t>dvocate for private or local government funds</a:t>
              </a:r>
              <a:endParaRPr lang="en-US" sz="1600" kern="1200" dirty="0"/>
            </a:p>
          </p:txBody>
        </p:sp>
      </p:grpSp>
      <p:grpSp>
        <p:nvGrpSpPr>
          <p:cNvPr id="43" name="Group 42" title="Develop personal relationships with those experiencing homelessness"/>
          <p:cNvGrpSpPr/>
          <p:nvPr/>
        </p:nvGrpSpPr>
        <p:grpSpPr>
          <a:xfrm>
            <a:off x="4211927" y="4682204"/>
            <a:ext cx="1506763" cy="1674440"/>
            <a:chOff x="4898131" y="981"/>
            <a:chExt cx="1506763" cy="1674440"/>
          </a:xfrm>
          <a:solidFill>
            <a:schemeClr val="accent3"/>
          </a:solidFill>
        </p:grpSpPr>
        <p:sp>
          <p:nvSpPr>
            <p:cNvPr id="46" name="Hexagon 45"/>
            <p:cNvSpPr/>
            <p:nvPr/>
          </p:nvSpPr>
          <p:spPr>
            <a:xfrm rot="5400000">
              <a:off x="4793310" y="109819"/>
              <a:ext cx="1674440" cy="1456763"/>
            </a:xfrm>
            <a:prstGeom prst="hexagon">
              <a:avLst>
                <a:gd name="adj" fmla="val 25000"/>
                <a:gd name="vf" fmla="val 11547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Hexagon 4" title="Develop personal relationships with those experiencing homelessness"/>
            <p:cNvSpPr/>
            <p:nvPr/>
          </p:nvSpPr>
          <p:spPr>
            <a:xfrm>
              <a:off x="4898131" y="175081"/>
              <a:ext cx="1506763" cy="1208212"/>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600" kern="1200" dirty="0" smtClean="0"/>
                <a:t>Develop personal relationships with those experiencing homelessness</a:t>
              </a:r>
              <a:endParaRPr lang="en-US" sz="1600" kern="1200" dirty="0"/>
            </a:p>
          </p:txBody>
        </p:sp>
      </p:grpSp>
      <p:sp>
        <p:nvSpPr>
          <p:cNvPr id="58" name="Hexagon 4" title="Characteristics of tose experiencing homelessness locally"/>
          <p:cNvSpPr/>
          <p:nvPr/>
        </p:nvSpPr>
        <p:spPr>
          <a:xfrm>
            <a:off x="4198678" y="1795154"/>
            <a:ext cx="1522326" cy="18641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a:r>
              <a:rPr lang="en-US" sz="1600" dirty="0"/>
              <a:t>Characteristics of those experiencing homelessness locally</a:t>
            </a:r>
          </a:p>
        </p:txBody>
      </p:sp>
      <p:sp>
        <p:nvSpPr>
          <p:cNvPr id="59" name="Hexagon 4" title="Create a sense of responsibility with varied stakeholders"/>
          <p:cNvSpPr/>
          <p:nvPr/>
        </p:nvSpPr>
        <p:spPr>
          <a:xfrm>
            <a:off x="5851194" y="4899627"/>
            <a:ext cx="1316861" cy="11525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600" kern="1200" dirty="0" smtClean="0"/>
              <a:t>Create a sense of responsibility with varied stakeholders</a:t>
            </a:r>
            <a:endParaRPr lang="en-US" sz="1600" kern="1200" dirty="0"/>
          </a:p>
        </p:txBody>
      </p:sp>
      <p:sp>
        <p:nvSpPr>
          <p:cNvPr id="60" name="Hexagon 4" title="Advocate to local governments"/>
          <p:cNvSpPr/>
          <p:nvPr/>
        </p:nvSpPr>
        <p:spPr>
          <a:xfrm>
            <a:off x="4974870" y="657090"/>
            <a:ext cx="1467463" cy="1152572"/>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a:r>
              <a:rPr lang="en-US" sz="1600" dirty="0"/>
              <a:t>Advocate to local governments</a:t>
            </a:r>
          </a:p>
        </p:txBody>
      </p:sp>
      <p:sp>
        <p:nvSpPr>
          <p:cNvPr id="62" name="Hexagon 4" title="Eligibility for CoC, ESG, and other federal funding "/>
          <p:cNvSpPr/>
          <p:nvPr/>
        </p:nvSpPr>
        <p:spPr>
          <a:xfrm>
            <a:off x="5119960" y="3564317"/>
            <a:ext cx="1273981" cy="1152572"/>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a:r>
              <a:rPr lang="en-US" sz="1600" dirty="0"/>
              <a:t>Eligibility for </a:t>
            </a:r>
            <a:r>
              <a:rPr lang="en-US" sz="1600" dirty="0" err="1"/>
              <a:t>CoC</a:t>
            </a:r>
            <a:r>
              <a:rPr lang="en-US" sz="1600" dirty="0"/>
              <a:t>, ESG, and other federal funding </a:t>
            </a:r>
          </a:p>
        </p:txBody>
      </p:sp>
    </p:spTree>
    <p:extLst>
      <p:ext uri="{BB962C8B-B14F-4D97-AF65-F5344CB8AC3E}">
        <p14:creationId xmlns:p14="http://schemas.microsoft.com/office/powerpoint/2010/main" val="37542632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Group 71"/>
          <p:cNvGrpSpPr/>
          <p:nvPr/>
        </p:nvGrpSpPr>
        <p:grpSpPr>
          <a:xfrm>
            <a:off x="9378" y="-301511"/>
            <a:ext cx="12144674" cy="7458410"/>
            <a:chOff x="9378" y="-301511"/>
            <a:chExt cx="12144674" cy="7458410"/>
          </a:xfrm>
        </p:grpSpPr>
        <p:sp>
          <p:nvSpPr>
            <p:cNvPr id="74" name="Rectangle 73"/>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66402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359231"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83"/>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84"/>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86"/>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88"/>
            <p:cNvSpPr/>
            <p:nvPr/>
          </p:nvSpPr>
          <p:spPr>
            <a:xfrm rot="10800000">
              <a:off x="9942673"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89"/>
            <p:cNvSpPr/>
            <p:nvPr/>
          </p:nvSpPr>
          <p:spPr>
            <a:xfrm>
              <a:off x="9378" y="-37"/>
              <a:ext cx="572295"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rot="10800000">
              <a:off x="198665" y="-301511"/>
              <a:ext cx="492443" cy="1461416"/>
            </a:xfrm>
            <a:prstGeom prst="rect">
              <a:avLst/>
            </a:prstGeom>
            <a:noFill/>
          </p:spPr>
          <p:txBody>
            <a:bodyPr vert="vert" wrap="square" rtlCol="0">
              <a:spAutoFit/>
            </a:bodyPr>
            <a:lstStyle/>
            <a:p>
              <a:r>
                <a:rPr lang="en-US" sz="2000" dirty="0" smtClean="0">
                  <a:solidFill>
                    <a:schemeClr val="bg1"/>
                  </a:solidFill>
                </a:rPr>
                <a:t>Module 1</a:t>
              </a:r>
              <a:endParaRPr lang="en-US" sz="2000" dirty="0">
                <a:solidFill>
                  <a:schemeClr val="bg1"/>
                </a:solidFill>
              </a:endParaRPr>
            </a:p>
          </p:txBody>
        </p:sp>
        <p:sp>
          <p:nvSpPr>
            <p:cNvPr id="92" name="TextBox 91"/>
            <p:cNvSpPr txBox="1"/>
            <p:nvPr/>
          </p:nvSpPr>
          <p:spPr>
            <a:xfrm>
              <a:off x="9852914" y="962394"/>
              <a:ext cx="492443" cy="1461416"/>
            </a:xfrm>
            <a:prstGeom prst="rect">
              <a:avLst/>
            </a:prstGeom>
            <a:noFill/>
          </p:spPr>
          <p:txBody>
            <a:bodyPr vert="vert" wrap="square" rtlCol="0">
              <a:spAutoFit/>
            </a:bodyPr>
            <a:lstStyle/>
            <a:p>
              <a:r>
                <a:rPr lang="en-US" sz="2000" dirty="0" smtClean="0">
                  <a:solidFill>
                    <a:schemeClr val="bg1"/>
                  </a:solidFill>
                </a:rPr>
                <a:t>Module 2</a:t>
              </a:r>
              <a:endParaRPr lang="en-US" sz="2000" dirty="0">
                <a:solidFill>
                  <a:schemeClr val="bg1"/>
                </a:solidFill>
              </a:endParaRPr>
            </a:p>
          </p:txBody>
        </p:sp>
        <p:sp>
          <p:nvSpPr>
            <p:cNvPr id="93" name="TextBox 92"/>
            <p:cNvSpPr txBox="1"/>
            <p:nvPr/>
          </p:nvSpPr>
          <p:spPr>
            <a:xfrm>
              <a:off x="10150279" y="1928831"/>
              <a:ext cx="492443" cy="1461416"/>
            </a:xfrm>
            <a:prstGeom prst="rect">
              <a:avLst/>
            </a:prstGeom>
            <a:noFill/>
          </p:spPr>
          <p:txBody>
            <a:bodyPr vert="vert" wrap="square" rtlCol="0">
              <a:spAutoFit/>
            </a:bodyPr>
            <a:lstStyle/>
            <a:p>
              <a:r>
                <a:rPr lang="en-US" sz="2000" dirty="0" smtClean="0">
                  <a:solidFill>
                    <a:schemeClr val="bg1"/>
                  </a:solidFill>
                </a:rPr>
                <a:t>Module 3</a:t>
              </a:r>
              <a:endParaRPr lang="en-US" sz="2000" dirty="0">
                <a:solidFill>
                  <a:schemeClr val="bg1"/>
                </a:solidFill>
              </a:endParaRPr>
            </a:p>
          </p:txBody>
        </p:sp>
        <p:sp>
          <p:nvSpPr>
            <p:cNvPr id="94" name="TextBox 93"/>
            <p:cNvSpPr txBox="1"/>
            <p:nvPr/>
          </p:nvSpPr>
          <p:spPr>
            <a:xfrm>
              <a:off x="10492251" y="2884118"/>
              <a:ext cx="492443" cy="1461416"/>
            </a:xfrm>
            <a:prstGeom prst="rect">
              <a:avLst/>
            </a:prstGeom>
            <a:noFill/>
          </p:spPr>
          <p:txBody>
            <a:bodyPr vert="vert" wrap="square" rtlCol="0">
              <a:spAutoFit/>
            </a:bodyPr>
            <a:lstStyle/>
            <a:p>
              <a:r>
                <a:rPr lang="en-US" sz="2000" dirty="0" smtClean="0">
                  <a:solidFill>
                    <a:schemeClr val="bg1"/>
                  </a:solidFill>
                </a:rPr>
                <a:t>Module 4</a:t>
              </a:r>
              <a:endParaRPr lang="en-US" sz="2000" dirty="0">
                <a:solidFill>
                  <a:schemeClr val="bg1"/>
                </a:solidFill>
              </a:endParaRPr>
            </a:p>
          </p:txBody>
        </p:sp>
        <p:sp>
          <p:nvSpPr>
            <p:cNvPr id="95" name="TextBox 94"/>
            <p:cNvSpPr txBox="1"/>
            <p:nvPr/>
          </p:nvSpPr>
          <p:spPr>
            <a:xfrm>
              <a:off x="10800769" y="3839404"/>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96" name="TextBox 95"/>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97" name="TextBox 96"/>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98" name="Picture 97"/>
            <p:cNvPicPr>
              <a:picLocks noChangeAspect="1"/>
            </p:cNvPicPr>
            <p:nvPr/>
          </p:nvPicPr>
          <p:blipFill>
            <a:blip r:embed="rId3"/>
            <a:stretch>
              <a:fillRect/>
            </a:stretch>
          </p:blipFill>
          <p:spPr>
            <a:xfrm>
              <a:off x="765978" y="6110900"/>
              <a:ext cx="762000" cy="733425"/>
            </a:xfrm>
            <a:prstGeom prst="rect">
              <a:avLst/>
            </a:prstGeom>
          </p:spPr>
        </p:pic>
      </p:grpSp>
      <p:sp>
        <p:nvSpPr>
          <p:cNvPr id="28" name="Title 2"/>
          <p:cNvSpPr>
            <a:spLocks noGrp="1"/>
          </p:cNvSpPr>
          <p:nvPr>
            <p:ph type="title"/>
          </p:nvPr>
        </p:nvSpPr>
        <p:spPr>
          <a:xfrm>
            <a:off x="581674" y="-17912"/>
            <a:ext cx="9345712" cy="1325563"/>
          </a:xfrm>
        </p:spPr>
        <p:txBody>
          <a:bodyPr/>
          <a:lstStyle/>
          <a:p>
            <a:pPr algn="ctr"/>
            <a:r>
              <a:rPr lang="en-US" dirty="0" smtClean="0"/>
              <a:t>THN Information</a:t>
            </a:r>
            <a:endParaRPr lang="en-US" dirty="0"/>
          </a:p>
        </p:txBody>
      </p:sp>
      <p:sp>
        <p:nvSpPr>
          <p:cNvPr id="30" name="Content Placeholder 4"/>
          <p:cNvSpPr>
            <a:spLocks noGrp="1"/>
          </p:cNvSpPr>
          <p:nvPr>
            <p:ph idx="1"/>
          </p:nvPr>
        </p:nvSpPr>
        <p:spPr>
          <a:xfrm>
            <a:off x="1547742" y="1052577"/>
            <a:ext cx="7011455" cy="4762833"/>
          </a:xfrm>
        </p:spPr>
        <p:txBody>
          <a:bodyPr>
            <a:normAutofit/>
          </a:bodyPr>
          <a:lstStyle/>
          <a:p>
            <a:r>
              <a:rPr lang="en-US" sz="1800" dirty="0"/>
              <a:t>Texas Homeless Network (THN) is a non-profit membership-based organization helping communities strategically plan to prevent and end homelessness. </a:t>
            </a:r>
            <a:endParaRPr lang="en-US" sz="1800" dirty="0" smtClean="0"/>
          </a:p>
          <a:p>
            <a:r>
              <a:rPr lang="en-US" sz="1800" dirty="0" smtClean="0"/>
              <a:t>THN </a:t>
            </a:r>
            <a:r>
              <a:rPr lang="en-US" sz="1800" dirty="0"/>
              <a:t>works to end homelessness in Texas by collaborating with all communities, large and small, across the state to build systems to achieve this goal. </a:t>
            </a:r>
            <a:endParaRPr lang="en-US" sz="1800" dirty="0" smtClean="0"/>
          </a:p>
          <a:p>
            <a:r>
              <a:rPr lang="en-US" sz="1800" dirty="0" smtClean="0"/>
              <a:t>We </a:t>
            </a:r>
            <a:r>
              <a:rPr lang="en-US" sz="1800" dirty="0"/>
              <a:t>coordinate local and national advocacy efforts, data collection and research, host an annual statewide conference, and serve as the host agency for the Texas Balance of State Continuum of Care (</a:t>
            </a:r>
            <a:r>
              <a:rPr lang="en-US" sz="1800" dirty="0" err="1"/>
              <a:t>CoC</a:t>
            </a:r>
            <a:r>
              <a:rPr lang="en-US" sz="1800" dirty="0"/>
              <a:t>) where we assist in the coordination of programs and funding</a:t>
            </a:r>
            <a:r>
              <a:rPr lang="en-US" sz="1800" dirty="0" smtClean="0"/>
              <a:t>.</a:t>
            </a:r>
          </a:p>
          <a:p>
            <a:r>
              <a:rPr lang="en-US" sz="1800" dirty="0"/>
              <a:t>The Texas Balance of State </a:t>
            </a:r>
            <a:r>
              <a:rPr lang="en-US" sz="1800" dirty="0" err="1"/>
              <a:t>CoC</a:t>
            </a:r>
            <a:r>
              <a:rPr lang="en-US" sz="1800" dirty="0"/>
              <a:t> (TX </a:t>
            </a:r>
            <a:r>
              <a:rPr lang="en-US" sz="1800" dirty="0" err="1"/>
              <a:t>BoS</a:t>
            </a:r>
            <a:r>
              <a:rPr lang="en-US" sz="1800" dirty="0"/>
              <a:t> </a:t>
            </a:r>
            <a:r>
              <a:rPr lang="en-US" sz="1800" dirty="0" err="1"/>
              <a:t>CoC</a:t>
            </a:r>
            <a:r>
              <a:rPr lang="en-US" sz="1800" dirty="0"/>
              <a:t>) is made up of all service providers, advocates, local government officials, and citizens who work to eliminate homelessness in </a:t>
            </a:r>
            <a:r>
              <a:rPr lang="en-US" sz="1800" dirty="0">
                <a:hlinkClick r:id="rId4"/>
              </a:rPr>
              <a:t>215 of Texas’ 254 counties</a:t>
            </a:r>
            <a:r>
              <a:rPr lang="en-US" sz="1800" dirty="0"/>
              <a:t>.</a:t>
            </a:r>
          </a:p>
        </p:txBody>
      </p:sp>
    </p:spTree>
    <p:extLst>
      <p:ext uri="{BB962C8B-B14F-4D97-AF65-F5344CB8AC3E}">
        <p14:creationId xmlns:p14="http://schemas.microsoft.com/office/powerpoint/2010/main" val="10635678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9378" y="-301511"/>
            <a:ext cx="12144674" cy="7458410"/>
            <a:chOff x="9378" y="-301511"/>
            <a:chExt cx="12144674" cy="7458410"/>
          </a:xfrm>
        </p:grpSpPr>
        <p:sp>
          <p:nvSpPr>
            <p:cNvPr id="33" name="Rectangle 32"/>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6402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359231"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9"/>
            <p:cNvSpPr/>
            <p:nvPr/>
          </p:nvSpPr>
          <p:spPr>
            <a:xfrm rot="10800000">
              <a:off x="9942673"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p:nvPr/>
          </p:nvSpPr>
          <p:spPr>
            <a:xfrm>
              <a:off x="9378" y="-37"/>
              <a:ext cx="572295"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rot="10800000">
              <a:off x="198665" y="-301511"/>
              <a:ext cx="492443" cy="1461416"/>
            </a:xfrm>
            <a:prstGeom prst="rect">
              <a:avLst/>
            </a:prstGeom>
            <a:noFill/>
          </p:spPr>
          <p:txBody>
            <a:bodyPr vert="vert" wrap="square" rtlCol="0">
              <a:spAutoFit/>
            </a:bodyPr>
            <a:lstStyle/>
            <a:p>
              <a:r>
                <a:rPr lang="en-US" sz="2000" dirty="0" smtClean="0">
                  <a:solidFill>
                    <a:schemeClr val="bg1"/>
                  </a:solidFill>
                </a:rPr>
                <a:t>Module 1</a:t>
              </a:r>
              <a:endParaRPr lang="en-US" sz="2000" dirty="0">
                <a:solidFill>
                  <a:schemeClr val="bg1"/>
                </a:solidFill>
              </a:endParaRPr>
            </a:p>
          </p:txBody>
        </p:sp>
        <p:sp>
          <p:nvSpPr>
            <p:cNvPr id="64" name="TextBox 63"/>
            <p:cNvSpPr txBox="1"/>
            <p:nvPr/>
          </p:nvSpPr>
          <p:spPr>
            <a:xfrm>
              <a:off x="9852914" y="962394"/>
              <a:ext cx="492443" cy="1461416"/>
            </a:xfrm>
            <a:prstGeom prst="rect">
              <a:avLst/>
            </a:prstGeom>
            <a:noFill/>
          </p:spPr>
          <p:txBody>
            <a:bodyPr vert="vert" wrap="square" rtlCol="0">
              <a:spAutoFit/>
            </a:bodyPr>
            <a:lstStyle/>
            <a:p>
              <a:r>
                <a:rPr lang="en-US" sz="2000" dirty="0" smtClean="0">
                  <a:solidFill>
                    <a:schemeClr val="bg1"/>
                  </a:solidFill>
                </a:rPr>
                <a:t>Module 2</a:t>
              </a:r>
              <a:endParaRPr lang="en-US" sz="2000" dirty="0">
                <a:solidFill>
                  <a:schemeClr val="bg1"/>
                </a:solidFill>
              </a:endParaRPr>
            </a:p>
          </p:txBody>
        </p:sp>
        <p:sp>
          <p:nvSpPr>
            <p:cNvPr id="65" name="TextBox 64"/>
            <p:cNvSpPr txBox="1"/>
            <p:nvPr/>
          </p:nvSpPr>
          <p:spPr>
            <a:xfrm>
              <a:off x="10150279" y="1928831"/>
              <a:ext cx="492443" cy="1461416"/>
            </a:xfrm>
            <a:prstGeom prst="rect">
              <a:avLst/>
            </a:prstGeom>
            <a:noFill/>
          </p:spPr>
          <p:txBody>
            <a:bodyPr vert="vert" wrap="square" rtlCol="0">
              <a:spAutoFit/>
            </a:bodyPr>
            <a:lstStyle/>
            <a:p>
              <a:r>
                <a:rPr lang="en-US" sz="2000" dirty="0" smtClean="0">
                  <a:solidFill>
                    <a:schemeClr val="bg1"/>
                  </a:solidFill>
                </a:rPr>
                <a:t>Module 3</a:t>
              </a:r>
              <a:endParaRPr lang="en-US" sz="2000" dirty="0">
                <a:solidFill>
                  <a:schemeClr val="bg1"/>
                </a:solidFill>
              </a:endParaRPr>
            </a:p>
          </p:txBody>
        </p:sp>
        <p:sp>
          <p:nvSpPr>
            <p:cNvPr id="66" name="TextBox 65"/>
            <p:cNvSpPr txBox="1"/>
            <p:nvPr/>
          </p:nvSpPr>
          <p:spPr>
            <a:xfrm>
              <a:off x="10492251" y="2884118"/>
              <a:ext cx="492443" cy="1461416"/>
            </a:xfrm>
            <a:prstGeom prst="rect">
              <a:avLst/>
            </a:prstGeom>
            <a:noFill/>
          </p:spPr>
          <p:txBody>
            <a:bodyPr vert="vert" wrap="square" rtlCol="0">
              <a:spAutoFit/>
            </a:bodyPr>
            <a:lstStyle/>
            <a:p>
              <a:r>
                <a:rPr lang="en-US" sz="2000" dirty="0" smtClean="0">
                  <a:solidFill>
                    <a:schemeClr val="bg1"/>
                  </a:solidFill>
                </a:rPr>
                <a:t>Module 4</a:t>
              </a:r>
              <a:endParaRPr lang="en-US" sz="2000" dirty="0">
                <a:solidFill>
                  <a:schemeClr val="bg1"/>
                </a:solidFill>
              </a:endParaRPr>
            </a:p>
          </p:txBody>
        </p:sp>
        <p:sp>
          <p:nvSpPr>
            <p:cNvPr id="67" name="TextBox 66"/>
            <p:cNvSpPr txBox="1"/>
            <p:nvPr/>
          </p:nvSpPr>
          <p:spPr>
            <a:xfrm>
              <a:off x="10800769" y="3839404"/>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68" name="TextBox 67"/>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70" name="TextBox 69"/>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71" name="Picture 70"/>
            <p:cNvPicPr>
              <a:picLocks noChangeAspect="1"/>
            </p:cNvPicPr>
            <p:nvPr/>
          </p:nvPicPr>
          <p:blipFill>
            <a:blip r:embed="rId3"/>
            <a:stretch>
              <a:fillRect/>
            </a:stretch>
          </p:blipFill>
          <p:spPr>
            <a:xfrm>
              <a:off x="765978" y="6110900"/>
              <a:ext cx="762000" cy="733425"/>
            </a:xfrm>
            <a:prstGeom prst="rect">
              <a:avLst/>
            </a:prstGeom>
          </p:spPr>
        </p:pic>
      </p:grpSp>
      <p:sp>
        <p:nvSpPr>
          <p:cNvPr id="28" name="Title 2"/>
          <p:cNvSpPr>
            <a:spLocks noGrp="1"/>
          </p:cNvSpPr>
          <p:nvPr>
            <p:ph type="title"/>
          </p:nvPr>
        </p:nvSpPr>
        <p:spPr>
          <a:xfrm>
            <a:off x="600602" y="5044"/>
            <a:ext cx="9342071" cy="1325563"/>
          </a:xfrm>
        </p:spPr>
        <p:txBody>
          <a:bodyPr/>
          <a:lstStyle/>
          <a:p>
            <a:pPr algn="ctr"/>
            <a:r>
              <a:rPr lang="en-US" dirty="0"/>
              <a:t>Coverage Area</a:t>
            </a:r>
          </a:p>
        </p:txBody>
      </p:sp>
      <p:pic>
        <p:nvPicPr>
          <p:cNvPr id="29" name="Picture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1828" y="2437366"/>
            <a:ext cx="3220995" cy="3141136"/>
          </a:xfrm>
          <a:prstGeom prst="rect">
            <a:avLst/>
          </a:prstGeom>
        </p:spPr>
      </p:pic>
      <p:pic>
        <p:nvPicPr>
          <p:cNvPr id="31" name="Content Placeholder 16"/>
          <p:cNvPicPr>
            <a:picLocks noGrp="1" noChangeAspect="1"/>
          </p:cNvPicPr>
          <p:nvPr>
            <p:ph sz="half" idx="4294967295"/>
          </p:nvPr>
        </p:nvPicPr>
        <p:blipFill rotWithShape="1">
          <a:blip r:embed="rId5"/>
          <a:srcRect l="50087" t="8023" r="135" b="1454"/>
          <a:stretch/>
        </p:blipFill>
        <p:spPr>
          <a:xfrm>
            <a:off x="5490909" y="2282065"/>
            <a:ext cx="3309499" cy="3345410"/>
          </a:xfrm>
          <a:prstGeom prst="rect">
            <a:avLst/>
          </a:prstGeom>
        </p:spPr>
      </p:pic>
      <p:sp>
        <p:nvSpPr>
          <p:cNvPr id="2" name="TextBox 1"/>
          <p:cNvSpPr txBox="1"/>
          <p:nvPr/>
        </p:nvSpPr>
        <p:spPr>
          <a:xfrm>
            <a:off x="1708371" y="1669968"/>
            <a:ext cx="3407908" cy="400110"/>
          </a:xfrm>
          <a:prstGeom prst="rect">
            <a:avLst/>
          </a:prstGeom>
          <a:noFill/>
        </p:spPr>
        <p:txBody>
          <a:bodyPr wrap="square" rtlCol="0">
            <a:spAutoFit/>
          </a:bodyPr>
          <a:lstStyle/>
          <a:p>
            <a:pPr algn="ctr"/>
            <a:r>
              <a:rPr lang="en-US" sz="2000" b="1" dirty="0" smtClean="0"/>
              <a:t>2023 PIT Regions</a:t>
            </a:r>
            <a:endParaRPr lang="en-US" sz="2000" b="1" dirty="0"/>
          </a:p>
        </p:txBody>
      </p:sp>
      <p:sp>
        <p:nvSpPr>
          <p:cNvPr id="3" name="Rounded Rectangle 2"/>
          <p:cNvSpPr/>
          <p:nvPr/>
        </p:nvSpPr>
        <p:spPr>
          <a:xfrm>
            <a:off x="2040902" y="1509415"/>
            <a:ext cx="2742846" cy="744307"/>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923292" y="1527625"/>
            <a:ext cx="2444732" cy="707886"/>
          </a:xfrm>
          <a:prstGeom prst="rect">
            <a:avLst/>
          </a:prstGeom>
          <a:noFill/>
        </p:spPr>
        <p:txBody>
          <a:bodyPr wrap="square" rtlCol="0">
            <a:spAutoFit/>
          </a:bodyPr>
          <a:lstStyle/>
          <a:p>
            <a:pPr algn="ctr"/>
            <a:r>
              <a:rPr lang="en-US" sz="2000" b="1" dirty="0" smtClean="0"/>
              <a:t>Texas Balance of State Region</a:t>
            </a:r>
            <a:endParaRPr lang="en-US" sz="2000" b="1" dirty="0"/>
          </a:p>
        </p:txBody>
      </p:sp>
      <p:sp>
        <p:nvSpPr>
          <p:cNvPr id="41" name="Rounded Rectangle 40"/>
          <p:cNvSpPr/>
          <p:nvPr/>
        </p:nvSpPr>
        <p:spPr>
          <a:xfrm>
            <a:off x="5774235" y="1509415"/>
            <a:ext cx="2742846" cy="744307"/>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65786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p:cNvGrpSpPr/>
          <p:nvPr/>
        </p:nvGrpSpPr>
        <p:grpSpPr>
          <a:xfrm>
            <a:off x="9378" y="-301511"/>
            <a:ext cx="12144674" cy="7458410"/>
            <a:chOff x="9378" y="-301511"/>
            <a:chExt cx="12144674" cy="7458410"/>
          </a:xfrm>
        </p:grpSpPr>
        <p:sp>
          <p:nvSpPr>
            <p:cNvPr id="34" name="Rectangle 33"/>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6402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59231"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9"/>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p:nvPr/>
          </p:nvSpPr>
          <p:spPr>
            <a:xfrm rot="10800000">
              <a:off x="9942673"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9378" y="-37"/>
              <a:ext cx="572295"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rot="10800000">
              <a:off x="198665" y="-301511"/>
              <a:ext cx="492443" cy="1461416"/>
            </a:xfrm>
            <a:prstGeom prst="rect">
              <a:avLst/>
            </a:prstGeom>
            <a:noFill/>
          </p:spPr>
          <p:txBody>
            <a:bodyPr vert="vert" wrap="square" rtlCol="0">
              <a:spAutoFit/>
            </a:bodyPr>
            <a:lstStyle/>
            <a:p>
              <a:r>
                <a:rPr lang="en-US" sz="2000" dirty="0" smtClean="0">
                  <a:solidFill>
                    <a:schemeClr val="bg1"/>
                  </a:solidFill>
                </a:rPr>
                <a:t>Module 1</a:t>
              </a:r>
              <a:endParaRPr lang="en-US" sz="2000" dirty="0">
                <a:solidFill>
                  <a:schemeClr val="bg1"/>
                </a:solidFill>
              </a:endParaRPr>
            </a:p>
          </p:txBody>
        </p:sp>
        <p:sp>
          <p:nvSpPr>
            <p:cNvPr id="65" name="TextBox 64"/>
            <p:cNvSpPr txBox="1"/>
            <p:nvPr/>
          </p:nvSpPr>
          <p:spPr>
            <a:xfrm>
              <a:off x="9852914" y="962394"/>
              <a:ext cx="492443" cy="1461416"/>
            </a:xfrm>
            <a:prstGeom prst="rect">
              <a:avLst/>
            </a:prstGeom>
            <a:noFill/>
          </p:spPr>
          <p:txBody>
            <a:bodyPr vert="vert" wrap="square" rtlCol="0">
              <a:spAutoFit/>
            </a:bodyPr>
            <a:lstStyle/>
            <a:p>
              <a:r>
                <a:rPr lang="en-US" sz="2000" dirty="0" smtClean="0">
                  <a:solidFill>
                    <a:schemeClr val="bg1"/>
                  </a:solidFill>
                </a:rPr>
                <a:t>Module 2</a:t>
              </a:r>
              <a:endParaRPr lang="en-US" sz="2000" dirty="0">
                <a:solidFill>
                  <a:schemeClr val="bg1"/>
                </a:solidFill>
              </a:endParaRPr>
            </a:p>
          </p:txBody>
        </p:sp>
        <p:sp>
          <p:nvSpPr>
            <p:cNvPr id="66" name="TextBox 65"/>
            <p:cNvSpPr txBox="1"/>
            <p:nvPr/>
          </p:nvSpPr>
          <p:spPr>
            <a:xfrm>
              <a:off x="10150279" y="1928831"/>
              <a:ext cx="492443" cy="1461416"/>
            </a:xfrm>
            <a:prstGeom prst="rect">
              <a:avLst/>
            </a:prstGeom>
            <a:noFill/>
          </p:spPr>
          <p:txBody>
            <a:bodyPr vert="vert" wrap="square" rtlCol="0">
              <a:spAutoFit/>
            </a:bodyPr>
            <a:lstStyle/>
            <a:p>
              <a:r>
                <a:rPr lang="en-US" sz="2000" dirty="0" smtClean="0">
                  <a:solidFill>
                    <a:schemeClr val="bg1"/>
                  </a:solidFill>
                </a:rPr>
                <a:t>Module 3</a:t>
              </a:r>
              <a:endParaRPr lang="en-US" sz="2000" dirty="0">
                <a:solidFill>
                  <a:schemeClr val="bg1"/>
                </a:solidFill>
              </a:endParaRPr>
            </a:p>
          </p:txBody>
        </p:sp>
        <p:sp>
          <p:nvSpPr>
            <p:cNvPr id="67" name="TextBox 66"/>
            <p:cNvSpPr txBox="1"/>
            <p:nvPr/>
          </p:nvSpPr>
          <p:spPr>
            <a:xfrm>
              <a:off x="10492251" y="2884118"/>
              <a:ext cx="492443" cy="1461416"/>
            </a:xfrm>
            <a:prstGeom prst="rect">
              <a:avLst/>
            </a:prstGeom>
            <a:noFill/>
          </p:spPr>
          <p:txBody>
            <a:bodyPr vert="vert" wrap="square" rtlCol="0">
              <a:spAutoFit/>
            </a:bodyPr>
            <a:lstStyle/>
            <a:p>
              <a:r>
                <a:rPr lang="en-US" sz="2000" dirty="0" smtClean="0">
                  <a:solidFill>
                    <a:schemeClr val="bg1"/>
                  </a:solidFill>
                </a:rPr>
                <a:t>Module 4</a:t>
              </a:r>
              <a:endParaRPr lang="en-US" sz="2000" dirty="0">
                <a:solidFill>
                  <a:schemeClr val="bg1"/>
                </a:solidFill>
              </a:endParaRPr>
            </a:p>
          </p:txBody>
        </p:sp>
        <p:sp>
          <p:nvSpPr>
            <p:cNvPr id="68" name="TextBox 67"/>
            <p:cNvSpPr txBox="1"/>
            <p:nvPr/>
          </p:nvSpPr>
          <p:spPr>
            <a:xfrm>
              <a:off x="10800769" y="3839404"/>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70" name="TextBox 69"/>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71" name="TextBox 70"/>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72" name="Picture 71"/>
            <p:cNvPicPr>
              <a:picLocks noChangeAspect="1"/>
            </p:cNvPicPr>
            <p:nvPr/>
          </p:nvPicPr>
          <p:blipFill>
            <a:blip r:embed="rId3"/>
            <a:stretch>
              <a:fillRect/>
            </a:stretch>
          </p:blipFill>
          <p:spPr>
            <a:xfrm>
              <a:off x="765978" y="6110900"/>
              <a:ext cx="762000" cy="733425"/>
            </a:xfrm>
            <a:prstGeom prst="rect">
              <a:avLst/>
            </a:prstGeom>
          </p:spPr>
        </p:pic>
      </p:grpSp>
      <p:sp>
        <p:nvSpPr>
          <p:cNvPr id="28" name="Title 2"/>
          <p:cNvSpPr>
            <a:spLocks noGrp="1"/>
          </p:cNvSpPr>
          <p:nvPr>
            <p:ph type="title"/>
          </p:nvPr>
        </p:nvSpPr>
        <p:spPr>
          <a:xfrm>
            <a:off x="581673" y="5044"/>
            <a:ext cx="9361000" cy="1325563"/>
          </a:xfrm>
        </p:spPr>
        <p:txBody>
          <a:bodyPr/>
          <a:lstStyle/>
          <a:p>
            <a:pPr algn="ctr"/>
            <a:r>
              <a:rPr lang="en-US" dirty="0"/>
              <a:t>Extrapolation Basics</a:t>
            </a:r>
          </a:p>
        </p:txBody>
      </p:sp>
      <p:sp>
        <p:nvSpPr>
          <p:cNvPr id="30" name="Content Placeholder 4"/>
          <p:cNvSpPr>
            <a:spLocks noGrp="1"/>
          </p:cNvSpPr>
          <p:nvPr>
            <p:ph idx="1"/>
          </p:nvPr>
        </p:nvSpPr>
        <p:spPr>
          <a:xfrm>
            <a:off x="1355133" y="1149561"/>
            <a:ext cx="8131121" cy="1907478"/>
          </a:xfrm>
        </p:spPr>
        <p:txBody>
          <a:bodyPr>
            <a:normAutofit fontScale="92500" lnSpcReduction="20000"/>
          </a:bodyPr>
          <a:lstStyle/>
          <a:p>
            <a:pPr marL="0" indent="0">
              <a:buNone/>
            </a:pPr>
            <a:r>
              <a:rPr lang="en-US" dirty="0"/>
              <a:t>For reporting purposes, HUD requires that </a:t>
            </a:r>
            <a:r>
              <a:rPr lang="en-US" dirty="0" err="1"/>
              <a:t>CoC's</a:t>
            </a:r>
            <a:r>
              <a:rPr lang="en-US" dirty="0"/>
              <a:t> report on their full geography. Due to the size of our CoC, we are not able to achieve full coverage during the PIT count. </a:t>
            </a:r>
            <a:r>
              <a:rPr lang="en-US" dirty="0" smtClean="0"/>
              <a:t>Our CoC </a:t>
            </a:r>
            <a:r>
              <a:rPr lang="en-US" dirty="0"/>
              <a:t>has to employ an extrapolation method that estimates the PIT number for the entire geography.</a:t>
            </a:r>
          </a:p>
          <a:p>
            <a:pPr marL="0" indent="0">
              <a:buNone/>
            </a:pPr>
            <a:endParaRPr lang="en-US" sz="1800" dirty="0"/>
          </a:p>
          <a:p>
            <a:pPr marL="0" indent="0">
              <a:buNone/>
            </a:pPr>
            <a:endParaRPr lang="en-US" sz="1800" dirty="0"/>
          </a:p>
          <a:p>
            <a:pPr marL="0" indent="0">
              <a:buNone/>
            </a:pPr>
            <a:endParaRPr lang="en-US" sz="1800" dirty="0"/>
          </a:p>
        </p:txBody>
      </p:sp>
      <p:sp>
        <p:nvSpPr>
          <p:cNvPr id="2" name="TextBox 1"/>
          <p:cNvSpPr txBox="1"/>
          <p:nvPr/>
        </p:nvSpPr>
        <p:spPr>
          <a:xfrm>
            <a:off x="1654623" y="3248544"/>
            <a:ext cx="7721916" cy="1569660"/>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Ensure data quality</a:t>
            </a:r>
          </a:p>
          <a:p>
            <a:pPr marL="285750" indent="-285750">
              <a:buFont typeface="Arial" panose="020B0604020202020204" pitchFamily="34" charset="0"/>
              <a:buChar char="•"/>
            </a:pPr>
            <a:r>
              <a:rPr lang="en-US" sz="2400" dirty="0" smtClean="0"/>
              <a:t>Ensure that we ask all questions to participants</a:t>
            </a:r>
          </a:p>
          <a:p>
            <a:pPr marL="285750" indent="-285750">
              <a:buFont typeface="Arial" panose="020B0604020202020204" pitchFamily="34" charset="0"/>
              <a:buChar char="•"/>
            </a:pPr>
            <a:r>
              <a:rPr lang="en-US" sz="2400" dirty="0" smtClean="0"/>
              <a:t>Work to reduce duplicate responses</a:t>
            </a:r>
          </a:p>
          <a:p>
            <a:pPr marL="285750" indent="-285750">
              <a:buFont typeface="Arial" panose="020B0604020202020204" pitchFamily="34" charset="0"/>
              <a:buChar char="•"/>
            </a:pPr>
            <a:r>
              <a:rPr lang="en-US" sz="2400" dirty="0" smtClean="0"/>
              <a:t>Expand PIT coverage to new areas</a:t>
            </a:r>
          </a:p>
        </p:txBody>
      </p:sp>
    </p:spTree>
    <p:extLst>
      <p:ext uri="{BB962C8B-B14F-4D97-AF65-F5344CB8AC3E}">
        <p14:creationId xmlns:p14="http://schemas.microsoft.com/office/powerpoint/2010/main" val="10287439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Custom 1">
      <a:dk1>
        <a:srgbClr val="003D79"/>
      </a:dk1>
      <a:lt1>
        <a:srgbClr val="FFFFFF"/>
      </a:lt1>
      <a:dk2>
        <a:srgbClr val="003D79"/>
      </a:dk2>
      <a:lt2>
        <a:srgbClr val="FFFFFF"/>
      </a:lt2>
      <a:accent1>
        <a:srgbClr val="9DBB53"/>
      </a:accent1>
      <a:accent2>
        <a:srgbClr val="BB6253"/>
      </a:accent2>
      <a:accent3>
        <a:srgbClr val="7E5479"/>
      </a:accent3>
      <a:accent4>
        <a:srgbClr val="F48E58"/>
      </a:accent4>
      <a:accent5>
        <a:srgbClr val="1F8DBF"/>
      </a:accent5>
      <a:accent6>
        <a:srgbClr val="FFB994"/>
      </a:accent6>
      <a:hlink>
        <a:srgbClr val="003D79"/>
      </a:hlink>
      <a:folHlink>
        <a:srgbClr val="9DBB53"/>
      </a:folHlink>
    </a:clrScheme>
    <a:fontScheme name="Roboto">
      <a:majorFont>
        <a:latin typeface="Roboto Black"/>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N Template 1.potx" id="{A7504B28-C08A-49CA-8F43-042B4DF6C3F6}" vid="{29E293A4-A48F-42DB-BC9A-1D8694AA4D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THN Template 1 - Copy</Template>
  <TotalTime>11990</TotalTime>
  <Words>8916</Words>
  <Application>Microsoft Office PowerPoint</Application>
  <PresentationFormat>Widescreen</PresentationFormat>
  <Paragraphs>771</Paragraphs>
  <Slides>51</Slides>
  <Notes>51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51</vt:i4>
      </vt:variant>
    </vt:vector>
  </HeadingPairs>
  <TitlesOfParts>
    <vt:vector size="60" baseType="lpstr">
      <vt:lpstr>Roboto</vt:lpstr>
      <vt:lpstr>Wingdings</vt:lpstr>
      <vt:lpstr>Arial</vt:lpstr>
      <vt:lpstr>Tw Cen MT</vt:lpstr>
      <vt:lpstr>Courier New</vt:lpstr>
      <vt:lpstr>Calibri</vt:lpstr>
      <vt:lpstr>Roboto Black</vt:lpstr>
      <vt:lpstr>Raleway</vt:lpstr>
      <vt:lpstr>Office Theme</vt:lpstr>
      <vt:lpstr>2024 PIT Lead Training</vt:lpstr>
      <vt:lpstr>Introduction</vt:lpstr>
      <vt:lpstr>PowerPoint Presentation</vt:lpstr>
      <vt:lpstr>Agenda</vt:lpstr>
      <vt:lpstr>Point-in-Time (PIT) Basics</vt:lpstr>
      <vt:lpstr>PowerPoint Presentation</vt:lpstr>
      <vt:lpstr>THN Information</vt:lpstr>
      <vt:lpstr>Coverage Area</vt:lpstr>
      <vt:lpstr>Extrapolation Basics</vt:lpstr>
      <vt:lpstr>Who to Contact</vt:lpstr>
      <vt:lpstr>Key PIT Steps</vt:lpstr>
      <vt:lpstr>Who to Count</vt:lpstr>
      <vt:lpstr>Who NOT to Count</vt:lpstr>
      <vt:lpstr>Considerations for Youth</vt:lpstr>
      <vt:lpstr>Unsheltered PIT Planning</vt:lpstr>
      <vt:lpstr>Possible Locations</vt:lpstr>
      <vt:lpstr>Creating Hot Spot Map</vt:lpstr>
      <vt:lpstr>Creating Hot Spot Map</vt:lpstr>
      <vt:lpstr>Community Partners</vt:lpstr>
      <vt:lpstr>Safety Considerations</vt:lpstr>
      <vt:lpstr>PowerPoint Presentation</vt:lpstr>
      <vt:lpstr>Coordination Tips</vt:lpstr>
      <vt:lpstr>Sheltered PIT Planning</vt:lpstr>
      <vt:lpstr>Locations</vt:lpstr>
      <vt:lpstr>Locations Continued</vt:lpstr>
      <vt:lpstr>PIT Count Vs. HIC</vt:lpstr>
      <vt:lpstr>How to Contact Shelters</vt:lpstr>
      <vt:lpstr>Domestic Violence Protocol</vt:lpstr>
      <vt:lpstr>Surveying Survivors</vt:lpstr>
      <vt:lpstr>App Screenshot</vt:lpstr>
      <vt:lpstr>Coordination Tips</vt:lpstr>
      <vt:lpstr>Consent to Survey</vt:lpstr>
      <vt:lpstr>Observation Survey</vt:lpstr>
      <vt:lpstr>PowerPoint Presentation</vt:lpstr>
      <vt:lpstr>Best Practices</vt:lpstr>
      <vt:lpstr>Service Based Count</vt:lpstr>
      <vt:lpstr>Paper Surveys</vt:lpstr>
      <vt:lpstr>Volunteer Responsibilities</vt:lpstr>
      <vt:lpstr>Debrief with Volunteers</vt:lpstr>
      <vt:lpstr>PowerPoint Presentation</vt:lpstr>
      <vt:lpstr>Collaboration</vt:lpstr>
      <vt:lpstr>Conversation About Engaging Law Enforcement</vt:lpstr>
      <vt:lpstr>Logistics of Engaging Law Enforcement</vt:lpstr>
      <vt:lpstr>Engaging Sub-populations</vt:lpstr>
      <vt:lpstr>Conversation About Engaging  Sub-Populations</vt:lpstr>
      <vt:lpstr>Engaging those with Lived Experience</vt:lpstr>
      <vt:lpstr>Updates on the 2024 PIT</vt:lpstr>
      <vt:lpstr>Tentative Timeline</vt:lpstr>
      <vt:lpstr>Next Steps</vt:lpstr>
      <vt:lpstr>PowerPoint Presentation</vt:lpstr>
      <vt:lpstr>Thank you!</vt:lpstr>
    </vt:vector>
  </TitlesOfParts>
  <Company>Texas Homeless Network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Title Here)</dc:title>
  <dc:creator>Kristin Zakoor</dc:creator>
  <cp:lastModifiedBy>Ava Paredes</cp:lastModifiedBy>
  <cp:revision>367</cp:revision>
  <cp:lastPrinted>2019-11-07T18:17:24Z</cp:lastPrinted>
  <dcterms:created xsi:type="dcterms:W3CDTF">2018-10-31T14:02:21Z</dcterms:created>
  <dcterms:modified xsi:type="dcterms:W3CDTF">2023-10-18T15:41:42Z</dcterms:modified>
</cp:coreProperties>
</file>