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sldIdLst>
    <p:sldId id="259" r:id="rId2"/>
    <p:sldId id="499" r:id="rId3"/>
    <p:sldId id="566" r:id="rId4"/>
    <p:sldId id="565" r:id="rId5"/>
    <p:sldId id="567" r:id="rId6"/>
    <p:sldId id="568" r:id="rId7"/>
    <p:sldId id="569" r:id="rId8"/>
    <p:sldId id="572" r:id="rId9"/>
    <p:sldId id="573" r:id="rId10"/>
    <p:sldId id="571" r:id="rId11"/>
    <p:sldId id="570" r:id="rId12"/>
    <p:sldId id="576" r:id="rId13"/>
    <p:sldId id="574" r:id="rId14"/>
    <p:sldId id="575" r:id="rId15"/>
    <p:sldId id="515" r:id="rId16"/>
    <p:sldId id="564" r:id="rId17"/>
    <p:sldId id="558" r:id="rId18"/>
    <p:sldId id="578" r:id="rId19"/>
    <p:sldId id="579" r:id="rId20"/>
    <p:sldId id="582" r:id="rId21"/>
    <p:sldId id="583" r:id="rId22"/>
    <p:sldId id="585" r:id="rId23"/>
    <p:sldId id="559" r:id="rId24"/>
    <p:sldId id="580" r:id="rId25"/>
    <p:sldId id="581" r:id="rId26"/>
    <p:sldId id="584" r:id="rId27"/>
    <p:sldId id="560" r:id="rId28"/>
    <p:sldId id="588" r:id="rId29"/>
    <p:sldId id="561" r:id="rId30"/>
    <p:sldId id="477" r:id="rId31"/>
  </p:sldIdLst>
  <p:sldSz cx="12192000" cy="6858000"/>
  <p:notesSz cx="7010400" cy="9296400"/>
  <p:embeddedFontLst>
    <p:embeddedFont>
      <p:font typeface="Tw Cen MT" panose="020B0602020104020603"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
      <p:font typeface="Calibri" panose="020F0502020204030204" pitchFamily="34" charset="0"/>
      <p:regular r:id="rId43"/>
      <p:bold r:id="rId44"/>
      <p:italic r:id="rId45"/>
      <p:boldItalic r:id="rId46"/>
    </p:embeddedFont>
    <p:embeddedFont>
      <p:font typeface="Raleway"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10"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84533" autoAdjust="0"/>
  </p:normalViewPr>
  <p:slideViewPr>
    <p:cSldViewPr snapToGrid="0">
      <p:cViewPr varScale="1">
        <p:scale>
          <a:sx n="74" d="100"/>
          <a:sy n="74" d="100"/>
        </p:scale>
        <p:origin x="65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309059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298976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74755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46806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36495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4323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32314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34332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635799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16091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355196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96607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197849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249999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1984832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3529008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43164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79073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836264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62664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394138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44042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88518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346581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23525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kyra@th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solidFill>
                  <a:schemeClr val="bg2"/>
                </a:solidFill>
              </a:rPr>
              <a:t>Best Practices for PIT Surveyors</a:t>
            </a:r>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1" y="-23057"/>
            <a:ext cx="9679047" cy="1325563"/>
          </a:xfrm>
        </p:spPr>
        <p:txBody>
          <a:bodyPr>
            <a:normAutofit/>
          </a:bodyPr>
          <a:lstStyle/>
          <a:p>
            <a:pPr algn="ctr"/>
            <a:r>
              <a:rPr lang="en-US" dirty="0"/>
              <a:t>Example One</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3477875"/>
          </a:xfrm>
          <a:prstGeom prst="rect">
            <a:avLst/>
          </a:prstGeom>
        </p:spPr>
        <p:txBody>
          <a:bodyPr wrap="square">
            <a:spAutoFit/>
          </a:bodyPr>
          <a:lstStyle/>
          <a:p>
            <a:pPr algn="ctr"/>
            <a:r>
              <a:rPr lang="en-US" sz="2000" dirty="0"/>
              <a:t>Hello, my name is _______ I am helping conduct a short survey of our community. We would like to learn more about people experiencing homelessness, what kinds of problems they face, and what services they are in need of to move into permanent housing. </a:t>
            </a:r>
          </a:p>
          <a:p>
            <a:pPr algn="ctr"/>
            <a:endParaRPr lang="en-US" sz="2000" dirty="0"/>
          </a:p>
          <a:p>
            <a:pPr algn="ctr"/>
            <a:r>
              <a:rPr lang="en-US" sz="2000" dirty="0"/>
              <a:t>Your participation is strictly voluntary, and all of your responses are strictly confidential. Your privacy will be protected and respected. If questions make you uncomfortable, you do not have to answer them. </a:t>
            </a:r>
          </a:p>
          <a:p>
            <a:pPr algn="ctr"/>
            <a:endParaRPr lang="en-US" sz="2000" dirty="0"/>
          </a:p>
          <a:p>
            <a:pPr algn="ctr"/>
            <a:r>
              <a:rPr lang="en-US" sz="2000" dirty="0"/>
              <a:t>Would you be willing to take about 15 minutes to answer some questions?</a:t>
            </a:r>
          </a:p>
        </p:txBody>
      </p:sp>
    </p:spTree>
    <p:extLst>
      <p:ext uri="{BB962C8B-B14F-4D97-AF65-F5344CB8AC3E}">
        <p14:creationId xmlns:p14="http://schemas.microsoft.com/office/powerpoint/2010/main" val="177351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2" y="-23057"/>
            <a:ext cx="9671054" cy="1325563"/>
          </a:xfrm>
        </p:spPr>
        <p:txBody>
          <a:bodyPr>
            <a:normAutofit/>
          </a:bodyPr>
          <a:lstStyle/>
          <a:p>
            <a:pPr algn="ctr"/>
            <a:r>
              <a:rPr lang="en-US" dirty="0"/>
              <a:t>Example Two</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3416320"/>
          </a:xfrm>
          <a:prstGeom prst="rect">
            <a:avLst/>
          </a:prstGeom>
        </p:spPr>
        <p:txBody>
          <a:bodyPr wrap="square">
            <a:spAutoFit/>
          </a:bodyPr>
          <a:lstStyle/>
          <a:p>
            <a:pPr algn="ctr"/>
            <a:r>
              <a:rPr lang="en-US" sz="2400" dirty="0"/>
              <a:t>Hello, my name is _______ and I’m a volunteer for the [Name of Local Homeless Coalition or Organization]. We are conducting a survey to count individuals experiencing homelessness to provide better programs and services to them. </a:t>
            </a:r>
          </a:p>
          <a:p>
            <a:pPr algn="ctr"/>
            <a:r>
              <a:rPr lang="en-US" sz="2400" dirty="0"/>
              <a:t>Your participation is voluntary and your responses to questions will not be shared with anyone outside of our team. I need to read each question all the way through. Can I have about 15 minutes of your time? </a:t>
            </a:r>
          </a:p>
        </p:txBody>
      </p:sp>
    </p:spTree>
    <p:extLst>
      <p:ext uri="{BB962C8B-B14F-4D97-AF65-F5344CB8AC3E}">
        <p14:creationId xmlns:p14="http://schemas.microsoft.com/office/powerpoint/2010/main" val="363998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1" y="-23057"/>
            <a:ext cx="9679048" cy="1325563"/>
          </a:xfrm>
        </p:spPr>
        <p:txBody>
          <a:bodyPr>
            <a:normAutofit/>
          </a:bodyPr>
          <a:lstStyle/>
          <a:p>
            <a:pPr algn="ctr"/>
            <a:r>
              <a:rPr lang="en-US" dirty="0"/>
              <a:t>Example Three</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4136517"/>
          </a:xfrm>
          <a:prstGeom prst="rect">
            <a:avLst/>
          </a:prstGeom>
        </p:spPr>
        <p:txBody>
          <a:bodyPr wrap="square">
            <a:spAutoFit/>
          </a:bodyPr>
          <a:lstStyle/>
          <a:p>
            <a:pPr lvl="0" defTabSz="933450">
              <a:lnSpc>
                <a:spcPct val="90000"/>
              </a:lnSpc>
              <a:spcBef>
                <a:spcPct val="0"/>
              </a:spcBef>
              <a:spcAft>
                <a:spcPct val="35000"/>
              </a:spcAft>
            </a:pPr>
            <a:r>
              <a:rPr lang="en-US" sz="2400" dirty="0"/>
              <a:t>Hi, my name is ____. I am with______ organization. We’re out here trying to talk to folks who might not have a safe place to sleep tonight. And to ask some questions to help us understand their needs.</a:t>
            </a:r>
          </a:p>
          <a:p>
            <a:pPr lvl="0" defTabSz="933450">
              <a:lnSpc>
                <a:spcPct val="90000"/>
              </a:lnSpc>
              <a:spcBef>
                <a:spcPct val="0"/>
              </a:spcBef>
              <a:spcAft>
                <a:spcPct val="35000"/>
              </a:spcAft>
            </a:pPr>
            <a:r>
              <a:rPr lang="en-US" sz="2400" dirty="0"/>
              <a:t>Do you have a safe place to sleep tonight? Do you know where I might find some people around here who don’t?</a:t>
            </a:r>
          </a:p>
          <a:p>
            <a:pPr lvl="0" defTabSz="933450">
              <a:lnSpc>
                <a:spcPct val="90000"/>
              </a:lnSpc>
              <a:spcBef>
                <a:spcPct val="0"/>
              </a:spcBef>
              <a:spcAft>
                <a:spcPct val="35000"/>
              </a:spcAft>
            </a:pPr>
            <a:r>
              <a:rPr lang="en-US" sz="2400" i="1" dirty="0"/>
              <a:t>*Pause for response*</a:t>
            </a:r>
          </a:p>
          <a:p>
            <a:pPr lvl="0" defTabSz="933450">
              <a:lnSpc>
                <a:spcPct val="90000"/>
              </a:lnSpc>
              <a:spcBef>
                <a:spcPct val="0"/>
              </a:spcBef>
              <a:spcAft>
                <a:spcPct val="35000"/>
              </a:spcAft>
            </a:pPr>
            <a:r>
              <a:rPr lang="en-US" sz="2400" dirty="0"/>
              <a:t>Would you be willing to answer a few questions for me related to your experience? It should only take about 15 minutes and you can end the survey at any point. Nothing you tell me will be shared outside of my team. </a:t>
            </a:r>
          </a:p>
        </p:txBody>
      </p:sp>
    </p:spTree>
    <p:extLst>
      <p:ext uri="{BB962C8B-B14F-4D97-AF65-F5344CB8AC3E}">
        <p14:creationId xmlns:p14="http://schemas.microsoft.com/office/powerpoint/2010/main" val="161389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a:extLst>
              <a:ext uri="{FF2B5EF4-FFF2-40B4-BE49-F238E27FC236}">
                <a16:creationId xmlns="" xmlns:a16="http://schemas.microsoft.com/office/drawing/2014/main" id="{9356DB3C-3FC7-4786-B692-88692B4D513F}"/>
              </a:ext>
            </a:extLst>
          </p:cNvPr>
          <p:cNvSpPr>
            <a:spLocks noGrp="1"/>
          </p:cNvSpPr>
          <p:nvPr>
            <p:ph type="title"/>
          </p:nvPr>
        </p:nvSpPr>
        <p:spPr>
          <a:xfrm>
            <a:off x="581671" y="-23057"/>
            <a:ext cx="9997413" cy="1325563"/>
          </a:xfrm>
        </p:spPr>
        <p:txBody>
          <a:bodyPr>
            <a:normAutofit/>
          </a:bodyPr>
          <a:lstStyle/>
          <a:p>
            <a:pPr algn="ctr"/>
            <a:r>
              <a:rPr lang="en-US" dirty="0"/>
              <a:t>General Survey Tips</a:t>
            </a:r>
          </a:p>
        </p:txBody>
      </p:sp>
      <p:sp>
        <p:nvSpPr>
          <p:cNvPr id="2" name="Rectangle 1">
            <a:extLst>
              <a:ext uri="{FF2B5EF4-FFF2-40B4-BE49-F238E27FC236}">
                <a16:creationId xmlns="" xmlns:a16="http://schemas.microsoft.com/office/drawing/2014/main" id="{286036EE-43E6-4E59-80EC-91B3F016FDA8}"/>
              </a:ext>
            </a:extLst>
          </p:cNvPr>
          <p:cNvSpPr/>
          <p:nvPr/>
        </p:nvSpPr>
        <p:spPr>
          <a:xfrm>
            <a:off x="1500877" y="1079524"/>
            <a:ext cx="8526686" cy="5755422"/>
          </a:xfrm>
          <a:prstGeom prst="rect">
            <a:avLst/>
          </a:prstGeom>
        </p:spPr>
        <p:txBody>
          <a:bodyPr wrap="square">
            <a:spAutoFit/>
          </a:bodyPr>
          <a:lstStyle/>
          <a:p>
            <a:pPr marL="285750" indent="-285750">
              <a:buFont typeface="Arial" panose="020B0604020202020204" pitchFamily="34" charset="0"/>
              <a:buChar char="•"/>
            </a:pPr>
            <a:r>
              <a:rPr lang="en-US" sz="1600" dirty="0"/>
              <a:t>Do not sneak up or startle people. If you do not believe the person sees you approaching, try announcing your presence with a non-threatening greeting.</a:t>
            </a:r>
          </a:p>
          <a:p>
            <a:pPr marL="742950" lvl="1" indent="-285750">
              <a:buFont typeface="Arial" panose="020B0604020202020204" pitchFamily="34" charset="0"/>
              <a:buChar char="•"/>
            </a:pPr>
            <a:r>
              <a:rPr lang="en-US" sz="1600" dirty="0"/>
              <a:t>Example: “Hello there! I’m sorry to bother you but I wanted to stop by and introduce myself…”</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are counting when it is dark, ensure that you are doing your best not to wake people up. Also ensure that you are strategically using your flashlight in a way that won’t shine it in people’s eyes</a:t>
            </a:r>
            <a:r>
              <a:rPr lang="en-US" sz="1600" dirty="0" smtClean="0"/>
              <a:t>.</a:t>
            </a:r>
            <a:endParaRPr lang="en-US" sz="1600" dirty="0"/>
          </a:p>
          <a:p>
            <a:endParaRPr lang="en-US" sz="1600" dirty="0"/>
          </a:p>
          <a:p>
            <a:pPr marL="285750" indent="-285750">
              <a:buFont typeface="Arial" panose="020B0604020202020204" pitchFamily="34" charset="0"/>
              <a:buChar char="•"/>
            </a:pPr>
            <a:r>
              <a:rPr lang="en-US" sz="1600" dirty="0"/>
              <a:t>Maintain eye-contact with survey participants as much as possible and explain why you are looking down when you do:</a:t>
            </a:r>
          </a:p>
          <a:p>
            <a:pPr marL="742950" lvl="1" indent="-285750">
              <a:buFont typeface="Arial" panose="020B0604020202020204" pitchFamily="34" charset="0"/>
              <a:buChar char="•"/>
            </a:pPr>
            <a:r>
              <a:rPr lang="en-US" sz="1600" dirty="0"/>
              <a:t>Example: “Sorry I just want to make sure that I am correctly documenting what you just told me”</a:t>
            </a:r>
          </a:p>
          <a:p>
            <a:endParaRPr lang="en-US" sz="1600" dirty="0"/>
          </a:p>
          <a:p>
            <a:pPr marL="285750" indent="-285750">
              <a:buFont typeface="Arial" panose="020B0604020202020204" pitchFamily="34" charset="0"/>
              <a:buChar char="•"/>
            </a:pPr>
            <a:r>
              <a:rPr lang="en-US" sz="1600" dirty="0"/>
              <a:t>When possible, get on the same eye level as the participant. If they are sitting down, squat to be on their level (but maintain your balance). This will help prevent you coming off as superior and/or threatening.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Offer to position yourself in a way that allows the participant to see the survey questions themselves. </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you are a direct service worker, perhaps consider asking the participant if they would like a follow up conversation. </a:t>
            </a:r>
            <a:endParaRPr lang="en-US" sz="1600" dirty="0"/>
          </a:p>
        </p:txBody>
      </p:sp>
    </p:spTree>
    <p:extLst>
      <p:ext uri="{BB962C8B-B14F-4D97-AF65-F5344CB8AC3E}">
        <p14:creationId xmlns:p14="http://schemas.microsoft.com/office/powerpoint/2010/main" val="41284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a:extLst>
              <a:ext uri="{FF2B5EF4-FFF2-40B4-BE49-F238E27FC236}">
                <a16:creationId xmlns="" xmlns:a16="http://schemas.microsoft.com/office/drawing/2014/main" id="{9356DB3C-3FC7-4786-B692-88692B4D513F}"/>
              </a:ext>
            </a:extLst>
          </p:cNvPr>
          <p:cNvSpPr>
            <a:spLocks noGrp="1"/>
          </p:cNvSpPr>
          <p:nvPr>
            <p:ph type="title"/>
          </p:nvPr>
        </p:nvSpPr>
        <p:spPr>
          <a:xfrm>
            <a:off x="581671" y="-23057"/>
            <a:ext cx="9997413" cy="1325563"/>
          </a:xfrm>
        </p:spPr>
        <p:txBody>
          <a:bodyPr>
            <a:normAutofit/>
          </a:bodyPr>
          <a:lstStyle/>
          <a:p>
            <a:pPr algn="ctr"/>
            <a:r>
              <a:rPr lang="en-US" dirty="0"/>
              <a:t>General Survey Tips Continued</a:t>
            </a:r>
          </a:p>
        </p:txBody>
      </p:sp>
      <p:sp>
        <p:nvSpPr>
          <p:cNvPr id="2" name="Rectangle 1">
            <a:extLst>
              <a:ext uri="{FF2B5EF4-FFF2-40B4-BE49-F238E27FC236}">
                <a16:creationId xmlns="" xmlns:a16="http://schemas.microsoft.com/office/drawing/2014/main" id="{286036EE-43E6-4E59-80EC-91B3F016FDA8}"/>
              </a:ext>
            </a:extLst>
          </p:cNvPr>
          <p:cNvSpPr/>
          <p:nvPr/>
        </p:nvSpPr>
        <p:spPr>
          <a:xfrm>
            <a:off x="1397417" y="1298546"/>
            <a:ext cx="8390246" cy="5016758"/>
          </a:xfrm>
          <a:prstGeom prst="rect">
            <a:avLst/>
          </a:prstGeom>
        </p:spPr>
        <p:txBody>
          <a:bodyPr wrap="square">
            <a:spAutoFit/>
          </a:bodyPr>
          <a:lstStyle/>
          <a:p>
            <a:pPr marL="285750" indent="-285750">
              <a:buFont typeface="Arial" panose="020B0604020202020204" pitchFamily="34" charset="0"/>
              <a:buChar char="•"/>
            </a:pPr>
            <a:r>
              <a:rPr lang="en-US" sz="1600" dirty="0" smtClean="0"/>
              <a:t>Remember that </a:t>
            </a:r>
            <a:r>
              <a:rPr lang="en-US" sz="1600" dirty="0"/>
              <a:t>you are speaking to people in difficult circumstances and asking </a:t>
            </a:r>
            <a:r>
              <a:rPr lang="en-US" sz="1600" dirty="0" smtClean="0"/>
              <a:t>some </a:t>
            </a:r>
            <a:r>
              <a:rPr lang="en-US" sz="1600" dirty="0"/>
              <a:t>very sensitive questions. Always lead with respect for the person you’re </a:t>
            </a:r>
            <a:r>
              <a:rPr lang="en-US" sz="1600" dirty="0" smtClean="0"/>
              <a:t>speaking </a:t>
            </a:r>
            <a:r>
              <a:rPr lang="en-US" sz="1600" dirty="0"/>
              <a:t>with and respect for their dignity.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Speak slowly and if you are asking a particularly long question, double check that the participant understands what you are asking.</a:t>
            </a:r>
          </a:p>
          <a:p>
            <a:pPr marL="742950" lvl="1" indent="-285750">
              <a:buFont typeface="Arial" panose="020B0604020202020204" pitchFamily="34" charset="0"/>
              <a:buChar char="•"/>
            </a:pPr>
            <a:r>
              <a:rPr lang="en-US" sz="1600" dirty="0"/>
              <a:t>Example: “I know that question was long. Please let me know if you need me to repeat or rephrase”</a:t>
            </a:r>
          </a:p>
          <a:p>
            <a:endParaRPr lang="en-US" sz="1600" dirty="0"/>
          </a:p>
          <a:p>
            <a:pPr marL="285750" indent="-285750">
              <a:buFont typeface="Arial" panose="020B0604020202020204" pitchFamily="34" charset="0"/>
              <a:buChar char="•"/>
            </a:pPr>
            <a:r>
              <a:rPr lang="en-US" sz="1600" dirty="0"/>
              <a:t>Everyone has the right to refuse to answer any or all of your questions. </a:t>
            </a:r>
            <a:r>
              <a:rPr lang="en-US" sz="1600" dirty="0" smtClean="0"/>
              <a:t>Inform respondents that it is okay to not answer questions and that they can stop the survey at any time. Do NOT force a respondent to answer a question, especially if they might belong to a marginalized identity where their safety might be compromised</a:t>
            </a:r>
            <a:endParaRPr lang="en-US" sz="1600" dirty="0"/>
          </a:p>
          <a:p>
            <a:endParaRPr lang="en-US" sz="1600" dirty="0"/>
          </a:p>
          <a:p>
            <a:pPr marL="285750" indent="-285750">
              <a:buFont typeface="Arial" panose="020B0604020202020204" pitchFamily="34" charset="0"/>
              <a:buChar char="•"/>
            </a:pPr>
            <a:r>
              <a:rPr lang="en-US" sz="1600" dirty="0"/>
              <a:t>Ask all questions, unless the person has already given the answer to the question over the course of your conversation. Or they have requested that you end the survey.</a:t>
            </a:r>
          </a:p>
          <a:p>
            <a:endParaRPr lang="en-US" sz="1600" dirty="0"/>
          </a:p>
          <a:p>
            <a:pPr marL="285750" indent="-285750">
              <a:buFont typeface="Arial" panose="020B0604020202020204" pitchFamily="34" charset="0"/>
              <a:buChar char="•"/>
            </a:pPr>
            <a:r>
              <a:rPr lang="en-US" sz="1600" dirty="0"/>
              <a:t>Always ask questions as they are written; do not ask questions in a way that shows you think you already know the answer.</a:t>
            </a:r>
          </a:p>
          <a:p>
            <a:pPr marL="742950" lvl="1" indent="-285750">
              <a:buFont typeface="Arial" panose="020B0604020202020204" pitchFamily="34" charset="0"/>
              <a:buChar char="•"/>
            </a:pPr>
            <a:r>
              <a:rPr lang="en-US" sz="1600" dirty="0"/>
              <a:t>Example: Ask: “What is your gender identity?” Do not ask: “You’re male, right?”</a:t>
            </a:r>
          </a:p>
        </p:txBody>
      </p:sp>
    </p:spTree>
    <p:extLst>
      <p:ext uri="{BB962C8B-B14F-4D97-AF65-F5344CB8AC3E}">
        <p14:creationId xmlns:p14="http://schemas.microsoft.com/office/powerpoint/2010/main" val="1437066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1A041DFD-BEAA-4120-9409-1B7C2DAB6A8C}"/>
              </a:ext>
            </a:extLst>
          </p:cNvPr>
          <p:cNvGrpSpPr/>
          <p:nvPr/>
        </p:nvGrpSpPr>
        <p:grpSpPr>
          <a:xfrm>
            <a:off x="9379" y="-12171"/>
            <a:ext cx="12144673" cy="7169070"/>
            <a:chOff x="9379" y="-12171"/>
            <a:chExt cx="12144673" cy="7169070"/>
          </a:xfrm>
        </p:grpSpPr>
        <p:sp>
          <p:nvSpPr>
            <p:cNvPr id="22" name="Rectangle 21">
              <a:extLst>
                <a:ext uri="{FF2B5EF4-FFF2-40B4-BE49-F238E27FC236}">
                  <a16:creationId xmlns="" xmlns:a16="http://schemas.microsoft.com/office/drawing/2014/main" id="{F9136F63-F99F-49C4-8E1B-95F437074223}"/>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DCDE405C-623F-431B-ABA3-EB9CFBCC82EB}"/>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183EAA08-4610-41A1-AD62-EC5A18A65EA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7A6FAAEC-7923-433B-95A1-AA08F29B2E7C}"/>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58EE567C-F599-4482-AFCF-D8CF512050FA}"/>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0B6A91DC-22BD-45B5-A743-080950B20EE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6">
              <a:extLst>
                <a:ext uri="{FF2B5EF4-FFF2-40B4-BE49-F238E27FC236}">
                  <a16:creationId xmlns="" xmlns:a16="http://schemas.microsoft.com/office/drawing/2014/main" id="{21E75DF6-510E-498B-89B8-13A1CA862CC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 xmlns:a16="http://schemas.microsoft.com/office/drawing/2014/main" id="{1DBB011D-E4BE-4013-971C-94C4D628257F}"/>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30">
              <a:extLst>
                <a:ext uri="{FF2B5EF4-FFF2-40B4-BE49-F238E27FC236}">
                  <a16:creationId xmlns="" xmlns:a16="http://schemas.microsoft.com/office/drawing/2014/main" id="{ABBEDC1B-C464-421B-8AF5-0042642DD6DE}"/>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8">
              <a:extLst>
                <a:ext uri="{FF2B5EF4-FFF2-40B4-BE49-F238E27FC236}">
                  <a16:creationId xmlns="" xmlns:a16="http://schemas.microsoft.com/office/drawing/2014/main" id="{541494FD-6EB4-40F6-B19E-7608C71EAFC1}"/>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6">
              <a:extLst>
                <a:ext uri="{FF2B5EF4-FFF2-40B4-BE49-F238E27FC236}">
                  <a16:creationId xmlns="" xmlns:a16="http://schemas.microsoft.com/office/drawing/2014/main" id="{869C3DE1-5CC1-4E0E-B709-B2BC24A417F7}"/>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 xmlns:a16="http://schemas.microsoft.com/office/drawing/2014/main" id="{44A8A092-8D78-4F03-93D1-7431548AD2AF}"/>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2" name="TextBox 51">
              <a:extLst>
                <a:ext uri="{FF2B5EF4-FFF2-40B4-BE49-F238E27FC236}">
                  <a16:creationId xmlns="" xmlns:a16="http://schemas.microsoft.com/office/drawing/2014/main" id="{4F0CA33A-DEE3-48FD-9FAD-9F39CEA60FF3}"/>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a:extLst>
                <a:ext uri="{FF2B5EF4-FFF2-40B4-BE49-F238E27FC236}">
                  <a16:creationId xmlns="" xmlns:a16="http://schemas.microsoft.com/office/drawing/2014/main" id="{FBD020D6-6CA6-4B9B-B2E7-E8508FE5BFD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4" name="TextBox 53">
              <a:extLst>
                <a:ext uri="{FF2B5EF4-FFF2-40B4-BE49-F238E27FC236}">
                  <a16:creationId xmlns="" xmlns:a16="http://schemas.microsoft.com/office/drawing/2014/main" id="{BD3BC0B8-F05F-4981-AA3D-A42D9A4EF19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5" name="TextBox 54">
              <a:extLst>
                <a:ext uri="{FF2B5EF4-FFF2-40B4-BE49-F238E27FC236}">
                  <a16:creationId xmlns="" xmlns:a16="http://schemas.microsoft.com/office/drawing/2014/main" id="{99F023AD-91BF-4E6B-AE2B-6EA7B92E90D0}"/>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6" name="Picture 55">
              <a:extLst>
                <a:ext uri="{FF2B5EF4-FFF2-40B4-BE49-F238E27FC236}">
                  <a16:creationId xmlns="" xmlns:a16="http://schemas.microsoft.com/office/drawing/2014/main" id="{0678A694-642F-4125-8D84-F1F22FCCAED1}"/>
                </a:ext>
              </a:extLst>
            </p:cNvPr>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2A503629-E6BE-4D8D-A88D-0FCE0EB350BD}"/>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 xmlns:a16="http://schemas.microsoft.com/office/drawing/2014/main" id="{3F665A7D-7069-40CF-988F-2246B7FBAE27}"/>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64096C77-5F72-4A6C-AAF2-C8F46740153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C7A9D572-A050-4447-9123-27DAA5F71D5C}"/>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8170C5E4-0787-4148-99C4-AA7BCA433AD1}"/>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765215BD-E2BD-4941-96C7-BF729694441F}"/>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1C734362-4719-468C-9CBE-815A6BB41AD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 xmlns:a16="http://schemas.microsoft.com/office/drawing/2014/main" id="{8A8414D2-34A7-476E-998B-D48C8FC15661}"/>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 xmlns:a16="http://schemas.microsoft.com/office/drawing/2014/main" id="{2D7971FD-1E90-4E5D-B9BE-E0B032A5E9C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 xmlns:a16="http://schemas.microsoft.com/office/drawing/2014/main" id="{2E16A013-E397-4FB6-B905-30248DBAC76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 xmlns:a16="http://schemas.microsoft.com/office/drawing/2014/main" id="{3DE5C621-43FB-43A3-83E0-C03C6CCF3F17}"/>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 xmlns:a16="http://schemas.microsoft.com/office/drawing/2014/main" id="{7B4BDA33-5475-4E59-AE9E-B8C1F250E31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 xmlns:a16="http://schemas.microsoft.com/office/drawing/2014/main" id="{A89CB959-379B-4510-922A-30E3EDA7F505}"/>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 xmlns:a16="http://schemas.microsoft.com/office/drawing/2014/main" id="{280BCDAF-D1BB-4CDC-95E8-19AB5056AB21}"/>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 xmlns:a16="http://schemas.microsoft.com/office/drawing/2014/main" id="{620E8BC0-39CC-4BB3-9448-EEA2C0532970}"/>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 xmlns:a16="http://schemas.microsoft.com/office/drawing/2014/main" id="{224E27C0-44DE-4E9E-BED1-3292B77B328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1" name="TextBox 60">
              <a:extLst>
                <a:ext uri="{FF2B5EF4-FFF2-40B4-BE49-F238E27FC236}">
                  <a16:creationId xmlns="" xmlns:a16="http://schemas.microsoft.com/office/drawing/2014/main" id="{600FDE2F-59E2-49B6-932F-D10C75DE91E2}"/>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2" name="Picture 61">
              <a:extLst>
                <a:ext uri="{FF2B5EF4-FFF2-40B4-BE49-F238E27FC236}">
                  <a16:creationId xmlns="" xmlns:a16="http://schemas.microsoft.com/office/drawing/2014/main" id="{EA3ADF74-A6DA-4475-8661-253FDF3C23CA}"/>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1" y="-6674"/>
            <a:ext cx="10016651"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692005"/>
            <a:ext cx="3552929" cy="4366295"/>
          </a:xfrm>
          <a:prstGeom prst="rect">
            <a:avLst/>
          </a:prstGeom>
        </p:spPr>
        <p:txBody>
          <a:bodyPr>
            <a:normAutofit fontScale="47500" lnSpcReduction="20000"/>
          </a:bodyPr>
          <a:lstStyle/>
          <a:p>
            <a:pPr>
              <a:buFont typeface="Wingdings" panose="05000000000000000000" pitchFamily="2" charset="2"/>
              <a:buChar char="ü"/>
            </a:pPr>
            <a:r>
              <a:rPr lang="en-US" sz="3800" dirty="0"/>
              <a:t>Always work in teams</a:t>
            </a:r>
          </a:p>
          <a:p>
            <a:pPr>
              <a:buFont typeface="Wingdings" panose="05000000000000000000" pitchFamily="2" charset="2"/>
              <a:buChar char="ü"/>
            </a:pPr>
            <a:r>
              <a:rPr lang="en-US" sz="3800" dirty="0"/>
              <a:t>Be respectful of space</a:t>
            </a:r>
          </a:p>
          <a:p>
            <a:pPr>
              <a:buFont typeface="Wingdings" panose="05000000000000000000" pitchFamily="2" charset="2"/>
              <a:buChar char="ü"/>
            </a:pPr>
            <a:r>
              <a:rPr lang="en-US" sz="3800" dirty="0"/>
              <a:t>Introduce yourself and explain what you are doing</a:t>
            </a:r>
          </a:p>
          <a:p>
            <a:pPr>
              <a:buFont typeface="Wingdings" panose="05000000000000000000" pitchFamily="2" charset="2"/>
              <a:buChar char="ü"/>
            </a:pPr>
            <a:r>
              <a:rPr lang="en-US" sz="3800" dirty="0"/>
              <a:t>Be sincere and caring</a:t>
            </a:r>
          </a:p>
          <a:p>
            <a:pPr>
              <a:buFont typeface="Wingdings" panose="05000000000000000000" pitchFamily="2" charset="2"/>
              <a:buChar char="ü"/>
            </a:pPr>
            <a:r>
              <a:rPr lang="en-US" sz="3800" dirty="0"/>
              <a:t>Remain calm</a:t>
            </a:r>
          </a:p>
          <a:p>
            <a:pPr>
              <a:buFont typeface="Wingdings" panose="05000000000000000000" pitchFamily="2" charset="2"/>
              <a:buChar char="ü"/>
            </a:pPr>
            <a:r>
              <a:rPr lang="en-US" sz="3800" dirty="0"/>
              <a:t>Know how to de-escalate</a:t>
            </a:r>
          </a:p>
          <a:p>
            <a:pPr>
              <a:buFont typeface="Wingdings" panose="05000000000000000000" pitchFamily="2" charset="2"/>
              <a:buChar char="ü"/>
            </a:pPr>
            <a:r>
              <a:rPr lang="en-US" sz="3800" dirty="0"/>
              <a:t>Know emergency numbers</a:t>
            </a:r>
          </a:p>
          <a:p>
            <a:pPr>
              <a:buFont typeface="Wingdings" panose="05000000000000000000" pitchFamily="2" charset="2"/>
              <a:buChar char="ü"/>
            </a:pPr>
            <a:r>
              <a:rPr lang="en-US" sz="3800" dirty="0"/>
              <a:t>Honor requests to not participate </a:t>
            </a:r>
          </a:p>
          <a:p>
            <a:pPr>
              <a:buFont typeface="Wingdings" panose="05000000000000000000" pitchFamily="2" charset="2"/>
              <a:buChar char="ü"/>
            </a:pPr>
            <a:r>
              <a:rPr lang="en-US" sz="3800" dirty="0"/>
              <a:t>Provide shelter information if possible</a:t>
            </a:r>
          </a:p>
          <a:p>
            <a:pPr>
              <a:buFont typeface="Wingdings" panose="05000000000000000000" pitchFamily="2" charset="2"/>
              <a:buChar char="ü"/>
            </a:pPr>
            <a:r>
              <a:rPr lang="en-US" sz="3800" dirty="0"/>
              <a:t>Dress appropriately </a:t>
            </a:r>
          </a:p>
          <a:p>
            <a:pPr>
              <a:buFont typeface="Wingdings" panose="05000000000000000000" pitchFamily="2" charset="2"/>
              <a:buChar char="ü"/>
            </a:pPr>
            <a:r>
              <a:rPr lang="en-US" sz="38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62500" lnSpcReduction="20000"/>
          </a:bodyPr>
          <a:lstStyle/>
          <a:p>
            <a:pPr>
              <a:buFont typeface="Roboto" panose="02000000000000000000" pitchFamily="2" charset="0"/>
              <a:buChar char="х"/>
            </a:pPr>
            <a:r>
              <a:rPr lang="en-US" sz="2900" dirty="0"/>
              <a:t>Wake up someone</a:t>
            </a:r>
          </a:p>
          <a:p>
            <a:pPr>
              <a:buFont typeface="Roboto" panose="02000000000000000000" pitchFamily="2" charset="0"/>
              <a:buChar char="х"/>
            </a:pPr>
            <a:r>
              <a:rPr lang="en-US" sz="2900" dirty="0"/>
              <a:t>Approach if you don’t feel comfortable</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7" name="Title 2">
            <a:extLst>
              <a:ext uri="{FF2B5EF4-FFF2-40B4-BE49-F238E27FC236}">
                <a16:creationId xmlns="" xmlns:a16="http://schemas.microsoft.com/office/drawing/2014/main" id="{7DBCBCF0-9918-4F7E-9C70-770C8EAC501B}"/>
              </a:ext>
            </a:extLst>
          </p:cNvPr>
          <p:cNvSpPr>
            <a:spLocks noGrp="1"/>
          </p:cNvSpPr>
          <p:nvPr>
            <p:ph type="title"/>
          </p:nvPr>
        </p:nvSpPr>
        <p:spPr>
          <a:xfrm>
            <a:off x="600334" y="-6674"/>
            <a:ext cx="10294368" cy="1325563"/>
          </a:xfrm>
        </p:spPr>
        <p:txBody>
          <a:bodyPr/>
          <a:lstStyle/>
          <a:p>
            <a:pPr algn="ctr"/>
            <a:r>
              <a:rPr lang="en-US" dirty="0"/>
              <a:t>Demographic Questions</a:t>
            </a:r>
          </a:p>
        </p:txBody>
      </p:sp>
      <p:sp>
        <p:nvSpPr>
          <p:cNvPr id="2" name="TextBox 1">
            <a:extLst>
              <a:ext uri="{FF2B5EF4-FFF2-40B4-BE49-F238E27FC236}">
                <a16:creationId xmlns="" xmlns:a16="http://schemas.microsoft.com/office/drawing/2014/main" id="{D2050270-CF08-4BC4-9FF7-1FD06F6D9212}"/>
              </a:ext>
            </a:extLst>
          </p:cNvPr>
          <p:cNvSpPr txBox="1"/>
          <p:nvPr/>
        </p:nvSpPr>
        <p:spPr>
          <a:xfrm>
            <a:off x="1839817" y="1318889"/>
            <a:ext cx="833719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Are you Hispanic/Latin(a)(o)(x)?</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What is your race?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What is your gender identity?</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Are you part of the LGBTQ+ Community?</a:t>
            </a:r>
            <a:r>
              <a:rPr lang="en-US" dirty="0"/>
              <a:t>	</a:t>
            </a:r>
          </a:p>
          <a:p>
            <a:endParaRPr lang="en-US" dirty="0"/>
          </a:p>
        </p:txBody>
      </p:sp>
    </p:spTree>
    <p:extLst>
      <p:ext uri="{BB962C8B-B14F-4D97-AF65-F5344CB8AC3E}">
        <p14:creationId xmlns:p14="http://schemas.microsoft.com/office/powerpoint/2010/main" val="774298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7" name="Title 2">
            <a:extLst>
              <a:ext uri="{FF2B5EF4-FFF2-40B4-BE49-F238E27FC236}">
                <a16:creationId xmlns="" xmlns:a16="http://schemas.microsoft.com/office/drawing/2014/main" id="{7DBCBCF0-9918-4F7E-9C70-770C8EAC501B}"/>
              </a:ext>
            </a:extLst>
          </p:cNvPr>
          <p:cNvSpPr>
            <a:spLocks noGrp="1"/>
          </p:cNvSpPr>
          <p:nvPr>
            <p:ph type="title"/>
          </p:nvPr>
        </p:nvSpPr>
        <p:spPr>
          <a:xfrm>
            <a:off x="600334" y="-6674"/>
            <a:ext cx="10283768" cy="1325563"/>
          </a:xfrm>
        </p:spPr>
        <p:txBody>
          <a:bodyPr/>
          <a:lstStyle/>
          <a:p>
            <a:pPr algn="ctr"/>
            <a:r>
              <a:rPr lang="en-US" dirty="0"/>
              <a:t>Common Misconceptions</a:t>
            </a:r>
          </a:p>
        </p:txBody>
      </p:sp>
      <p:sp>
        <p:nvSpPr>
          <p:cNvPr id="2" name="TextBox 1">
            <a:extLst>
              <a:ext uri="{FF2B5EF4-FFF2-40B4-BE49-F238E27FC236}">
                <a16:creationId xmlns="" xmlns:a16="http://schemas.microsoft.com/office/drawing/2014/main" id="{D2050270-CF08-4BC4-9FF7-1FD06F6D9212}"/>
              </a:ext>
            </a:extLst>
          </p:cNvPr>
          <p:cNvSpPr txBox="1"/>
          <p:nvPr/>
        </p:nvSpPr>
        <p:spPr>
          <a:xfrm>
            <a:off x="1390083" y="1253856"/>
            <a:ext cx="854003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 can tell what someone’s (race, ethnicity, or gender) are just by looking at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Someone will be offended if they clearly look ____ but I still ask that question.	</a:t>
            </a:r>
          </a:p>
          <a:p>
            <a:endParaRPr lang="en-US" dirty="0"/>
          </a:p>
          <a:p>
            <a:pPr marL="285750" indent="-285750">
              <a:buFont typeface="Arial" panose="020B0604020202020204" pitchFamily="34" charset="0"/>
              <a:buChar char="•"/>
            </a:pPr>
            <a:r>
              <a:rPr lang="en-US" dirty="0"/>
              <a:t>I disagree with the phrasing of this question and I don’t think we should be asking 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Nobody is going to report to me if they are part of the LGBTQ+ community or are a gender other than female or male because we live in a small town.</a:t>
            </a:r>
          </a:p>
        </p:txBody>
      </p:sp>
    </p:spTree>
    <p:extLst>
      <p:ext uri="{BB962C8B-B14F-4D97-AF65-F5344CB8AC3E}">
        <p14:creationId xmlns:p14="http://schemas.microsoft.com/office/powerpoint/2010/main" val="231183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7" name="Title 2">
            <a:extLst>
              <a:ext uri="{FF2B5EF4-FFF2-40B4-BE49-F238E27FC236}">
                <a16:creationId xmlns="" xmlns:a16="http://schemas.microsoft.com/office/drawing/2014/main" id="{7DBCBCF0-9918-4F7E-9C70-770C8EAC501B}"/>
              </a:ext>
            </a:extLst>
          </p:cNvPr>
          <p:cNvSpPr>
            <a:spLocks noGrp="1"/>
          </p:cNvSpPr>
          <p:nvPr>
            <p:ph type="title"/>
          </p:nvPr>
        </p:nvSpPr>
        <p:spPr>
          <a:xfrm>
            <a:off x="600333" y="-6674"/>
            <a:ext cx="10260545" cy="1325563"/>
          </a:xfrm>
        </p:spPr>
        <p:txBody>
          <a:bodyPr/>
          <a:lstStyle/>
          <a:p>
            <a:pPr algn="ctr"/>
            <a:r>
              <a:rPr lang="en-US" dirty="0"/>
              <a:t>Combatting Misconceptions</a:t>
            </a:r>
          </a:p>
        </p:txBody>
      </p:sp>
      <p:sp>
        <p:nvSpPr>
          <p:cNvPr id="2" name="TextBox 1">
            <a:extLst>
              <a:ext uri="{FF2B5EF4-FFF2-40B4-BE49-F238E27FC236}">
                <a16:creationId xmlns="" xmlns:a16="http://schemas.microsoft.com/office/drawing/2014/main" id="{D2050270-CF08-4BC4-9FF7-1FD06F6D9212}"/>
              </a:ext>
            </a:extLst>
          </p:cNvPr>
          <p:cNvSpPr txBox="1"/>
          <p:nvPr/>
        </p:nvSpPr>
        <p:spPr>
          <a:xfrm>
            <a:off x="1331121" y="1023248"/>
            <a:ext cx="9315902" cy="5816977"/>
          </a:xfrm>
          <a:prstGeom prst="rect">
            <a:avLst/>
          </a:prstGeom>
          <a:noFill/>
        </p:spPr>
        <p:txBody>
          <a:bodyPr wrap="square" rtlCol="0">
            <a:spAutoFit/>
          </a:bodyPr>
          <a:lstStyle/>
          <a:p>
            <a:pPr marL="285750" indent="-285750">
              <a:buFont typeface="Arial" panose="020B0604020202020204" pitchFamily="34" charset="0"/>
              <a:buChar char="•"/>
            </a:pPr>
            <a:r>
              <a:rPr lang="en-US" sz="1600" strike="sngStrike" dirty="0"/>
              <a:t>I can tell what someone’s (race, ethnicity, or gender) are just by looking at them.</a:t>
            </a:r>
          </a:p>
          <a:p>
            <a:pPr marL="742950" lvl="1" indent="-285750">
              <a:buFont typeface="Wingdings" panose="05000000000000000000" pitchFamily="2" charset="2"/>
              <a:buChar char="ü"/>
            </a:pPr>
            <a:r>
              <a:rPr lang="en-US" sz="1600" dirty="0"/>
              <a:t>You cannot accurately assume any identities someone holds without asking them first. Assuming causes harm and disproportionately affects already marginalized communities. </a:t>
            </a:r>
          </a:p>
          <a:p>
            <a:pPr marL="742950" lvl="1" indent="-285750">
              <a:buFont typeface="Wingdings" panose="05000000000000000000" pitchFamily="2" charset="2"/>
              <a:buChar char="ü"/>
            </a:pPr>
            <a:endParaRPr lang="en-US" sz="1600" dirty="0"/>
          </a:p>
          <a:p>
            <a:pPr marL="285750" indent="-285750">
              <a:buFont typeface="Arial" panose="020B0604020202020204" pitchFamily="34" charset="0"/>
              <a:buChar char="•"/>
            </a:pPr>
            <a:r>
              <a:rPr lang="en-US" sz="1600" strike="sngStrike" dirty="0"/>
              <a:t>Someone will be offended if they clearly look ____ but I still ask that question.	</a:t>
            </a:r>
          </a:p>
          <a:p>
            <a:pPr marL="742950" lvl="1" indent="-285750">
              <a:buFont typeface="Wingdings" panose="05000000000000000000" pitchFamily="2" charset="2"/>
              <a:buChar char="ü"/>
            </a:pPr>
            <a:r>
              <a:rPr lang="en-US" sz="1600" dirty="0"/>
              <a:t>As long as you approach each question with dignity and care, it is unlikely someone will be offended. </a:t>
            </a:r>
          </a:p>
          <a:p>
            <a:pPr marL="1200150" lvl="2" indent="-285750">
              <a:buFont typeface="Wingdings" panose="05000000000000000000" pitchFamily="2" charset="2"/>
              <a:buChar char="ü"/>
            </a:pPr>
            <a:r>
              <a:rPr lang="en-US" sz="1600" dirty="0"/>
              <a:t>If they do get offended you can always respond and say: I apologize, I am only reading the questions as written.</a:t>
            </a:r>
            <a:endParaRPr lang="en-US" sz="1600" strike="sngStrike" dirty="0"/>
          </a:p>
          <a:p>
            <a:endParaRPr lang="en-US" sz="1600" dirty="0"/>
          </a:p>
          <a:p>
            <a:pPr marL="285750" indent="-285750">
              <a:buFont typeface="Arial" panose="020B0604020202020204" pitchFamily="34" charset="0"/>
              <a:buChar char="•"/>
            </a:pPr>
            <a:r>
              <a:rPr lang="en-US" sz="1600" strike="sngStrike" dirty="0"/>
              <a:t>I disagree with the phrasing of this question and I don’t think we should be asking it.</a:t>
            </a:r>
          </a:p>
          <a:p>
            <a:pPr marL="742950" lvl="1" indent="-285750">
              <a:buFont typeface="Wingdings" panose="05000000000000000000" pitchFamily="2" charset="2"/>
              <a:buChar char="ü"/>
            </a:pPr>
            <a:r>
              <a:rPr lang="en-US" sz="1600" dirty="0"/>
              <a:t>The purpose of the PIT count is to hear directly from our unhoused neighbors about their personal experience. </a:t>
            </a:r>
          </a:p>
          <a:p>
            <a:pPr marL="1200150" lvl="2" indent="-285750">
              <a:buFont typeface="Wingdings" panose="05000000000000000000" pitchFamily="2" charset="2"/>
              <a:buChar char="ü"/>
            </a:pPr>
            <a:r>
              <a:rPr lang="en-US" sz="1600" dirty="0"/>
              <a:t>You can bring any and all concerns related to the content of the survey to data@thn.org.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strike="sngStrike" dirty="0"/>
              <a:t>Nobody is going to report to me if they are part of the LGBTQ+ community or are a gender other than female or male because we live in a small town.</a:t>
            </a:r>
          </a:p>
          <a:p>
            <a:pPr marL="742950" lvl="1" indent="-285750">
              <a:buFont typeface="Wingdings" panose="05000000000000000000" pitchFamily="2" charset="2"/>
              <a:buChar char="ü"/>
            </a:pPr>
            <a:r>
              <a:rPr lang="en-US" sz="1600" dirty="0"/>
              <a:t>There are many people in rural America that are one or more of the identifies represented by the LGBTQ+ community. </a:t>
            </a:r>
          </a:p>
          <a:p>
            <a:pPr marL="742950" lvl="1" indent="-285750">
              <a:buFont typeface="Wingdings" panose="05000000000000000000" pitchFamily="2" charset="2"/>
              <a:buChar char="ü"/>
            </a:pPr>
            <a:r>
              <a:rPr lang="en-US" sz="1600" dirty="0"/>
              <a:t>Your only job is to approach each question with genuine care and respect. Let each person answer the questions as they see fit. </a:t>
            </a:r>
          </a:p>
          <a:p>
            <a:pPr marL="742950" lvl="1" indent="-285750">
              <a:buFont typeface="Wingdings" panose="05000000000000000000" pitchFamily="2" charset="2"/>
              <a:buChar char="ü"/>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35892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 xmlns:a16="http://schemas.microsoft.com/office/drawing/2014/main"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 xmlns:a16="http://schemas.microsoft.com/office/drawing/2014/main" id="{FC6AD48D-0CD1-414E-BB43-3C6997810727}"/>
              </a:ext>
            </a:extLst>
          </p:cNvPr>
          <p:cNvGrpSpPr/>
          <p:nvPr/>
        </p:nvGrpSpPr>
        <p:grpSpPr>
          <a:xfrm>
            <a:off x="1427867" y="1189412"/>
            <a:ext cx="7251181" cy="558110"/>
            <a:chOff x="1036718" y="2144036"/>
            <a:chExt cx="7251181" cy="558110"/>
          </a:xfrm>
        </p:grpSpPr>
        <p:sp>
          <p:nvSpPr>
            <p:cNvPr id="32" name="Oval 3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2C4F3A7E-6664-4BE8-9708-B24F6BFCE2E4}"/>
                </a:ext>
              </a:extLst>
            </p:cNvPr>
            <p:cNvSpPr txBox="1"/>
            <p:nvPr/>
          </p:nvSpPr>
          <p:spPr>
            <a:xfrm>
              <a:off x="1447649" y="2144036"/>
              <a:ext cx="6840250" cy="523220"/>
            </a:xfrm>
            <a:prstGeom prst="rect">
              <a:avLst/>
            </a:prstGeom>
            <a:noFill/>
          </p:spPr>
          <p:txBody>
            <a:bodyPr wrap="square" rtlCol="0">
              <a:spAutoFit/>
            </a:bodyPr>
            <a:lstStyle/>
            <a:p>
              <a:r>
                <a:rPr lang="en-US" sz="2800" dirty="0">
                  <a:solidFill>
                    <a:srgbClr val="003D79"/>
                  </a:solidFill>
                </a:rPr>
                <a:t>Combatting Myths about Homelessness</a:t>
              </a:r>
            </a:p>
          </p:txBody>
        </p:sp>
        <p:sp>
          <p:nvSpPr>
            <p:cNvPr id="34" name="TextBox 33">
              <a:extLst>
                <a:ext uri="{FF2B5EF4-FFF2-40B4-BE49-F238E27FC236}">
                  <a16:creationId xmlns=""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Script Options</a:t>
              </a: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2251578"/>
            <a:ext cx="5992648" cy="559753"/>
            <a:chOff x="1036718" y="2142394"/>
            <a:chExt cx="5992648"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199" y="2142394"/>
              <a:ext cx="5594167" cy="523220"/>
            </a:xfrm>
            <a:prstGeom prst="rect">
              <a:avLst/>
            </a:prstGeom>
            <a:noFill/>
          </p:spPr>
          <p:txBody>
            <a:bodyPr wrap="square" rtlCol="0">
              <a:spAutoFit/>
            </a:bodyPr>
            <a:lstStyle/>
            <a:p>
              <a:r>
                <a:rPr lang="en-US" sz="2800" dirty="0">
                  <a:solidFill>
                    <a:srgbClr val="003D79"/>
                  </a:solidFill>
                </a:rPr>
                <a:t>Tips and Tricks</a:t>
              </a: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827810"/>
            <a:ext cx="5716808" cy="559753"/>
            <a:chOff x="1036718" y="2142394"/>
            <a:chExt cx="5716808"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199" y="2142394"/>
              <a:ext cx="5318327" cy="523220"/>
            </a:xfrm>
            <a:prstGeom prst="rect">
              <a:avLst/>
            </a:prstGeom>
            <a:noFill/>
          </p:spPr>
          <p:txBody>
            <a:bodyPr wrap="square" rtlCol="0">
              <a:spAutoFit/>
            </a:bodyPr>
            <a:lstStyle/>
            <a:p>
              <a:r>
                <a:rPr lang="en-US" sz="2800" dirty="0">
                  <a:solidFill>
                    <a:srgbClr val="003D79"/>
                  </a:solidFill>
                </a:rPr>
                <a:t>Asking Demographic Questions</a:t>
              </a: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3320139"/>
            <a:ext cx="7306300" cy="559753"/>
            <a:chOff x="1036718" y="2142394"/>
            <a:chExt cx="7306300"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8" y="2142394"/>
              <a:ext cx="6907820" cy="523220"/>
            </a:xfrm>
            <a:prstGeom prst="rect">
              <a:avLst/>
            </a:prstGeom>
            <a:noFill/>
          </p:spPr>
          <p:txBody>
            <a:bodyPr wrap="square" rtlCol="0">
              <a:spAutoFit/>
            </a:bodyPr>
            <a:lstStyle/>
            <a:p>
              <a:r>
                <a:rPr lang="en-US" sz="2800" dirty="0">
                  <a:solidFill>
                    <a:srgbClr val="003D79"/>
                  </a:solidFill>
                </a:rPr>
                <a:t>Asking Subpopulation Questions</a:t>
              </a: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Ending the Survey</a:t>
              </a: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Summary</a:t>
              </a: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600334" y="-6674"/>
            <a:ext cx="10647887" cy="1325563"/>
          </a:xfrm>
        </p:spPr>
        <p:txBody>
          <a:bodyPr/>
          <a:lstStyle/>
          <a:p>
            <a:pPr algn="ctr"/>
            <a:r>
              <a:rPr lang="en-US" dirty="0"/>
              <a:t>Additional Subpopulations</a:t>
            </a:r>
          </a:p>
        </p:txBody>
      </p:sp>
      <p:sp>
        <p:nvSpPr>
          <p:cNvPr id="15" name="TextBox 14">
            <a:extLst>
              <a:ext uri="{FF2B5EF4-FFF2-40B4-BE49-F238E27FC236}">
                <a16:creationId xmlns="" xmlns:a16="http://schemas.microsoft.com/office/drawing/2014/main" id="{3D81F39F-0ED4-4291-96B8-B8D912B3A7DE}"/>
              </a:ext>
            </a:extLst>
          </p:cNvPr>
          <p:cNvSpPr txBox="1"/>
          <p:nvPr/>
        </p:nvSpPr>
        <p:spPr>
          <a:xfrm>
            <a:off x="1390082" y="1253856"/>
            <a:ext cx="9470131" cy="4339650"/>
          </a:xfrm>
          <a:prstGeom prst="rect">
            <a:avLst/>
          </a:prstGeom>
          <a:noFill/>
        </p:spPr>
        <p:txBody>
          <a:bodyPr wrap="square" rtlCol="0">
            <a:spAutoFit/>
          </a:bodyPr>
          <a:lstStyle/>
          <a:p>
            <a:r>
              <a:rPr lang="en-US" dirty="0"/>
              <a:t>In addition to determining general characteristics of those experiencing homelessness, the PIT count also gathers information on the following subpopulations:</a:t>
            </a:r>
          </a:p>
          <a:p>
            <a:endParaRPr lang="en-US" dirty="0"/>
          </a:p>
          <a:p>
            <a:pPr marL="285750" indent="-285750">
              <a:buFont typeface="Arial" panose="020B0604020202020204" pitchFamily="34" charset="0"/>
              <a:buChar char="•"/>
            </a:pPr>
            <a:r>
              <a:rPr lang="en-US" dirty="0"/>
              <a:t>Veterans	</a:t>
            </a:r>
          </a:p>
          <a:p>
            <a:pPr marL="285750" indent="-285750">
              <a:buFont typeface="Arial" panose="020B0604020202020204" pitchFamily="34" charset="0"/>
              <a:buChar char="•"/>
            </a:pPr>
            <a:r>
              <a:rPr lang="en-US" dirty="0"/>
              <a:t>Survivors of domestic violence</a:t>
            </a:r>
          </a:p>
          <a:p>
            <a:pPr marL="742950" lvl="1" indent="-285750">
              <a:buFont typeface="Arial" panose="020B0604020202020204" pitchFamily="34" charset="0"/>
              <a:buChar char="•"/>
            </a:pPr>
            <a:r>
              <a:rPr lang="en-US" sz="1600" dirty="0"/>
              <a:t>As a note: When it comes to PIT count reporting, individuals are only identified as survivors if they are </a:t>
            </a:r>
            <a:r>
              <a:rPr lang="en-US" sz="1600" b="1" dirty="0"/>
              <a:t>currently</a:t>
            </a:r>
            <a:r>
              <a:rPr lang="en-US" sz="1600" dirty="0"/>
              <a:t> experiencing homelessness because of domestic violence, dating violence, sexual assault, or stalking. </a:t>
            </a:r>
          </a:p>
          <a:p>
            <a:pPr marL="742950" lvl="1" indent="-285750">
              <a:buFont typeface="Arial" panose="020B0604020202020204" pitchFamily="34" charset="0"/>
              <a:buChar char="•"/>
            </a:pPr>
            <a:r>
              <a:rPr lang="en-US" sz="1600" dirty="0"/>
              <a:t>In other words, domestic violence must be the current cause their housing instability. </a:t>
            </a:r>
          </a:p>
          <a:p>
            <a:pPr lvl="1"/>
            <a:endParaRPr lang="en-US" dirty="0"/>
          </a:p>
          <a:p>
            <a:pPr marL="285750" indent="-285750">
              <a:buFont typeface="Arial" panose="020B0604020202020204" pitchFamily="34" charset="0"/>
              <a:buChar char="•"/>
            </a:pPr>
            <a:r>
              <a:rPr lang="en-US" dirty="0"/>
              <a:t>Those that are chronically homeless*</a:t>
            </a:r>
          </a:p>
          <a:p>
            <a:pPr marL="285750" indent="-285750">
              <a:buFont typeface="Arial" panose="020B0604020202020204" pitchFamily="34" charset="0"/>
              <a:buChar char="•"/>
            </a:pPr>
            <a:r>
              <a:rPr lang="en-US" dirty="0"/>
              <a:t>Those that have a substance use condition*</a:t>
            </a:r>
          </a:p>
          <a:p>
            <a:pPr marL="285750" indent="-285750">
              <a:buFont typeface="Arial" panose="020B0604020202020204" pitchFamily="34" charset="0"/>
              <a:buChar char="•"/>
            </a:pPr>
            <a:r>
              <a:rPr lang="en-US" dirty="0"/>
              <a:t>Those that have a mental health condition*</a:t>
            </a:r>
          </a:p>
          <a:p>
            <a:pPr marL="285750" indent="-285750">
              <a:buFont typeface="Arial" panose="020B0604020202020204" pitchFamily="34" charset="0"/>
              <a:buChar char="•"/>
            </a:pPr>
            <a:endParaRPr lang="en-US" dirty="0"/>
          </a:p>
          <a:p>
            <a:pPr algn="ctr"/>
            <a:r>
              <a:rPr lang="en-US" sz="1600" i="1" dirty="0"/>
              <a:t>*Part of the definition of chronic homelessness is asking questions related to substance use and mental health. These three subpopulations will be covered simultaneously in a few slides*</a:t>
            </a:r>
          </a:p>
        </p:txBody>
      </p:sp>
    </p:spTree>
    <p:extLst>
      <p:ext uri="{BB962C8B-B14F-4D97-AF65-F5344CB8AC3E}">
        <p14:creationId xmlns:p14="http://schemas.microsoft.com/office/powerpoint/2010/main" val="2427268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600335" y="-6674"/>
            <a:ext cx="10642988" cy="1325563"/>
          </a:xfrm>
        </p:spPr>
        <p:txBody>
          <a:bodyPr/>
          <a:lstStyle/>
          <a:p>
            <a:pPr algn="ctr"/>
            <a:r>
              <a:rPr lang="en-US" dirty="0"/>
              <a:t>Notes About Surveying Veterans</a:t>
            </a:r>
          </a:p>
        </p:txBody>
      </p:sp>
      <p:sp>
        <p:nvSpPr>
          <p:cNvPr id="15" name="TextBox 14">
            <a:extLst>
              <a:ext uri="{FF2B5EF4-FFF2-40B4-BE49-F238E27FC236}">
                <a16:creationId xmlns="" xmlns:a16="http://schemas.microsoft.com/office/drawing/2014/main" id="{3D81F39F-0ED4-4291-96B8-B8D912B3A7DE}"/>
              </a:ext>
            </a:extLst>
          </p:cNvPr>
          <p:cNvSpPr txBox="1"/>
          <p:nvPr/>
        </p:nvSpPr>
        <p:spPr>
          <a:xfrm>
            <a:off x="1390083" y="1253856"/>
            <a:ext cx="9546950" cy="4955203"/>
          </a:xfrm>
          <a:prstGeom prst="rect">
            <a:avLst/>
          </a:prstGeom>
          <a:noFill/>
        </p:spPr>
        <p:txBody>
          <a:bodyPr wrap="square" rtlCol="0">
            <a:spAutoFit/>
          </a:bodyPr>
          <a:lstStyle/>
          <a:p>
            <a:pPr marL="285750" lvl="0" indent="-285750">
              <a:buFont typeface="Arial" panose="020B0604020202020204" pitchFamily="34" charset="0"/>
              <a:buChar char="•"/>
            </a:pPr>
            <a:r>
              <a:rPr lang="en-US" dirty="0"/>
              <a:t>Conducting a PIT count of homeless veterans is challenging because a person’s veterans status is not visibly discernible.</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veterans might not be eligible for Veteran Affairs (VA) services and may have a complex relationship with the military. This often times means that they may not refer to themselves as veterans. </a:t>
            </a:r>
          </a:p>
          <a:p>
            <a:pPr marL="742950" lvl="1" indent="-285750">
              <a:buFont typeface="Arial" panose="020B0604020202020204" pitchFamily="34" charset="0"/>
              <a:buChar char="•"/>
            </a:pPr>
            <a:r>
              <a:rPr lang="en-US" sz="1600" dirty="0"/>
              <a:t>Additionally they may be slow to trust volunteers, particularly if they believe it has something to do with government assistance, which they have historically been excluded from.</a:t>
            </a:r>
          </a:p>
          <a:p>
            <a:pPr marL="1200150" lvl="2" indent="-285750">
              <a:buFont typeface="Arial" panose="020B0604020202020204" pitchFamily="34" charset="0"/>
              <a:buChar char="•"/>
            </a:pPr>
            <a:r>
              <a:rPr lang="en-US" sz="1600" dirty="0"/>
              <a:t>Do not take this personally, continue to exude confidence and care and get as much data as you can.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 the question exactly as it appears in the survey: </a:t>
            </a:r>
            <a:r>
              <a:rPr lang="en-US" b="1" i="1" dirty="0"/>
              <a:t>“Have you ever served in the armed forces, including in the National Guard or reserves?”</a:t>
            </a:r>
          </a:p>
          <a:p>
            <a:pPr marL="742950" lvl="1" indent="-285750">
              <a:buFont typeface="Arial" panose="020B0604020202020204" pitchFamily="34" charset="0"/>
              <a:buChar char="•"/>
            </a:pPr>
            <a:r>
              <a:rPr lang="en-US" sz="1600" dirty="0"/>
              <a:t>After a lot of community feedback and variations on this question, thus far this has been the most successful phrasing to not exclude those that may have left the military with a status other than “honorably discharged”.</a:t>
            </a:r>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97045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600335" y="-6674"/>
            <a:ext cx="10642988" cy="1325563"/>
          </a:xfrm>
        </p:spPr>
        <p:txBody>
          <a:bodyPr/>
          <a:lstStyle/>
          <a:p>
            <a:pPr algn="ctr"/>
            <a:r>
              <a:rPr lang="en-US" dirty="0"/>
              <a:t>Notes About Surveying Survivors</a:t>
            </a:r>
          </a:p>
        </p:txBody>
      </p:sp>
      <p:sp>
        <p:nvSpPr>
          <p:cNvPr id="15" name="TextBox 14">
            <a:extLst>
              <a:ext uri="{FF2B5EF4-FFF2-40B4-BE49-F238E27FC236}">
                <a16:creationId xmlns="" xmlns:a16="http://schemas.microsoft.com/office/drawing/2014/main" id="{3D81F39F-0ED4-4291-96B8-B8D912B3A7DE}"/>
              </a:ext>
            </a:extLst>
          </p:cNvPr>
          <p:cNvSpPr txBox="1"/>
          <p:nvPr/>
        </p:nvSpPr>
        <p:spPr>
          <a:xfrm>
            <a:off x="1390083" y="1253856"/>
            <a:ext cx="954695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Survivors of violence face complex barriers to shelter and housing that are caused by the power and control dynamics of abuse, which result in: financial instability, lasting trauma, and a need for extra safety and confidentiality precautions. </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Assure survivors that all identifying information on surveys is removed before it is released to the public or used for planning/reporting purposes.</a:t>
            </a:r>
          </a:p>
          <a:p>
            <a:pPr marL="742950" lvl="1" indent="-285750">
              <a:buFont typeface="Arial" panose="020B0604020202020204" pitchFamily="34" charset="0"/>
              <a:buChar char="•"/>
            </a:pPr>
            <a:r>
              <a:rPr lang="en-US" sz="1600" dirty="0"/>
              <a:t>As an added layer of security for survivors, we ask that those surveying survivors take the additional step of limiting the identifying information collected. </a:t>
            </a:r>
          </a:p>
          <a:p>
            <a:pPr marL="742950" lvl="1" indent="-285750">
              <a:buFont typeface="Arial" panose="020B0604020202020204" pitchFamily="34" charset="0"/>
              <a:buChar char="•"/>
            </a:pPr>
            <a:r>
              <a:rPr lang="en-US" sz="1600" dirty="0"/>
              <a:t>Ensure that you only use initials or some other code for the name, and only provide age range (</a:t>
            </a:r>
            <a:r>
              <a:rPr lang="en-US" sz="1600" b="1" dirty="0"/>
              <a:t>never provide their full name or exact age</a:t>
            </a:r>
            <a:r>
              <a:rPr lang="en-US" sz="1600" dirty="0"/>
              <a:t>)</a:t>
            </a:r>
          </a:p>
          <a:p>
            <a:pPr marL="1200150" lvl="2" indent="-285750">
              <a:buFont typeface="Arial" panose="020B0604020202020204" pitchFamily="34" charset="0"/>
              <a:buChar char="•"/>
            </a:pPr>
            <a:r>
              <a:rPr lang="en-US" sz="1600" dirty="0"/>
              <a:t>THN staff also randomizes the location of all survivor surveys so there is not a lasting record of where they were encountered. </a:t>
            </a: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While we know this is a difficult question to ask and hear the answer to, gathering an accurate count of survivors enables communities to highlight the importance of developing survivor-specific housing programs </a:t>
            </a:r>
          </a:p>
          <a:p>
            <a:pPr marL="742950" lvl="1" indent="-285750">
              <a:buFont typeface="Arial" panose="020B0604020202020204" pitchFamily="34" charset="0"/>
              <a:buChar char="•"/>
            </a:pPr>
            <a:r>
              <a:rPr lang="en-US" sz="1600" dirty="0"/>
              <a:t>It also can be used to clearly illustrate the need for systems that are responsive to survivors’ unique housing considerations</a:t>
            </a:r>
          </a:p>
          <a:p>
            <a:pPr lvl="1"/>
            <a:endParaRPr lang="en-US" dirty="0"/>
          </a:p>
        </p:txBody>
      </p:sp>
    </p:spTree>
    <p:extLst>
      <p:ext uri="{BB962C8B-B14F-4D97-AF65-F5344CB8AC3E}">
        <p14:creationId xmlns:p14="http://schemas.microsoft.com/office/powerpoint/2010/main" val="1749342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59570AF2-3AA3-48C7-B601-1F8EF508A140}"/>
              </a:ext>
            </a:extLst>
          </p:cNvPr>
          <p:cNvSpPr>
            <a:spLocks noGrp="1"/>
          </p:cNvSpPr>
          <p:nvPr>
            <p:ph type="title"/>
          </p:nvPr>
        </p:nvSpPr>
        <p:spPr>
          <a:xfrm>
            <a:off x="570717" y="-6674"/>
            <a:ext cx="10672606" cy="1325563"/>
          </a:xfrm>
        </p:spPr>
        <p:txBody>
          <a:bodyPr/>
          <a:lstStyle/>
          <a:p>
            <a:pPr algn="ctr"/>
            <a:r>
              <a:rPr lang="en-US" dirty="0"/>
              <a:t>Chronic Homelessness Definition</a:t>
            </a:r>
          </a:p>
        </p:txBody>
      </p:sp>
      <p:sp>
        <p:nvSpPr>
          <p:cNvPr id="15" name="TextBox 14">
            <a:extLst>
              <a:ext uri="{FF2B5EF4-FFF2-40B4-BE49-F238E27FC236}">
                <a16:creationId xmlns="" xmlns:a16="http://schemas.microsoft.com/office/drawing/2014/main" id="{CB3FE22A-5455-4818-88E9-77B8B6A34C50}"/>
              </a:ext>
            </a:extLst>
          </p:cNvPr>
          <p:cNvSpPr txBox="1"/>
          <p:nvPr/>
        </p:nvSpPr>
        <p:spPr>
          <a:xfrm>
            <a:off x="1390083" y="1253856"/>
            <a:ext cx="8540036" cy="3600986"/>
          </a:xfrm>
          <a:prstGeom prst="rect">
            <a:avLst/>
          </a:prstGeom>
          <a:noFill/>
        </p:spPr>
        <p:txBody>
          <a:bodyPr wrap="square" rtlCol="0">
            <a:spAutoFit/>
          </a:bodyPr>
          <a:lstStyle/>
          <a:p>
            <a:r>
              <a:rPr lang="en-US" dirty="0"/>
              <a:t>Many volunteers and PIT count partners are not aware of what criteria need to be met in order to classify someone as chronically homeless</a:t>
            </a:r>
          </a:p>
          <a:p>
            <a:endParaRPr lang="en-US" dirty="0"/>
          </a:p>
          <a:p>
            <a:pPr marL="342900" indent="-342900">
              <a:buFont typeface="+mj-lt"/>
              <a:buAutoNum type="arabicPeriod"/>
            </a:pPr>
            <a:r>
              <a:rPr lang="en-US" dirty="0"/>
              <a:t>The individual must have a qualifying disability or condition that affects their ability to maintain housing.</a:t>
            </a:r>
          </a:p>
          <a:p>
            <a:pPr marL="742950" lvl="1" indent="-285750">
              <a:buFont typeface="Arial" panose="020B0604020202020204" pitchFamily="34" charset="0"/>
              <a:buChar char="•"/>
            </a:pPr>
            <a:r>
              <a:rPr lang="en-US" sz="1600" dirty="0"/>
              <a:t>Examples: Substance use, chronic health, mental health, physical, developmental, and/or HIV/AIDS.</a:t>
            </a:r>
          </a:p>
          <a:p>
            <a:pPr lvl="1"/>
            <a:endParaRPr lang="en-US" sz="1600" dirty="0"/>
          </a:p>
          <a:p>
            <a:pPr marL="342900" indent="-342900">
              <a:buFont typeface="+mj-lt"/>
              <a:buAutoNum type="arabicPeriod"/>
            </a:pPr>
            <a:r>
              <a:rPr lang="en-US" dirty="0"/>
              <a:t>The individual must have resided in an emergency shelter or in an unsheltered location for:</a:t>
            </a:r>
          </a:p>
          <a:p>
            <a:pPr marL="800100" lvl="1" indent="-342900">
              <a:buFont typeface="Arial" panose="020B0604020202020204" pitchFamily="34" charset="0"/>
              <a:buChar char="•"/>
            </a:pPr>
            <a:r>
              <a:rPr lang="en-US" dirty="0"/>
              <a:t>12 consecutive months</a:t>
            </a:r>
          </a:p>
          <a:p>
            <a:pPr lvl="1"/>
            <a:r>
              <a:rPr lang="en-US" dirty="0"/>
              <a:t>OR</a:t>
            </a:r>
          </a:p>
          <a:p>
            <a:pPr marL="742950" lvl="1" indent="-285750">
              <a:buFont typeface="Arial" panose="020B0604020202020204" pitchFamily="34" charset="0"/>
              <a:buChar char="•"/>
            </a:pPr>
            <a:r>
              <a:rPr lang="en-US" dirty="0"/>
              <a:t>4 separate times, totaling 12 months, over the last 3 years. </a:t>
            </a:r>
          </a:p>
        </p:txBody>
      </p:sp>
    </p:spTree>
    <p:extLst>
      <p:ext uri="{BB962C8B-B14F-4D97-AF65-F5344CB8AC3E}">
        <p14:creationId xmlns:p14="http://schemas.microsoft.com/office/powerpoint/2010/main" val="933158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9B40D1BB-7D20-41F0-AB71-386DD0351A6B}"/>
              </a:ext>
            </a:extLst>
          </p:cNvPr>
          <p:cNvSpPr>
            <a:spLocks noGrp="1"/>
          </p:cNvSpPr>
          <p:nvPr>
            <p:ph type="title"/>
          </p:nvPr>
        </p:nvSpPr>
        <p:spPr>
          <a:xfrm>
            <a:off x="581885" y="-6674"/>
            <a:ext cx="10661437" cy="1325563"/>
          </a:xfrm>
        </p:spPr>
        <p:txBody>
          <a:bodyPr/>
          <a:lstStyle/>
          <a:p>
            <a:pPr algn="ctr"/>
            <a:r>
              <a:rPr lang="en-US" dirty="0"/>
              <a:t>Questions on the PIT to Determine Chronic Homelessness</a:t>
            </a:r>
          </a:p>
        </p:txBody>
      </p:sp>
      <p:sp>
        <p:nvSpPr>
          <p:cNvPr id="15" name="TextBox 14">
            <a:extLst>
              <a:ext uri="{FF2B5EF4-FFF2-40B4-BE49-F238E27FC236}">
                <a16:creationId xmlns="" xmlns:a16="http://schemas.microsoft.com/office/drawing/2014/main" id="{04B3102D-2E08-4C13-BF9B-B88D5A2174AD}"/>
              </a:ext>
            </a:extLst>
          </p:cNvPr>
          <p:cNvSpPr txBox="1"/>
          <p:nvPr/>
        </p:nvSpPr>
        <p:spPr>
          <a:xfrm>
            <a:off x="1045704" y="1468775"/>
            <a:ext cx="9976699" cy="5139869"/>
          </a:xfrm>
          <a:prstGeom prst="rect">
            <a:avLst/>
          </a:prstGeom>
          <a:noFill/>
        </p:spPr>
        <p:txBody>
          <a:bodyPr wrap="square" rtlCol="0">
            <a:spAutoFit/>
          </a:bodyPr>
          <a:lstStyle/>
          <a:p>
            <a:r>
              <a:rPr lang="en-US" b="1" dirty="0"/>
              <a:t>Length of Time Homeless Criteria</a:t>
            </a:r>
          </a:p>
          <a:p>
            <a:pPr marL="285750" indent="-285750">
              <a:buFont typeface="Arial" panose="020B0604020202020204" pitchFamily="34" charset="0"/>
              <a:buChar char="•"/>
            </a:pPr>
            <a:r>
              <a:rPr lang="en-US" sz="1600" dirty="0"/>
              <a:t>Is this the first time you have been homeless?		</a:t>
            </a:r>
          </a:p>
          <a:p>
            <a:pPr marL="285750" indent="-285750">
              <a:buFont typeface="Arial" panose="020B0604020202020204" pitchFamily="34" charset="0"/>
              <a:buChar char="•"/>
            </a:pPr>
            <a:r>
              <a:rPr lang="en-US" sz="1600" dirty="0"/>
              <a:t>How old were you when you first became homeless?		</a:t>
            </a:r>
          </a:p>
          <a:p>
            <a:pPr marL="285750" indent="-285750">
              <a:buFont typeface="Arial" panose="020B0604020202020204" pitchFamily="34" charset="0"/>
              <a:buChar char="•"/>
            </a:pPr>
            <a:r>
              <a:rPr lang="en-US" sz="1600" dirty="0"/>
              <a:t>How many months did you stay in shelters or on the streets during the past 3 years?	</a:t>
            </a:r>
          </a:p>
          <a:p>
            <a:pPr marL="285750" indent="-285750">
              <a:buFont typeface="Arial" panose="020B0604020202020204" pitchFamily="34" charset="0"/>
              <a:buChar char="•"/>
            </a:pPr>
            <a:r>
              <a:rPr lang="en-US" sz="1600" dirty="0"/>
              <a:t>How many separate times have you stayed in shelters or on the streets during the past 3 years?</a:t>
            </a:r>
          </a:p>
          <a:p>
            <a:pPr marL="285750" indent="-285750">
              <a:buFont typeface="Arial" panose="020B0604020202020204" pitchFamily="34" charset="0"/>
              <a:buChar char="•"/>
            </a:pPr>
            <a:r>
              <a:rPr lang="en-US" sz="1600" dirty="0"/>
              <a:t>How many months have you been homeless this time?</a:t>
            </a:r>
          </a:p>
          <a:p>
            <a:endParaRPr lang="en-US" sz="1600" dirty="0"/>
          </a:p>
          <a:p>
            <a:r>
              <a:rPr lang="en-US" b="1" dirty="0"/>
              <a:t>Disabling Condition Criteria:</a:t>
            </a:r>
            <a:r>
              <a:rPr lang="en-US" dirty="0"/>
              <a:t>	</a:t>
            </a:r>
          </a:p>
          <a:p>
            <a:pPr marL="285750" indent="-285750">
              <a:buFont typeface="Arial" panose="020B0604020202020204" pitchFamily="34" charset="0"/>
              <a:buChar char="•"/>
            </a:pPr>
            <a:r>
              <a:rPr lang="en-US" sz="1600" dirty="0"/>
              <a:t>Have you been told or do you believe you have a substance use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chronic health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mental health condition that affects your ability to support yourself/family or live independently</a:t>
            </a:r>
          </a:p>
          <a:p>
            <a:pPr marL="285750" indent="-285750">
              <a:buFont typeface="Arial" panose="020B0604020202020204" pitchFamily="34" charset="0"/>
              <a:buChar char="•"/>
            </a:pPr>
            <a:r>
              <a:rPr lang="en-US" sz="1600" dirty="0"/>
              <a:t>Have you been told or do you believe you have a physical disability that affects your ability to support yourself/family or live independently?	</a:t>
            </a:r>
          </a:p>
          <a:p>
            <a:pPr marL="285750" indent="-285750">
              <a:buFont typeface="Arial" panose="020B0604020202020204" pitchFamily="34" charset="0"/>
              <a:buChar char="•"/>
            </a:pPr>
            <a:r>
              <a:rPr lang="en-US" sz="1600" dirty="0"/>
              <a:t>Have you been told or do you believe you have a Developmental Disability? </a:t>
            </a:r>
            <a:r>
              <a:rPr lang="en-US" sz="1600" i="1" dirty="0"/>
              <a:t>This is a physical or mental condition that started in childhood.</a:t>
            </a:r>
            <a:r>
              <a:rPr lang="en-US" sz="1600" dirty="0"/>
              <a:t>	</a:t>
            </a:r>
          </a:p>
          <a:p>
            <a:pPr marL="285750" indent="-285750">
              <a:buFont typeface="Arial" panose="020B0604020202020204" pitchFamily="34" charset="0"/>
              <a:buChar char="•"/>
            </a:pPr>
            <a:r>
              <a:rPr lang="en-US" sz="1600" dirty="0"/>
              <a:t>Have you been told or do you believe you have HIV or AIDS?	</a:t>
            </a:r>
            <a:r>
              <a:rPr lang="en-US" dirty="0"/>
              <a:t>	</a:t>
            </a:r>
          </a:p>
          <a:p>
            <a:endParaRPr lang="en-US" dirty="0"/>
          </a:p>
        </p:txBody>
      </p:sp>
    </p:spTree>
    <p:extLst>
      <p:ext uri="{BB962C8B-B14F-4D97-AF65-F5344CB8AC3E}">
        <p14:creationId xmlns:p14="http://schemas.microsoft.com/office/powerpoint/2010/main" val="47749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9D3B3707-CB65-42DC-BFC6-73EFFAAFC9E3}"/>
              </a:ext>
            </a:extLst>
          </p:cNvPr>
          <p:cNvSpPr>
            <a:spLocks noGrp="1"/>
          </p:cNvSpPr>
          <p:nvPr>
            <p:ph type="title"/>
          </p:nvPr>
        </p:nvSpPr>
        <p:spPr>
          <a:xfrm>
            <a:off x="600335" y="-6674"/>
            <a:ext cx="10642988" cy="1325563"/>
          </a:xfrm>
        </p:spPr>
        <p:txBody>
          <a:bodyPr/>
          <a:lstStyle/>
          <a:p>
            <a:pPr algn="ctr"/>
            <a:r>
              <a:rPr lang="en-US" dirty="0"/>
              <a:t>Considerations</a:t>
            </a:r>
          </a:p>
        </p:txBody>
      </p:sp>
      <p:sp>
        <p:nvSpPr>
          <p:cNvPr id="15" name="TextBox 14">
            <a:extLst>
              <a:ext uri="{FF2B5EF4-FFF2-40B4-BE49-F238E27FC236}">
                <a16:creationId xmlns="" xmlns:a16="http://schemas.microsoft.com/office/drawing/2014/main" id="{91A2F34E-7FE0-4870-879A-6D52FA86E911}"/>
              </a:ext>
            </a:extLst>
          </p:cNvPr>
          <p:cNvSpPr txBox="1"/>
          <p:nvPr/>
        </p:nvSpPr>
        <p:spPr>
          <a:xfrm>
            <a:off x="1154391" y="1318889"/>
            <a:ext cx="9302812" cy="3816429"/>
          </a:xfrm>
          <a:prstGeom prst="rect">
            <a:avLst/>
          </a:prstGeom>
          <a:noFill/>
        </p:spPr>
        <p:txBody>
          <a:bodyPr wrap="square" rtlCol="0">
            <a:spAutoFit/>
          </a:bodyPr>
          <a:lstStyle/>
          <a:p>
            <a:pPr marL="285750" indent="-285750">
              <a:buFont typeface="Arial" panose="020B0604020202020204" pitchFamily="34" charset="0"/>
              <a:buChar char="•"/>
            </a:pPr>
            <a:r>
              <a:rPr lang="en-US" dirty="0"/>
              <a:t>The chronic homeless number on the PIT count is not only cited in most media pieces about the PIT count. It is also relied heavily upon when it comes to advocating and applying for funding for additional permanent supportive housing.</a:t>
            </a:r>
          </a:p>
          <a:p>
            <a:pPr marL="742950" lvl="1" indent="-285750">
              <a:buFont typeface="Arial" panose="020B0604020202020204" pitchFamily="34" charset="0"/>
              <a:buChar char="•"/>
            </a:pPr>
            <a:r>
              <a:rPr lang="en-US" sz="1600" dirty="0"/>
              <a:t>It is imperative that all volunteers ask all of the questions on the previous slide in order to help each community accurately determine how many individuals fall under this definition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may feel like you are prying or asking too sensitive of topics. </a:t>
            </a:r>
          </a:p>
          <a:p>
            <a:pPr marL="742950" lvl="1" indent="-285750">
              <a:buFont typeface="Arial" panose="020B0604020202020204" pitchFamily="34" charset="0"/>
              <a:buChar char="•"/>
            </a:pPr>
            <a:r>
              <a:rPr lang="en-US" sz="1600" dirty="0"/>
              <a:t>This is why we include a note at the beginning of the disabling conditions section that states: </a:t>
            </a:r>
            <a:r>
              <a:rPr lang="en-US" sz="1600" i="1" dirty="0"/>
              <a:t>“The next set of questions asks about sensitive topics. You don’t have to answer any question that you don’t want to but your feedback will help us improve services in the community.” </a:t>
            </a:r>
          </a:p>
          <a:p>
            <a:pPr marL="1200150" lvl="2" indent="-285750">
              <a:buFont typeface="Arial" panose="020B0604020202020204" pitchFamily="34" charset="0"/>
              <a:buChar char="•"/>
            </a:pPr>
            <a:r>
              <a:rPr lang="en-US" sz="1600" dirty="0"/>
              <a:t>Again, your job is to sincerely ask the question in a confident way. Then leave it up to the unhoused neighbor about how to respond. </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2083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4" name="Title 2">
            <a:extLst>
              <a:ext uri="{FF2B5EF4-FFF2-40B4-BE49-F238E27FC236}">
                <a16:creationId xmlns="" xmlns:a16="http://schemas.microsoft.com/office/drawing/2014/main" id="{4B41FA8C-DADC-4D15-A32D-BEE631BD9117}"/>
              </a:ext>
            </a:extLst>
          </p:cNvPr>
          <p:cNvSpPr>
            <a:spLocks noGrp="1"/>
          </p:cNvSpPr>
          <p:nvPr>
            <p:ph type="title"/>
          </p:nvPr>
        </p:nvSpPr>
        <p:spPr>
          <a:xfrm>
            <a:off x="581885" y="-6674"/>
            <a:ext cx="10661437" cy="1325563"/>
          </a:xfrm>
        </p:spPr>
        <p:txBody>
          <a:bodyPr/>
          <a:lstStyle/>
          <a:p>
            <a:pPr algn="ctr"/>
            <a:r>
              <a:rPr lang="en-US" dirty="0"/>
              <a:t>Notes About All Subpopulation Questions</a:t>
            </a:r>
          </a:p>
        </p:txBody>
      </p:sp>
      <p:sp>
        <p:nvSpPr>
          <p:cNvPr id="16" name="Text Placeholder 4">
            <a:extLst>
              <a:ext uri="{FF2B5EF4-FFF2-40B4-BE49-F238E27FC236}">
                <a16:creationId xmlns="" xmlns:a16="http://schemas.microsoft.com/office/drawing/2014/main" id="{60C71DD5-D06C-4AAC-8A0F-375E54ACA6B1}"/>
              </a:ext>
            </a:extLst>
          </p:cNvPr>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17" name="Text Placeholder 9">
            <a:extLst>
              <a:ext uri="{FF2B5EF4-FFF2-40B4-BE49-F238E27FC236}">
                <a16:creationId xmlns="" xmlns:a16="http://schemas.microsoft.com/office/drawing/2014/main" id="{24144151-3EC7-42AB-91BD-A49CB40587EC}"/>
              </a:ext>
            </a:extLst>
          </p:cNvPr>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18" name="Content Placeholder 5">
            <a:extLst>
              <a:ext uri="{FF2B5EF4-FFF2-40B4-BE49-F238E27FC236}">
                <a16:creationId xmlns="" xmlns:a16="http://schemas.microsoft.com/office/drawing/2014/main" id="{DFAD1302-DC18-432A-B771-0A2DE8DF3F67}"/>
              </a:ext>
            </a:extLst>
          </p:cNvPr>
          <p:cNvSpPr txBox="1">
            <a:spLocks/>
          </p:cNvSpPr>
          <p:nvPr/>
        </p:nvSpPr>
        <p:spPr>
          <a:xfrm>
            <a:off x="2421628" y="1733354"/>
            <a:ext cx="3417888" cy="454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600" dirty="0"/>
              <a:t>Explain that the survey is confidential and all identifying information is removed. </a:t>
            </a:r>
          </a:p>
          <a:p>
            <a:pPr>
              <a:buFont typeface="Wingdings" panose="05000000000000000000" pitchFamily="2" charset="2"/>
              <a:buChar char="ü"/>
            </a:pPr>
            <a:r>
              <a:rPr lang="en-US" sz="1600" dirty="0"/>
              <a:t>Explain that all questions are completely voluntary.</a:t>
            </a:r>
          </a:p>
          <a:p>
            <a:pPr>
              <a:buFont typeface="Wingdings" panose="05000000000000000000" pitchFamily="2" charset="2"/>
              <a:buChar char="ü"/>
            </a:pPr>
            <a:r>
              <a:rPr lang="en-US" sz="1600" dirty="0"/>
              <a:t>Provide any information on support that your PIT lead provided you.</a:t>
            </a:r>
          </a:p>
          <a:p>
            <a:pPr>
              <a:buFont typeface="Wingdings" panose="05000000000000000000" pitchFamily="2" charset="2"/>
              <a:buChar char="ü"/>
            </a:pPr>
            <a:r>
              <a:rPr lang="en-US" sz="1600" dirty="0"/>
              <a:t>Be sincere and calm.</a:t>
            </a:r>
          </a:p>
          <a:p>
            <a:pPr>
              <a:buFont typeface="Wingdings" panose="05000000000000000000" pitchFamily="2" charset="2"/>
              <a:buChar char="ü"/>
            </a:pPr>
            <a:r>
              <a:rPr lang="en-US" sz="1600" dirty="0"/>
              <a:t>Utilize the helpful scripts that are built into the survey.</a:t>
            </a:r>
          </a:p>
          <a:p>
            <a:pPr>
              <a:buFont typeface="Wingdings" panose="05000000000000000000" pitchFamily="2" charset="2"/>
              <a:buChar char="ü"/>
            </a:pPr>
            <a:r>
              <a:rPr lang="en-US" sz="1600" dirty="0"/>
              <a:t>Read the questions as written. They were phrased this way very carefully.</a:t>
            </a:r>
          </a:p>
          <a:p>
            <a:pPr>
              <a:buFont typeface="Wingdings" panose="05000000000000000000" pitchFamily="2" charset="2"/>
              <a:buChar char="ü"/>
            </a:pPr>
            <a:endParaRPr lang="en-US" sz="1600" dirty="0"/>
          </a:p>
          <a:p>
            <a:endParaRPr lang="en-US" sz="2400" dirty="0"/>
          </a:p>
        </p:txBody>
      </p:sp>
      <p:sp>
        <p:nvSpPr>
          <p:cNvPr id="19" name="Rectangle 18">
            <a:extLst>
              <a:ext uri="{FF2B5EF4-FFF2-40B4-BE49-F238E27FC236}">
                <a16:creationId xmlns="" xmlns:a16="http://schemas.microsoft.com/office/drawing/2014/main" id="{5AC26D09-01F9-427B-851B-2A38870C92F4}"/>
              </a:ext>
            </a:extLst>
          </p:cNvPr>
          <p:cNvSpPr/>
          <p:nvPr/>
        </p:nvSpPr>
        <p:spPr>
          <a:xfrm>
            <a:off x="6739047" y="1702462"/>
            <a:ext cx="3662524" cy="3539430"/>
          </a:xfrm>
          <a:prstGeom prst="rect">
            <a:avLst/>
          </a:prstGeom>
        </p:spPr>
        <p:txBody>
          <a:bodyPr wrap="square">
            <a:spAutoFit/>
          </a:bodyPr>
          <a:lstStyle/>
          <a:p>
            <a:pPr marL="285750" indent="-285750">
              <a:buFont typeface="Raleway" panose="020B0503030101060003" pitchFamily="34" charset="0"/>
              <a:buChar char="Х"/>
            </a:pPr>
            <a:r>
              <a:rPr lang="en-US" sz="1600" dirty="0"/>
              <a:t>Pressure participants into answering any questions they don’t feel comfortable answering.</a:t>
            </a:r>
          </a:p>
          <a:p>
            <a:endParaRPr lang="en-US" sz="1600" dirty="0"/>
          </a:p>
          <a:p>
            <a:pPr marL="285750" indent="-285750">
              <a:buFont typeface="Raleway" panose="020B0503030101060003" pitchFamily="34" charset="0"/>
              <a:buChar char="Х"/>
            </a:pPr>
            <a:r>
              <a:rPr lang="en-US" sz="1600" dirty="0"/>
              <a:t>Express disbelief or pity to answers on the survey by survivors. </a:t>
            </a:r>
          </a:p>
          <a:p>
            <a:endParaRPr lang="en-US" sz="1600" dirty="0"/>
          </a:p>
          <a:p>
            <a:pPr marL="285750" indent="-285750">
              <a:buFont typeface="Raleway" panose="020B0503030101060003" pitchFamily="34" charset="0"/>
              <a:buChar char="Х"/>
            </a:pPr>
            <a:r>
              <a:rPr lang="en-US" sz="1600" dirty="0"/>
              <a:t>Pry or ask additional questions about the severity of the situation/condition.</a:t>
            </a:r>
          </a:p>
          <a:p>
            <a:endParaRPr lang="en-US" sz="1600" dirty="0"/>
          </a:p>
          <a:p>
            <a:pPr marL="285750" indent="-285750">
              <a:buFont typeface="Raleway" panose="020B0503030101060003" pitchFamily="34" charset="0"/>
              <a:buChar char="Х"/>
            </a:pPr>
            <a:r>
              <a:rPr lang="en-US" sz="1600" dirty="0"/>
              <a:t>Make visible facial that convey you are feeling uncomfortable with the question or response.</a:t>
            </a:r>
          </a:p>
        </p:txBody>
      </p:sp>
    </p:spTree>
    <p:extLst>
      <p:ext uri="{BB962C8B-B14F-4D97-AF65-F5344CB8AC3E}">
        <p14:creationId xmlns:p14="http://schemas.microsoft.com/office/powerpoint/2010/main" val="2542987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16" y="-12171"/>
            <a:ext cx="12144836" cy="7169070"/>
            <a:chOff x="9216" y="-12171"/>
            <a:chExt cx="12144836"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11" name="Title 2">
            <a:extLst>
              <a:ext uri="{FF2B5EF4-FFF2-40B4-BE49-F238E27FC236}">
                <a16:creationId xmlns="" xmlns:a16="http://schemas.microsoft.com/office/drawing/2014/main" id="{C0375AE4-A964-4F25-8EC5-D757AEF92EA0}"/>
              </a:ext>
            </a:extLst>
          </p:cNvPr>
          <p:cNvSpPr>
            <a:spLocks noGrp="1"/>
          </p:cNvSpPr>
          <p:nvPr>
            <p:ph type="title"/>
          </p:nvPr>
        </p:nvSpPr>
        <p:spPr>
          <a:xfrm>
            <a:off x="599290" y="-6674"/>
            <a:ext cx="10992375" cy="1325563"/>
          </a:xfrm>
        </p:spPr>
        <p:txBody>
          <a:bodyPr/>
          <a:lstStyle/>
          <a:p>
            <a:pPr algn="ctr"/>
            <a:r>
              <a:rPr lang="en-US" dirty="0"/>
              <a:t>Closing the Interview</a:t>
            </a:r>
          </a:p>
        </p:txBody>
      </p:sp>
      <p:sp>
        <p:nvSpPr>
          <p:cNvPr id="12" name="TextBox 11">
            <a:extLst>
              <a:ext uri="{FF2B5EF4-FFF2-40B4-BE49-F238E27FC236}">
                <a16:creationId xmlns="" xmlns:a16="http://schemas.microsoft.com/office/drawing/2014/main" id="{6D5C9C4D-556A-445F-9755-ED0F3DC9A5A7}"/>
              </a:ext>
            </a:extLst>
          </p:cNvPr>
          <p:cNvSpPr txBox="1"/>
          <p:nvPr/>
        </p:nvSpPr>
        <p:spPr>
          <a:xfrm>
            <a:off x="1154391" y="1318889"/>
            <a:ext cx="9302812" cy="3816429"/>
          </a:xfrm>
          <a:prstGeom prst="rect">
            <a:avLst/>
          </a:prstGeom>
          <a:noFill/>
        </p:spPr>
        <p:txBody>
          <a:bodyPr wrap="square" rtlCol="0">
            <a:spAutoFit/>
          </a:bodyPr>
          <a:lstStyle/>
          <a:p>
            <a:pPr marL="285750" indent="-285750">
              <a:buFont typeface="Arial" panose="020B0604020202020204" pitchFamily="34" charset="0"/>
              <a:buChar char="•"/>
            </a:pPr>
            <a:r>
              <a:rPr lang="en-US" dirty="0"/>
              <a:t>Thank the person for their time and willingness to participate in the survey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 them with any resource handouts or contact cards your PIT lead has given you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your community has incentives, please ensure that you give them to the participant. If the participant leaves the survey early, still provide them with the donated item(s).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they ask you what happens next with the survey you can state something like:</a:t>
            </a:r>
          </a:p>
          <a:p>
            <a:pPr marL="742950" lvl="1" indent="-285750">
              <a:buFont typeface="Arial" panose="020B0604020202020204" pitchFamily="34" charset="0"/>
              <a:buChar char="•"/>
            </a:pPr>
            <a:r>
              <a:rPr lang="en-US" sz="1600" dirty="0"/>
              <a:t>After our team looks over the data, typically we release a public report with general information related to the number of people experiencing homelessness as well as some characteristics. This data will be used to help with advocacy and community engagement. The goal is to use this data as a tool to help secure adequate services for the needs that were identified in the surveys.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5113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171"/>
            <a:ext cx="11940009" cy="6868885"/>
            <a:chOff x="0" y="-12171"/>
            <a:chExt cx="11940009" cy="6868885"/>
          </a:xfrm>
        </p:grpSpPr>
        <p:sp>
          <p:nvSpPr>
            <p:cNvPr id="39" name="Rectangle 38"/>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8" name="Title 2">
            <a:extLst>
              <a:ext uri="{FF2B5EF4-FFF2-40B4-BE49-F238E27FC236}">
                <a16:creationId xmlns="" xmlns:a16="http://schemas.microsoft.com/office/drawing/2014/main" id="{7D7D9C82-BB54-44E8-8AA5-49C22548FBBA}"/>
              </a:ext>
            </a:extLst>
          </p:cNvPr>
          <p:cNvSpPr>
            <a:spLocks noGrp="1"/>
          </p:cNvSpPr>
          <p:nvPr>
            <p:ph type="title"/>
          </p:nvPr>
        </p:nvSpPr>
        <p:spPr>
          <a:xfrm>
            <a:off x="581885" y="-6674"/>
            <a:ext cx="11358124" cy="1325563"/>
          </a:xfrm>
        </p:spPr>
        <p:txBody>
          <a:bodyPr/>
          <a:lstStyle/>
          <a:p>
            <a:pPr algn="ctr"/>
            <a:r>
              <a:rPr lang="en-US" dirty="0" smtClean="0"/>
              <a:t>Notes for Law Enforcement</a:t>
            </a:r>
            <a:endParaRPr lang="en-US" dirty="0"/>
          </a:p>
        </p:txBody>
      </p:sp>
      <p:sp>
        <p:nvSpPr>
          <p:cNvPr id="9" name="TextBox 8">
            <a:extLst>
              <a:ext uri="{FF2B5EF4-FFF2-40B4-BE49-F238E27FC236}">
                <a16:creationId xmlns="" xmlns:a16="http://schemas.microsoft.com/office/drawing/2014/main" id="{2676732B-DFCA-4C1B-96B3-1D629A501E3F}"/>
              </a:ext>
            </a:extLst>
          </p:cNvPr>
          <p:cNvSpPr txBox="1"/>
          <p:nvPr/>
        </p:nvSpPr>
        <p:spPr>
          <a:xfrm>
            <a:off x="1154390" y="1120583"/>
            <a:ext cx="10558523" cy="5078313"/>
          </a:xfrm>
          <a:prstGeom prst="rect">
            <a:avLst/>
          </a:prstGeom>
          <a:noFill/>
        </p:spPr>
        <p:txBody>
          <a:bodyPr wrap="square" rtlCol="0">
            <a:spAutoFit/>
          </a:bodyPr>
          <a:lstStyle/>
          <a:p>
            <a:r>
              <a:rPr lang="en-US" dirty="0" smtClean="0"/>
              <a:t>Law enforcement officers can often be the first point of contact for people experiencing homelessness. Police officers in places where mental health systems are inadequate might… Unhoused individuals might also have had prior negative interactions with law enforcement, institutionalization and incarceration. Because of this, unhoused individuals might not feel safe or willing to engage when approached by a police officer. We typically do not recommend uniformed officers to survey folks on the night of the count. Law enforcement can be involved in planning, and safety for the night of the count. IF police officers are going to be on the ground during the count we recommend the following best practices:</a:t>
            </a:r>
          </a:p>
          <a:p>
            <a:endParaRPr lang="en-US" dirty="0" smtClean="0"/>
          </a:p>
          <a:p>
            <a:pPr marL="285750" indent="-285750">
              <a:buFont typeface="Arial" panose="020B0604020202020204" pitchFamily="34" charset="0"/>
              <a:buChar char="•"/>
            </a:pPr>
            <a:r>
              <a:rPr lang="en-US" dirty="0" smtClean="0"/>
              <a:t>Police officers must be in plain clothes when interacting with homeless individuals experiencing homelessness</a:t>
            </a:r>
          </a:p>
          <a:p>
            <a:pPr marL="285750" indent="-285750">
              <a:buFont typeface="Arial" panose="020B0604020202020204" pitchFamily="34" charset="0"/>
              <a:buChar char="•"/>
            </a:pPr>
            <a:r>
              <a:rPr lang="en-US" dirty="0" smtClean="0"/>
              <a:t>Police officers should not be armed when interacting with individuals experiencing homelessness</a:t>
            </a:r>
          </a:p>
          <a:p>
            <a:pPr marL="285750" indent="-285750">
              <a:buFont typeface="Arial" panose="020B0604020202020204" pitchFamily="34" charset="0"/>
              <a:buChar char="•"/>
            </a:pPr>
            <a:r>
              <a:rPr lang="en-US" dirty="0" smtClean="0"/>
              <a:t>Police officers should not be making arrests when interacting with our unhoused neighbors</a:t>
            </a:r>
          </a:p>
          <a:p>
            <a:pPr marL="285750" indent="-285750">
              <a:buFont typeface="Arial" panose="020B0604020202020204" pitchFamily="34" charset="0"/>
              <a:buChar char="•"/>
            </a:pPr>
            <a:r>
              <a:rPr lang="en-US" dirty="0" smtClean="0"/>
              <a:t>Have police officers attend trainings that focus on communication, empathy and de-escalation</a:t>
            </a:r>
          </a:p>
          <a:p>
            <a:pPr marL="285750" indent="-285750">
              <a:buFont typeface="Arial" panose="020B0604020202020204" pitchFamily="34" charset="0"/>
              <a:buChar char="•"/>
            </a:pPr>
            <a:r>
              <a:rPr lang="en-US" dirty="0" smtClean="0"/>
              <a:t>Advocate for more training on how to interact with people who are in crisis in a way that does not require violence</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0775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171"/>
            <a:ext cx="11940009" cy="6868885"/>
            <a:chOff x="0" y="-12171"/>
            <a:chExt cx="11940009" cy="6868885"/>
          </a:xfrm>
        </p:grpSpPr>
        <p:sp>
          <p:nvSpPr>
            <p:cNvPr id="39" name="Rectangle 38"/>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8" name="Title 2">
            <a:extLst>
              <a:ext uri="{FF2B5EF4-FFF2-40B4-BE49-F238E27FC236}">
                <a16:creationId xmlns="" xmlns:a16="http://schemas.microsoft.com/office/drawing/2014/main" id="{7D7D9C82-BB54-44E8-8AA5-49C22548FBBA}"/>
              </a:ext>
            </a:extLst>
          </p:cNvPr>
          <p:cNvSpPr>
            <a:spLocks noGrp="1"/>
          </p:cNvSpPr>
          <p:nvPr>
            <p:ph type="title"/>
          </p:nvPr>
        </p:nvSpPr>
        <p:spPr>
          <a:xfrm>
            <a:off x="581885" y="-6674"/>
            <a:ext cx="11358124" cy="1325563"/>
          </a:xfrm>
        </p:spPr>
        <p:txBody>
          <a:bodyPr/>
          <a:lstStyle/>
          <a:p>
            <a:pPr algn="ctr"/>
            <a:r>
              <a:rPr lang="en-US" dirty="0"/>
              <a:t>Key Takeaways</a:t>
            </a:r>
          </a:p>
        </p:txBody>
      </p:sp>
      <p:sp>
        <p:nvSpPr>
          <p:cNvPr id="9" name="TextBox 8">
            <a:extLst>
              <a:ext uri="{FF2B5EF4-FFF2-40B4-BE49-F238E27FC236}">
                <a16:creationId xmlns="" xmlns:a16="http://schemas.microsoft.com/office/drawing/2014/main" id="{2676732B-DFCA-4C1B-96B3-1D629A501E3F}"/>
              </a:ext>
            </a:extLst>
          </p:cNvPr>
          <p:cNvSpPr txBox="1"/>
          <p:nvPr/>
        </p:nvSpPr>
        <p:spPr>
          <a:xfrm>
            <a:off x="1154390" y="1120583"/>
            <a:ext cx="10558523" cy="4678204"/>
          </a:xfrm>
          <a:prstGeom prst="rect">
            <a:avLst/>
          </a:prstGeom>
          <a:noFill/>
        </p:spPr>
        <p:txBody>
          <a:bodyPr wrap="square" rtlCol="0">
            <a:spAutoFit/>
          </a:bodyPr>
          <a:lstStyle/>
          <a:p>
            <a:pPr marL="285750" indent="-285750">
              <a:buFont typeface="Arial" panose="020B0604020202020204" pitchFamily="34" charset="0"/>
              <a:buChar char="•"/>
            </a:pPr>
            <a:r>
              <a:rPr lang="en-US" dirty="0"/>
              <a:t>View this volunteer experience as an opportunity to develop a one-on-one relationship with the unhoused individuals in your community. That is first and foremost why the PIT count came into being.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Practice your introductory script as well as all of the questions out loud. Get familiar with the survey and the order of the questions so you aren’t taken by surprise when you have to ask the next question.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Remember to center the experience of your unhoused neighbors. Your mission is to accurately report the information as they tell it to you. </a:t>
            </a:r>
          </a:p>
          <a:p>
            <a:pPr marL="742950" lvl="1" indent="-285750">
              <a:buFont typeface="Arial" panose="020B0604020202020204" pitchFamily="34" charset="0"/>
              <a:buChar char="•"/>
            </a:pPr>
            <a:r>
              <a:rPr lang="en-US" sz="1600" dirty="0">
                <a:solidFill>
                  <a:schemeClr val="tx2"/>
                </a:solidFill>
              </a:rPr>
              <a:t>Additionally, do not ask for more information about the person’s life than you need to complete the survey. Most people experiencing homelessness are asked to share their personal stories many times during assessments and intakes, which can be re-traumatizing.</a:t>
            </a:r>
          </a:p>
          <a:p>
            <a:pPr marL="742950" lvl="1"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dirty="0"/>
              <a:t>Lean on your fellow PIT volunteers, PIT leads, and THN staff to help process any of the feelings that may come up before, during, or after the PIT. If you need to debrief a situation with someone outside of your community, please know that you can always reach out to </a:t>
            </a:r>
            <a:r>
              <a:rPr lang="en-US" dirty="0" smtClean="0"/>
              <a:t>ava</a:t>
            </a:r>
            <a:r>
              <a:rPr lang="en-US" dirty="0" smtClean="0">
                <a:hlinkClick r:id="rId4"/>
              </a:rPr>
              <a:t>@thn.org</a:t>
            </a:r>
            <a:r>
              <a:rPr lang="en-US" dirty="0"/>
              <a:t>.</a:t>
            </a:r>
          </a:p>
        </p:txBody>
      </p:sp>
    </p:spTree>
    <p:extLst>
      <p:ext uri="{BB962C8B-B14F-4D97-AF65-F5344CB8AC3E}">
        <p14:creationId xmlns:p14="http://schemas.microsoft.com/office/powerpoint/2010/main" val="968321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E853F94A-D9EE-4936-B902-8CB2D99C4F91}"/>
              </a:ext>
            </a:extLst>
          </p:cNvPr>
          <p:cNvSpPr>
            <a:spLocks noGrp="1"/>
          </p:cNvSpPr>
          <p:nvPr>
            <p:ph type="title"/>
          </p:nvPr>
        </p:nvSpPr>
        <p:spPr>
          <a:xfrm>
            <a:off x="581672" y="-23057"/>
            <a:ext cx="9352086" cy="1325563"/>
          </a:xfrm>
        </p:spPr>
        <p:txBody>
          <a:bodyPr/>
          <a:lstStyle/>
          <a:p>
            <a:pPr algn="ctr"/>
            <a:r>
              <a:rPr lang="en-US" dirty="0"/>
              <a:t>Purpose of the Presentation</a:t>
            </a:r>
          </a:p>
        </p:txBody>
      </p:sp>
      <p:sp>
        <p:nvSpPr>
          <p:cNvPr id="2" name="TextBox 1">
            <a:extLst>
              <a:ext uri="{FF2B5EF4-FFF2-40B4-BE49-F238E27FC236}">
                <a16:creationId xmlns="" xmlns:a16="http://schemas.microsoft.com/office/drawing/2014/main" id="{8FF0B16A-AE77-42E6-8385-D10C13D089E3}"/>
              </a:ext>
            </a:extLst>
          </p:cNvPr>
          <p:cNvSpPr txBox="1"/>
          <p:nvPr/>
        </p:nvSpPr>
        <p:spPr>
          <a:xfrm>
            <a:off x="1437766" y="1288971"/>
            <a:ext cx="8360481" cy="5355312"/>
          </a:xfrm>
          <a:prstGeom prst="rect">
            <a:avLst/>
          </a:prstGeom>
          <a:noFill/>
        </p:spPr>
        <p:txBody>
          <a:bodyPr wrap="square" rtlCol="0">
            <a:spAutoFit/>
          </a:bodyPr>
          <a:lstStyle/>
          <a:p>
            <a:r>
              <a:rPr lang="en-US" dirty="0"/>
              <a:t>Point-in-Time (PIT) Count Leads and volunteers alike have requested additional materials that give specific instruction on how to help those surveying feel more confident when they show up for their PIT count date.</a:t>
            </a:r>
          </a:p>
          <a:p>
            <a:endParaRPr lang="en-US" dirty="0"/>
          </a:p>
          <a:p>
            <a:r>
              <a:rPr lang="en-US" dirty="0"/>
              <a:t>The slides in this presentation were developed using the feedback given by PIT leads, volunteers, and homeless sector staff. Additionally, materials released by The Department of Housing and Urban Development (HUD) and the National Alliance to End Homelessness (NAEH) were referenced in the creation of this presentation. </a:t>
            </a:r>
          </a:p>
          <a:p>
            <a:endParaRPr lang="en-US" dirty="0"/>
          </a:p>
          <a:p>
            <a:r>
              <a:rPr lang="en-US" dirty="0"/>
              <a:t>The purpose of the training is to provide:</a:t>
            </a:r>
          </a:p>
          <a:p>
            <a:pPr marL="342900" indent="-342900">
              <a:buFont typeface="+mj-lt"/>
              <a:buAutoNum type="arabicPeriod"/>
            </a:pPr>
            <a:r>
              <a:rPr lang="en-US" dirty="0"/>
              <a:t>Tools to help surveyors assess implicit biases and concerns they may be bringing with them on the day of the PIT count.</a:t>
            </a:r>
          </a:p>
          <a:p>
            <a:pPr marL="342900" indent="-342900">
              <a:buFont typeface="+mj-lt"/>
              <a:buAutoNum type="arabicPeriod"/>
            </a:pPr>
            <a:r>
              <a:rPr lang="en-US" dirty="0"/>
              <a:t>Script options for how to introduce yourself on the day of the count and explain the purpose of the count.</a:t>
            </a:r>
          </a:p>
          <a:p>
            <a:pPr marL="342900" indent="-342900">
              <a:buFont typeface="+mj-lt"/>
              <a:buAutoNum type="arabicPeriod"/>
            </a:pPr>
            <a:r>
              <a:rPr lang="en-US" dirty="0"/>
              <a:t>Tips to help ensure your interactions go as smoothly as possible. </a:t>
            </a:r>
          </a:p>
          <a:p>
            <a:pPr marL="342900" indent="-342900">
              <a:buFont typeface="+mj-lt"/>
              <a:buAutoNum type="arabicPeriod"/>
            </a:pPr>
            <a:r>
              <a:rPr lang="en-US" dirty="0"/>
              <a:t>Insight into the phrasing of certain questions and how to overcome discomfort with asking them.</a:t>
            </a:r>
          </a:p>
          <a:p>
            <a:endParaRPr lang="en-US" dirty="0"/>
          </a:p>
        </p:txBody>
      </p:sp>
    </p:spTree>
    <p:extLst>
      <p:ext uri="{BB962C8B-B14F-4D97-AF65-F5344CB8AC3E}">
        <p14:creationId xmlns:p14="http://schemas.microsoft.com/office/powerpoint/2010/main" val="1263802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endParaRPr lang="en-US" b="1" dirty="0"/>
            </a:p>
            <a:p>
              <a:pPr algn="ctr"/>
              <a:r>
                <a:rPr lang="en-US" dirty="0" smtClean="0"/>
                <a:t>Data Coordinator</a:t>
              </a:r>
              <a:endParaRPr lang="en-US" dirty="0"/>
            </a:p>
            <a:p>
              <a:pPr algn="ctr"/>
              <a:endParaRPr lang="en-US" dirty="0"/>
            </a:p>
            <a:p>
              <a:pPr algn="ctr"/>
              <a:r>
                <a:rPr lang="en-US" dirty="0"/>
                <a:t>Email: </a:t>
              </a:r>
              <a:r>
                <a:rPr lang="en-US" dirty="0" smtClean="0"/>
                <a:t>Ava@THN.org</a:t>
              </a:r>
              <a:endParaRPr lang="en-US" dirty="0"/>
            </a:p>
            <a:p>
              <a:pPr algn="ctr"/>
              <a:r>
                <a:rPr lang="en-US" dirty="0"/>
                <a:t>Phone: (512) </a:t>
              </a:r>
              <a:r>
                <a:rPr lang="en-US" dirty="0" smtClean="0"/>
                <a:t>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FACE5521-7AB5-4F71-BFE4-082E3B8CE2B5}"/>
              </a:ext>
            </a:extLst>
          </p:cNvPr>
          <p:cNvSpPr>
            <a:spLocks noGrp="1"/>
          </p:cNvSpPr>
          <p:nvPr>
            <p:ph type="title"/>
          </p:nvPr>
        </p:nvSpPr>
        <p:spPr>
          <a:xfrm>
            <a:off x="581672" y="-23057"/>
            <a:ext cx="9352086" cy="1325563"/>
          </a:xfrm>
        </p:spPr>
        <p:txBody>
          <a:bodyPr/>
          <a:lstStyle/>
          <a:p>
            <a:pPr algn="ctr"/>
            <a:r>
              <a:rPr lang="en-US" dirty="0"/>
              <a:t>Myths About Homelessness</a:t>
            </a:r>
          </a:p>
        </p:txBody>
      </p:sp>
      <p:sp>
        <p:nvSpPr>
          <p:cNvPr id="2" name="TextBox 1">
            <a:extLst>
              <a:ext uri="{FF2B5EF4-FFF2-40B4-BE49-F238E27FC236}">
                <a16:creationId xmlns="" xmlns:a16="http://schemas.microsoft.com/office/drawing/2014/main" id="{D1DAA3AB-18D0-48C2-9C9C-F5453492D092}"/>
              </a:ext>
            </a:extLst>
          </p:cNvPr>
          <p:cNvSpPr txBox="1"/>
          <p:nvPr/>
        </p:nvSpPr>
        <p:spPr>
          <a:xfrm>
            <a:off x="1103619" y="1029047"/>
            <a:ext cx="8720087" cy="3939540"/>
          </a:xfrm>
          <a:prstGeom prst="rect">
            <a:avLst/>
          </a:prstGeom>
          <a:noFill/>
        </p:spPr>
        <p:txBody>
          <a:bodyPr wrap="square" rtlCol="0">
            <a:spAutoFit/>
          </a:bodyPr>
          <a:lstStyle/>
          <a:p>
            <a:pPr algn="ctr"/>
            <a:r>
              <a:rPr lang="en-US" b="1" dirty="0"/>
              <a:t>MYTHS</a:t>
            </a:r>
          </a:p>
          <a:p>
            <a:pPr algn="ctr"/>
            <a:endParaRPr lang="en-US" b="1" dirty="0"/>
          </a:p>
          <a:p>
            <a:pPr marL="285750" indent="-285750">
              <a:buFont typeface="Roboto" panose="020B0604020202020204" charset="0"/>
              <a:buChar char="×"/>
            </a:pPr>
            <a:r>
              <a:rPr lang="en-US" dirty="0"/>
              <a:t>People choose to be homeless.</a:t>
            </a:r>
          </a:p>
          <a:p>
            <a:pPr marL="285750" indent="-285750">
              <a:buFont typeface="Roboto" panose="020B0604020202020204" charset="0"/>
              <a:buChar char="×"/>
            </a:pPr>
            <a:endParaRPr lang="en-US" dirty="0"/>
          </a:p>
          <a:p>
            <a:pPr marL="285750" indent="-285750">
              <a:buFont typeface="Roboto" panose="020B0604020202020204" charset="0"/>
              <a:buChar char="×"/>
            </a:pPr>
            <a:r>
              <a:rPr lang="en-US" dirty="0"/>
              <a:t>Successfully exiting homelessness is “easy”.</a:t>
            </a:r>
          </a:p>
          <a:p>
            <a:endParaRPr lang="en-US" dirty="0"/>
          </a:p>
          <a:p>
            <a:pPr marL="285750" indent="-285750">
              <a:buFont typeface="Roboto" panose="020B0604020202020204" charset="0"/>
              <a:buChar char="×"/>
            </a:pPr>
            <a:r>
              <a:rPr lang="en-US" dirty="0"/>
              <a:t>Everyone experiencing homelessness has made “bad choices” to get themselves there.</a:t>
            </a:r>
          </a:p>
          <a:p>
            <a:endParaRPr lang="en-US" dirty="0"/>
          </a:p>
          <a:p>
            <a:pPr marL="285750" indent="-285750">
              <a:buFont typeface="Roboto" panose="020B0604020202020204" charset="0"/>
              <a:buChar char="×"/>
            </a:pPr>
            <a:r>
              <a:rPr lang="en-US" dirty="0"/>
              <a:t>People experiencing homelessness are dangerous.</a:t>
            </a:r>
          </a:p>
          <a:p>
            <a:endParaRPr lang="en-US" dirty="0"/>
          </a:p>
          <a:p>
            <a:pPr marL="285750" indent="-285750">
              <a:buFont typeface="Roboto" panose="020B0604020202020204" charset="0"/>
              <a:buChar char="×"/>
            </a:pPr>
            <a:r>
              <a:rPr lang="en-US" dirty="0"/>
              <a:t>If they wanted support and housing they would’ve gotten it already.</a:t>
            </a:r>
          </a:p>
          <a:p>
            <a:pPr marL="285750" indent="-285750">
              <a:buFont typeface="Roboto" panose="020B0604020202020204" charset="0"/>
              <a:buChar char="×"/>
            </a:pPr>
            <a:endParaRPr lang="en-US" sz="1600" dirty="0"/>
          </a:p>
          <a:p>
            <a:pPr marL="285750" indent="-285750">
              <a:buFont typeface="Roboto" panose="020B0604020202020204" charset="0"/>
              <a:buChar char="×"/>
            </a:pPr>
            <a:endParaRPr lang="en-US" dirty="0"/>
          </a:p>
        </p:txBody>
      </p:sp>
    </p:spTree>
    <p:extLst>
      <p:ext uri="{BB962C8B-B14F-4D97-AF65-F5344CB8AC3E}">
        <p14:creationId xmlns:p14="http://schemas.microsoft.com/office/powerpoint/2010/main" val="350431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FACE5521-7AB5-4F71-BFE4-082E3B8CE2B5}"/>
              </a:ext>
            </a:extLst>
          </p:cNvPr>
          <p:cNvSpPr>
            <a:spLocks noGrp="1"/>
          </p:cNvSpPr>
          <p:nvPr>
            <p:ph type="title"/>
          </p:nvPr>
        </p:nvSpPr>
        <p:spPr>
          <a:xfrm>
            <a:off x="581672" y="-23057"/>
            <a:ext cx="9352086" cy="1325563"/>
          </a:xfrm>
        </p:spPr>
        <p:txBody>
          <a:bodyPr/>
          <a:lstStyle/>
          <a:p>
            <a:pPr algn="ctr"/>
            <a:r>
              <a:rPr lang="en-US" dirty="0"/>
              <a:t>The Reality of Homelessness</a:t>
            </a:r>
          </a:p>
        </p:txBody>
      </p:sp>
      <p:sp>
        <p:nvSpPr>
          <p:cNvPr id="45" name="TextBox 44">
            <a:extLst>
              <a:ext uri="{FF2B5EF4-FFF2-40B4-BE49-F238E27FC236}">
                <a16:creationId xmlns="" xmlns:a16="http://schemas.microsoft.com/office/drawing/2014/main" id="{1CE8CA9A-1A96-4F6E-8DD6-E553C0D6CB53}"/>
              </a:ext>
            </a:extLst>
          </p:cNvPr>
          <p:cNvSpPr txBox="1"/>
          <p:nvPr/>
        </p:nvSpPr>
        <p:spPr>
          <a:xfrm>
            <a:off x="1355133" y="921325"/>
            <a:ext cx="8658133" cy="5324535"/>
          </a:xfrm>
          <a:prstGeom prst="rect">
            <a:avLst/>
          </a:prstGeom>
          <a:noFill/>
        </p:spPr>
        <p:txBody>
          <a:bodyPr wrap="square" rtlCol="0">
            <a:spAutoFit/>
          </a:bodyPr>
          <a:lstStyle/>
          <a:p>
            <a:pPr algn="ctr"/>
            <a:r>
              <a:rPr lang="en-US" b="1" dirty="0"/>
              <a:t>REALITY</a:t>
            </a:r>
          </a:p>
          <a:p>
            <a:pPr algn="ctr"/>
            <a:endParaRPr lang="en-US" b="1" dirty="0"/>
          </a:p>
          <a:p>
            <a:pPr>
              <a:buFont typeface="Wingdings" panose="05000000000000000000" pitchFamily="2" charset="2"/>
              <a:buChar char="ü"/>
            </a:pPr>
            <a:r>
              <a:rPr lang="en-US" sz="1600" dirty="0"/>
              <a:t> To say that homelessness is a “choice” doesn’t acknowledge that most households are a few missed paychecks away from falling into homelessness. There is a clear pattern between the rise in in-affordability and homelessness.</a:t>
            </a:r>
          </a:p>
          <a:p>
            <a:endParaRPr lang="en-US" sz="1600" dirty="0"/>
          </a:p>
          <a:p>
            <a:pPr>
              <a:buFont typeface="Wingdings" panose="05000000000000000000" pitchFamily="2" charset="2"/>
              <a:buChar char="ü"/>
            </a:pPr>
            <a:r>
              <a:rPr lang="en-US" sz="1600" dirty="0"/>
              <a:t>  “Bad Choices” stems from the belief that people need to prove they are worthy of support. This perspective discredits the experience of those that have been intentionally marginalized by our systems (predominantly Black and Indigenous peoples). To simply chalk it up to bad choices ignores the very real reality that systemic racism and discriminatory barriers are the actual culprits of the homelessness crisis, not individual “choices”. </a:t>
            </a:r>
          </a:p>
          <a:p>
            <a:endParaRPr lang="en-US" sz="1600" dirty="0"/>
          </a:p>
          <a:p>
            <a:pPr>
              <a:buFont typeface="Wingdings" panose="05000000000000000000" pitchFamily="2" charset="2"/>
              <a:buChar char="ü"/>
            </a:pPr>
            <a:r>
              <a:rPr lang="en-US" sz="1600" dirty="0"/>
              <a:t>  Our unhoused neighbors are far more likely to be the victim of crime instead of perpetrators. Additionally, a large portion of the individuals and families that are unhoused are fleeing domestic violence.</a:t>
            </a:r>
          </a:p>
          <a:p>
            <a:endParaRPr lang="en-US" sz="1600" dirty="0"/>
          </a:p>
          <a:p>
            <a:pPr>
              <a:buFont typeface="Wingdings" panose="05000000000000000000" pitchFamily="2" charset="2"/>
              <a:buChar char="ü"/>
            </a:pPr>
            <a:r>
              <a:rPr lang="en-US" sz="1600" dirty="0"/>
              <a:t>  There is not enough affordable housing stock to adequately address the need. Additionally, many programs have long waitlists, high barriers to entry, and may not even exist in smaller and more rural communities. When combined with systemic inequities, criminalization, and stigma around homelessness, it paints a clear picture of why there is a persistent housing crisis.</a:t>
            </a:r>
          </a:p>
        </p:txBody>
      </p:sp>
    </p:spTree>
    <p:extLst>
      <p:ext uri="{BB962C8B-B14F-4D97-AF65-F5344CB8AC3E}">
        <p14:creationId xmlns:p14="http://schemas.microsoft.com/office/powerpoint/2010/main" val="305950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B9C81D7B-EFB9-4F05-AB78-C34EC31BDC8B}"/>
              </a:ext>
            </a:extLst>
          </p:cNvPr>
          <p:cNvSpPr>
            <a:spLocks noGrp="1"/>
          </p:cNvSpPr>
          <p:nvPr>
            <p:ph type="title"/>
          </p:nvPr>
        </p:nvSpPr>
        <p:spPr>
          <a:xfrm>
            <a:off x="581672" y="-23057"/>
            <a:ext cx="9352086" cy="1325563"/>
          </a:xfrm>
        </p:spPr>
        <p:txBody>
          <a:bodyPr>
            <a:normAutofit/>
          </a:bodyPr>
          <a:lstStyle/>
          <a:p>
            <a:pPr algn="ctr"/>
            <a:r>
              <a:rPr lang="en-US" dirty="0"/>
              <a:t>How Might These Myths Show Up For You?</a:t>
            </a:r>
          </a:p>
        </p:txBody>
      </p:sp>
      <p:sp>
        <p:nvSpPr>
          <p:cNvPr id="40" name="TextBox 39">
            <a:extLst>
              <a:ext uri="{FF2B5EF4-FFF2-40B4-BE49-F238E27FC236}">
                <a16:creationId xmlns="" xmlns:a16="http://schemas.microsoft.com/office/drawing/2014/main" id="{BEFA8E24-40AA-4851-A4E4-3722B11314FB}"/>
              </a:ext>
            </a:extLst>
          </p:cNvPr>
          <p:cNvSpPr txBox="1"/>
          <p:nvPr/>
        </p:nvSpPr>
        <p:spPr>
          <a:xfrm>
            <a:off x="1355133" y="1196750"/>
            <a:ext cx="8658133" cy="4278094"/>
          </a:xfrm>
          <a:prstGeom prst="rect">
            <a:avLst/>
          </a:prstGeom>
          <a:noFill/>
        </p:spPr>
        <p:txBody>
          <a:bodyPr wrap="square" rtlCol="0">
            <a:spAutoFit/>
          </a:bodyPr>
          <a:lstStyle/>
          <a:p>
            <a:pPr algn="ctr"/>
            <a:endParaRPr lang="en-US" sz="2000" b="1" dirty="0"/>
          </a:p>
          <a:p>
            <a:pPr>
              <a:buFont typeface="Wingdings" panose="05000000000000000000" pitchFamily="2" charset="2"/>
              <a:buChar char="ü"/>
            </a:pPr>
            <a:r>
              <a:rPr lang="en-US" dirty="0"/>
              <a:t> You may feel really anxious or nervous when you think about talking to unhoused neighbors. Whether this is because you think you may be in danger or you feel like you don’t know how to connect.</a:t>
            </a:r>
          </a:p>
          <a:p>
            <a:endParaRPr lang="en-US" dirty="0"/>
          </a:p>
          <a:p>
            <a:pPr>
              <a:buFont typeface="Wingdings" panose="05000000000000000000" pitchFamily="2" charset="2"/>
              <a:buChar char="ü"/>
            </a:pPr>
            <a:r>
              <a:rPr lang="en-US" dirty="0"/>
              <a:t> You may be uncomfortable asking certain questions on the survey or feel uncomfortable as they recount some of their experiences with homelessness.</a:t>
            </a:r>
          </a:p>
          <a:p>
            <a:endParaRPr lang="en-US" dirty="0"/>
          </a:p>
          <a:p>
            <a:pPr>
              <a:buFont typeface="Wingdings" panose="05000000000000000000" pitchFamily="2" charset="2"/>
              <a:buChar char="ü"/>
            </a:pPr>
            <a:r>
              <a:rPr lang="en-US" dirty="0"/>
              <a:t> You may have the desire to “fix” their housing situation. Whether it be through offering money, transportation, or even somewhere to stay temporarily. </a:t>
            </a:r>
          </a:p>
          <a:p>
            <a:endParaRPr lang="en-US" dirty="0"/>
          </a:p>
          <a:p>
            <a:pPr>
              <a:buFont typeface="Wingdings" panose="05000000000000000000" pitchFamily="2" charset="2"/>
              <a:buChar char="ü"/>
            </a:pPr>
            <a:r>
              <a:rPr lang="en-US" dirty="0"/>
              <a:t> You may feel frustration with actions the unhoused neighbor has (or hasn’t taken).</a:t>
            </a:r>
          </a:p>
          <a:p>
            <a:pPr>
              <a:buFont typeface="Wingdings" panose="05000000000000000000" pitchFamily="2" charset="2"/>
              <a:buChar char="ü"/>
            </a:pPr>
            <a:endParaRPr lang="en-US" dirty="0"/>
          </a:p>
          <a:p>
            <a:pPr>
              <a:buFont typeface="Wingdings" panose="05000000000000000000" pitchFamily="2" charset="2"/>
              <a:buChar char="ü"/>
            </a:pPr>
            <a:r>
              <a:rPr lang="en-US" dirty="0"/>
              <a:t>You may disagree with them on their perception of services in your community.</a:t>
            </a:r>
          </a:p>
        </p:txBody>
      </p:sp>
    </p:spTree>
    <p:extLst>
      <p:ext uri="{BB962C8B-B14F-4D97-AF65-F5344CB8AC3E}">
        <p14:creationId xmlns:p14="http://schemas.microsoft.com/office/powerpoint/2010/main" val="51025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a:extLst>
              <a:ext uri="{FF2B5EF4-FFF2-40B4-BE49-F238E27FC236}">
                <a16:creationId xmlns="" xmlns:a16="http://schemas.microsoft.com/office/drawing/2014/main" id="{BA3BD13E-36A9-46D1-97F8-8ECBDB895757}"/>
              </a:ext>
            </a:extLst>
          </p:cNvPr>
          <p:cNvSpPr>
            <a:spLocks noGrp="1"/>
          </p:cNvSpPr>
          <p:nvPr>
            <p:ph type="title"/>
          </p:nvPr>
        </p:nvSpPr>
        <p:spPr>
          <a:xfrm>
            <a:off x="581672" y="-23057"/>
            <a:ext cx="9352086" cy="1325563"/>
          </a:xfrm>
        </p:spPr>
        <p:txBody>
          <a:bodyPr>
            <a:normAutofit/>
          </a:bodyPr>
          <a:lstStyle/>
          <a:p>
            <a:pPr algn="ctr"/>
            <a:r>
              <a:rPr lang="en-US" dirty="0"/>
              <a:t>Things to Remember</a:t>
            </a:r>
          </a:p>
        </p:txBody>
      </p:sp>
      <p:sp>
        <p:nvSpPr>
          <p:cNvPr id="40" name="TextBox 39">
            <a:extLst>
              <a:ext uri="{FF2B5EF4-FFF2-40B4-BE49-F238E27FC236}">
                <a16:creationId xmlns="" xmlns:a16="http://schemas.microsoft.com/office/drawing/2014/main" id="{858BB397-D9D2-45EC-AD86-DA30F11A01ED}"/>
              </a:ext>
            </a:extLst>
          </p:cNvPr>
          <p:cNvSpPr txBox="1"/>
          <p:nvPr/>
        </p:nvSpPr>
        <p:spPr>
          <a:xfrm>
            <a:off x="1234651" y="1133690"/>
            <a:ext cx="8658133" cy="477053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Having complex feelings, especially if it is your first time intentionally interacting with someone who is unhoused, is normal. Your job is to ensure that you assess what feelings are coming up and utilize your other teammates and the PIT leads to process as needed.</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There is a difference between feeling uncomfortable because something is new and because something is unsafe or dangerous. Work with your fellow PIT count partners to help determine where your discomfort may be stemming from.</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purpose of the PIT count is not solving homelessness. The count is one of the tools to assess the characteristics of a communities homeless population. More than that though, it is an opportunity to have community partners go out in the field and start developing relationships with their unhoused neighbors.</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Every person has unique perspectives and experiences that they bring with them. Your role is not to center your own perception of the situation. It is to help ensure that if they want to, your unhoused neighbors have the opportunity to share their story.</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If you treat people with respect, care, and patience, you are more likely to receive it in return. The individuals are your neighbors, treat them as such. </a:t>
            </a:r>
          </a:p>
        </p:txBody>
      </p:sp>
    </p:spTree>
    <p:extLst>
      <p:ext uri="{BB962C8B-B14F-4D97-AF65-F5344CB8AC3E}">
        <p14:creationId xmlns:p14="http://schemas.microsoft.com/office/powerpoint/2010/main" val="284441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ext Placeholder 2">
            <a:extLst>
              <a:ext uri="{FF2B5EF4-FFF2-40B4-BE49-F238E27FC236}">
                <a16:creationId xmlns="" xmlns:a16="http://schemas.microsoft.com/office/drawing/2014/main" id="{E83F5A00-5981-4E5E-AB36-D5E95E07BE36}"/>
              </a:ext>
            </a:extLst>
          </p:cNvPr>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a:extLst>
              <a:ext uri="{FF2B5EF4-FFF2-40B4-BE49-F238E27FC236}">
                <a16:creationId xmlns="" xmlns:a16="http://schemas.microsoft.com/office/drawing/2014/main" id="{0F8BBF49-4857-4847-849E-769F4D656895}"/>
              </a:ext>
            </a:extLst>
          </p:cNvPr>
          <p:cNvSpPr txBox="1">
            <a:spLocks/>
          </p:cNvSpPr>
          <p:nvPr/>
        </p:nvSpPr>
        <p:spPr>
          <a:xfrm>
            <a:off x="1556661" y="1736073"/>
            <a:ext cx="4077692" cy="4366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900" dirty="0"/>
              <a:t>Say your name.</a:t>
            </a:r>
          </a:p>
          <a:p>
            <a:pPr>
              <a:buFont typeface="Wingdings" panose="05000000000000000000" pitchFamily="2" charset="2"/>
              <a:buChar char="ü"/>
            </a:pPr>
            <a:r>
              <a:rPr lang="en-US" sz="1900" dirty="0"/>
              <a:t>Say the name of the local homeless coalition or the organization you are counting for.</a:t>
            </a:r>
          </a:p>
          <a:p>
            <a:pPr>
              <a:buFont typeface="Wingdings" panose="05000000000000000000" pitchFamily="2" charset="2"/>
              <a:buChar char="ü"/>
            </a:pPr>
            <a:r>
              <a:rPr lang="en-US" sz="1900" dirty="0"/>
              <a:t>Briefly explain the purpose of the survey.</a:t>
            </a:r>
          </a:p>
          <a:p>
            <a:pPr>
              <a:buFont typeface="Wingdings" panose="05000000000000000000" pitchFamily="2" charset="2"/>
              <a:buChar char="ü"/>
            </a:pPr>
            <a:r>
              <a:rPr lang="en-US" sz="1900" dirty="0"/>
              <a:t>Explain that participation is voluntary.</a:t>
            </a:r>
          </a:p>
          <a:p>
            <a:pPr>
              <a:buFont typeface="Wingdings" panose="05000000000000000000" pitchFamily="2" charset="2"/>
              <a:buChar char="ü"/>
            </a:pPr>
            <a:r>
              <a:rPr lang="en-US" sz="1900" dirty="0"/>
              <a:t>Explain that they can end the survey at any time.</a:t>
            </a:r>
          </a:p>
          <a:p>
            <a:pPr>
              <a:buFont typeface="Wingdings" panose="05000000000000000000" pitchFamily="2" charset="2"/>
              <a:buChar char="ü"/>
            </a:pPr>
            <a:r>
              <a:rPr lang="en-US" sz="1900" dirty="0"/>
              <a:t>State that the survey is confidential.</a:t>
            </a:r>
          </a:p>
          <a:p>
            <a:pPr>
              <a:buFont typeface="Wingdings" panose="05000000000000000000" pitchFamily="2" charset="2"/>
              <a:buChar char="ü"/>
            </a:pPr>
            <a:r>
              <a:rPr lang="en-US" sz="1900" dirty="0"/>
              <a:t>Speak slowly and with confidence. </a:t>
            </a:r>
          </a:p>
          <a:p>
            <a:pPr>
              <a:buFont typeface="Wingdings" panose="05000000000000000000" pitchFamily="2" charset="2"/>
              <a:buChar char="ü"/>
            </a:pPr>
            <a:r>
              <a:rPr lang="en-US" sz="1900" dirty="0"/>
              <a:t>Practice your script out loud (before the count) if you are nervous.</a:t>
            </a:r>
          </a:p>
          <a:p>
            <a:endParaRPr lang="en-US" dirty="0"/>
          </a:p>
          <a:p>
            <a:endParaRPr lang="en-US" dirty="0"/>
          </a:p>
        </p:txBody>
      </p:sp>
      <p:sp>
        <p:nvSpPr>
          <p:cNvPr id="26" name="Text Placeholder 4">
            <a:extLst>
              <a:ext uri="{FF2B5EF4-FFF2-40B4-BE49-F238E27FC236}">
                <a16:creationId xmlns="" xmlns:a16="http://schemas.microsoft.com/office/drawing/2014/main" id="{B45C8CBD-2028-434D-A95F-73DFEA00A3AB}"/>
              </a:ext>
            </a:extLst>
          </p:cNvPr>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30" name="Content Placeholder 5">
            <a:extLst>
              <a:ext uri="{FF2B5EF4-FFF2-40B4-BE49-F238E27FC236}">
                <a16:creationId xmlns="" xmlns:a16="http://schemas.microsoft.com/office/drawing/2014/main" id="{517E3AED-438C-4FFE-A2CA-884DB5C56F06}"/>
              </a:ext>
            </a:extLst>
          </p:cNvPr>
          <p:cNvSpPr txBox="1">
            <a:spLocks/>
          </p:cNvSpPr>
          <p:nvPr/>
        </p:nvSpPr>
        <p:spPr>
          <a:xfrm>
            <a:off x="6616035" y="1645336"/>
            <a:ext cx="3427479" cy="42855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Roboto" panose="02000000000000000000" pitchFamily="2" charset="0"/>
              <a:buChar char="х"/>
            </a:pPr>
            <a:r>
              <a:rPr lang="en-US" sz="1800" dirty="0"/>
              <a:t>Start the conversation by asking if someone is homeless.</a:t>
            </a:r>
          </a:p>
          <a:p>
            <a:pPr>
              <a:buFont typeface="Roboto" panose="02000000000000000000" pitchFamily="2" charset="0"/>
              <a:buChar char="х"/>
            </a:pPr>
            <a:r>
              <a:rPr lang="en-US" sz="1800" dirty="0"/>
              <a:t>Promise that they will be connected with any specific service or housing if they participate.</a:t>
            </a:r>
          </a:p>
          <a:p>
            <a:pPr>
              <a:buFont typeface="Roboto" panose="02000000000000000000" pitchFamily="2" charset="0"/>
              <a:buChar char="х"/>
            </a:pPr>
            <a:r>
              <a:rPr lang="en-US" sz="1800" dirty="0"/>
              <a:t>Mandate participation.</a:t>
            </a:r>
          </a:p>
          <a:p>
            <a:pPr>
              <a:buFont typeface="Roboto" panose="02000000000000000000" pitchFamily="2" charset="0"/>
              <a:buChar char="х"/>
            </a:pPr>
            <a:r>
              <a:rPr lang="en-US" sz="1800" dirty="0"/>
              <a:t>Panic if you fumble on some of your words.</a:t>
            </a:r>
          </a:p>
          <a:p>
            <a:pPr>
              <a:buFont typeface="Roboto" panose="02000000000000000000" pitchFamily="2" charset="0"/>
              <a:buChar char="х"/>
            </a:pPr>
            <a:r>
              <a:rPr lang="en-US" sz="1800" dirty="0"/>
              <a:t>Feel like you need to remember the example script word for word.</a:t>
            </a:r>
          </a:p>
          <a:p>
            <a:pPr>
              <a:buFont typeface="Roboto" panose="02000000000000000000" pitchFamily="2" charset="0"/>
              <a:buChar char="х"/>
            </a:pPr>
            <a:r>
              <a:rPr lang="en-US" sz="1800" dirty="0"/>
              <a:t>Proceed with the survey until you’ve gotten verbal consent.</a:t>
            </a:r>
          </a:p>
          <a:p>
            <a:pPr>
              <a:buFont typeface="Roboto" panose="02000000000000000000" pitchFamily="2" charset="0"/>
              <a:buChar char="х"/>
            </a:pPr>
            <a:endParaRPr lang="en-US" sz="1800" dirty="0"/>
          </a:p>
          <a:p>
            <a:endParaRPr lang="en-US" dirty="0"/>
          </a:p>
        </p:txBody>
      </p:sp>
      <p:sp>
        <p:nvSpPr>
          <p:cNvPr id="40" name="Title 2">
            <a:extLst>
              <a:ext uri="{FF2B5EF4-FFF2-40B4-BE49-F238E27FC236}">
                <a16:creationId xmlns="" xmlns:a16="http://schemas.microsoft.com/office/drawing/2014/main" id="{E18A5151-0CDD-4CC7-B51D-984FEA7FDA65}"/>
              </a:ext>
            </a:extLst>
          </p:cNvPr>
          <p:cNvSpPr>
            <a:spLocks noGrp="1"/>
          </p:cNvSpPr>
          <p:nvPr>
            <p:ph type="title"/>
          </p:nvPr>
        </p:nvSpPr>
        <p:spPr>
          <a:xfrm>
            <a:off x="581672" y="-23057"/>
            <a:ext cx="9671054" cy="1325563"/>
          </a:xfrm>
        </p:spPr>
        <p:txBody>
          <a:bodyPr>
            <a:normAutofit/>
          </a:bodyPr>
          <a:lstStyle/>
          <a:p>
            <a:pPr algn="ctr"/>
            <a:r>
              <a:rPr lang="en-US" dirty="0"/>
              <a:t>Introducing Yourself</a:t>
            </a:r>
          </a:p>
        </p:txBody>
      </p:sp>
    </p:spTree>
    <p:extLst>
      <p:ext uri="{BB962C8B-B14F-4D97-AF65-F5344CB8AC3E}">
        <p14:creationId xmlns:p14="http://schemas.microsoft.com/office/powerpoint/2010/main" val="2265573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
        <p:nvSpPr>
          <p:cNvPr id="23" name="Title 2">
            <a:extLst>
              <a:ext uri="{FF2B5EF4-FFF2-40B4-BE49-F238E27FC236}">
                <a16:creationId xmlns="" xmlns:a16="http://schemas.microsoft.com/office/drawing/2014/main" id="{3B8FB76F-B056-464E-9526-4653666E010F}"/>
              </a:ext>
            </a:extLst>
          </p:cNvPr>
          <p:cNvSpPr>
            <a:spLocks noGrp="1"/>
          </p:cNvSpPr>
          <p:nvPr>
            <p:ph type="title"/>
          </p:nvPr>
        </p:nvSpPr>
        <p:spPr>
          <a:xfrm>
            <a:off x="581671" y="-23057"/>
            <a:ext cx="9679047" cy="1325563"/>
          </a:xfrm>
        </p:spPr>
        <p:txBody>
          <a:bodyPr>
            <a:normAutofit/>
          </a:bodyPr>
          <a:lstStyle/>
          <a:p>
            <a:pPr algn="ctr"/>
            <a:r>
              <a:rPr lang="en-US" dirty="0"/>
              <a:t>Reminder</a:t>
            </a:r>
          </a:p>
        </p:txBody>
      </p:sp>
      <p:sp>
        <p:nvSpPr>
          <p:cNvPr id="2" name="Rectangle 1">
            <a:extLst>
              <a:ext uri="{FF2B5EF4-FFF2-40B4-BE49-F238E27FC236}">
                <a16:creationId xmlns="" xmlns:a16="http://schemas.microsoft.com/office/drawing/2014/main" id="{FADF27D8-C9EB-4746-833A-7B46709BA298}"/>
              </a:ext>
            </a:extLst>
          </p:cNvPr>
          <p:cNvSpPr/>
          <p:nvPr/>
        </p:nvSpPr>
        <p:spPr>
          <a:xfrm>
            <a:off x="1641659" y="1320711"/>
            <a:ext cx="8039683" cy="4524315"/>
          </a:xfrm>
          <a:prstGeom prst="rect">
            <a:avLst/>
          </a:prstGeom>
        </p:spPr>
        <p:txBody>
          <a:bodyPr wrap="square">
            <a:spAutoFit/>
          </a:bodyPr>
          <a:lstStyle/>
          <a:p>
            <a:r>
              <a:rPr lang="en-US" dirty="0"/>
              <a:t>This interaction should mirror a conversation. Do not stress yourself out by trying to memorize, word for word a particular script. The only things you need to highlight when you are providing the script is:</a:t>
            </a:r>
          </a:p>
          <a:p>
            <a:pPr algn="ctr"/>
            <a:endParaRPr lang="en-US" dirty="0"/>
          </a:p>
          <a:p>
            <a:pPr marL="285750" indent="-285750">
              <a:buFont typeface="Arial" panose="020B0604020202020204" pitchFamily="34" charset="0"/>
              <a:buChar char="•"/>
            </a:pPr>
            <a:r>
              <a:rPr lang="en-US" dirty="0"/>
              <a:t>Your name and organization.</a:t>
            </a:r>
          </a:p>
          <a:p>
            <a:pPr marL="285750" indent="-285750">
              <a:buFont typeface="Arial" panose="020B0604020202020204" pitchFamily="34" charset="0"/>
              <a:buChar char="•"/>
            </a:pPr>
            <a:r>
              <a:rPr lang="en-US" dirty="0"/>
              <a:t>A brief summary about the purpose of the PIT count.</a:t>
            </a:r>
          </a:p>
          <a:p>
            <a:pPr marL="285750" indent="-285750">
              <a:buFont typeface="Arial" panose="020B0604020202020204" pitchFamily="34" charset="0"/>
              <a:buChar char="•"/>
            </a:pPr>
            <a:r>
              <a:rPr lang="en-US" dirty="0"/>
              <a:t>Asking </a:t>
            </a:r>
            <a:r>
              <a:rPr lang="en-US" dirty="0" smtClean="0"/>
              <a:t>for verbal </a:t>
            </a:r>
            <a:r>
              <a:rPr lang="en-US" dirty="0"/>
              <a:t>consent if the person is willing to participate.</a:t>
            </a:r>
          </a:p>
          <a:p>
            <a:pPr marL="285750" indent="-285750">
              <a:buFont typeface="Arial" panose="020B0604020202020204" pitchFamily="34" charset="0"/>
              <a:buChar char="•"/>
            </a:pPr>
            <a:endParaRPr lang="en-US" dirty="0"/>
          </a:p>
          <a:p>
            <a:r>
              <a:rPr lang="en-US" dirty="0"/>
              <a:t>If you are prone to nerves when speaking with strangers, practice your script out loud with a friend or fellow volunteer</a:t>
            </a:r>
            <a:r>
              <a:rPr lang="en-US" dirty="0" smtClean="0"/>
              <a:t>.</a:t>
            </a:r>
            <a:endParaRPr lang="en-US" dirty="0"/>
          </a:p>
          <a:p>
            <a:endParaRPr lang="en-US" dirty="0"/>
          </a:p>
          <a:p>
            <a:r>
              <a:rPr lang="en-US" dirty="0"/>
              <a:t>Try out a few different options if the first one doesn’t feel right.</a:t>
            </a:r>
          </a:p>
          <a:p>
            <a:endParaRPr lang="en-US" dirty="0"/>
          </a:p>
          <a:p>
            <a:r>
              <a:rPr lang="en-US" dirty="0"/>
              <a:t>You may be one of the few positive interactions this neighbor has had as of late, don’t let trying to get the introduction perfect stand in the way of having a pleasant conversation. </a:t>
            </a:r>
          </a:p>
        </p:txBody>
      </p:sp>
    </p:spTree>
    <p:extLst>
      <p:ext uri="{BB962C8B-B14F-4D97-AF65-F5344CB8AC3E}">
        <p14:creationId xmlns:p14="http://schemas.microsoft.com/office/powerpoint/2010/main" val="3863983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8742</TotalTime>
  <Words>3677</Words>
  <Application>Microsoft Office PowerPoint</Application>
  <PresentationFormat>Widescreen</PresentationFormat>
  <Paragraphs>461</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Wingdings</vt:lpstr>
      <vt:lpstr>Arial</vt:lpstr>
      <vt:lpstr>Tw Cen MT</vt:lpstr>
      <vt:lpstr>Roboto</vt:lpstr>
      <vt:lpstr>Roboto Black</vt:lpstr>
      <vt:lpstr>Calibri</vt:lpstr>
      <vt:lpstr>Raleway</vt:lpstr>
      <vt:lpstr>Office Theme</vt:lpstr>
      <vt:lpstr>Best Practices for PIT Surveyors</vt:lpstr>
      <vt:lpstr>Agenda</vt:lpstr>
      <vt:lpstr>Purpose of the Presentation</vt:lpstr>
      <vt:lpstr>Myths About Homelessness</vt:lpstr>
      <vt:lpstr>The Reality of Homelessness</vt:lpstr>
      <vt:lpstr>How Might These Myths Show Up For You?</vt:lpstr>
      <vt:lpstr>Things to Remember</vt:lpstr>
      <vt:lpstr>Introducing Yourself</vt:lpstr>
      <vt:lpstr>Reminder</vt:lpstr>
      <vt:lpstr>Example One</vt:lpstr>
      <vt:lpstr>Example Two</vt:lpstr>
      <vt:lpstr>Example Three</vt:lpstr>
      <vt:lpstr>General Survey Tips</vt:lpstr>
      <vt:lpstr>General Survey Tips Continued</vt:lpstr>
      <vt:lpstr>PowerPoint Presentation</vt:lpstr>
      <vt:lpstr>Safety Considerations</vt:lpstr>
      <vt:lpstr>Demographic Questions</vt:lpstr>
      <vt:lpstr>Common Misconceptions</vt:lpstr>
      <vt:lpstr>Combatting Misconceptions</vt:lpstr>
      <vt:lpstr>Additional Subpopulations</vt:lpstr>
      <vt:lpstr>Notes About Surveying Veterans</vt:lpstr>
      <vt:lpstr>Notes About Surveying Survivors</vt:lpstr>
      <vt:lpstr>Chronic Homelessness Definition</vt:lpstr>
      <vt:lpstr>Questions on the PIT to Determine Chronic Homelessness</vt:lpstr>
      <vt:lpstr>Considerations</vt:lpstr>
      <vt:lpstr>Notes About All Subpopulation Questions</vt:lpstr>
      <vt:lpstr>Closing the Interview</vt:lpstr>
      <vt:lpstr>Notes for Law Enforcement</vt:lpstr>
      <vt:lpstr>Key Takeaways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381</cp:revision>
  <cp:lastPrinted>2019-11-07T18:17:24Z</cp:lastPrinted>
  <dcterms:created xsi:type="dcterms:W3CDTF">2018-10-31T14:02:21Z</dcterms:created>
  <dcterms:modified xsi:type="dcterms:W3CDTF">2023-11-01T18:54:32Z</dcterms:modified>
</cp:coreProperties>
</file>