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8"/>
  </p:notesMasterIdLst>
  <p:handoutMasterIdLst>
    <p:handoutMasterId r:id="rId19"/>
  </p:handoutMasterIdLst>
  <p:sldIdLst>
    <p:sldId id="259" r:id="rId2"/>
    <p:sldId id="455" r:id="rId3"/>
    <p:sldId id="456" r:id="rId4"/>
    <p:sldId id="457" r:id="rId5"/>
    <p:sldId id="463" r:id="rId6"/>
    <p:sldId id="464" r:id="rId7"/>
    <p:sldId id="458" r:id="rId8"/>
    <p:sldId id="465" r:id="rId9"/>
    <p:sldId id="459" r:id="rId10"/>
    <p:sldId id="466" r:id="rId11"/>
    <p:sldId id="467" r:id="rId12"/>
    <p:sldId id="460" r:id="rId13"/>
    <p:sldId id="461" r:id="rId14"/>
    <p:sldId id="462" r:id="rId15"/>
    <p:sldId id="468" r:id="rId16"/>
    <p:sldId id="410" r:id="rId17"/>
  </p:sldIdLst>
  <p:sldSz cx="12192000" cy="6858000"/>
  <p:notesSz cx="7010400" cy="9296400"/>
  <p:embeddedFontLst>
    <p:embeddedFont>
      <p:font typeface="Roboto" panose="02000000000000000000" pitchFamily="2" charset="0"/>
      <p:regular r:id="rId20"/>
      <p:bold r:id="rId21"/>
      <p:italic r:id="rId22"/>
      <p:boldItalic r:id="rId23"/>
    </p:embeddedFont>
    <p:embeddedFont>
      <p:font typeface="Roboto Black" panose="02000000000000000000" pitchFamily="2" charset="0"/>
      <p:bold r:id="rId24"/>
      <p:boldItalic r:id="rId25"/>
    </p:embeddedFont>
    <p:embeddedFont>
      <p:font typeface="Tw Cen MT" panose="020B0602020104020603" pitchFamily="34" charset="0"/>
      <p:regular r:id="rId26"/>
      <p:bold r:id="rId27"/>
      <p:italic r:id="rId28"/>
      <p:boldItalic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Zakoor" initials="KZ" lastIdx="9" clrIdx="0">
    <p:extLst>
      <p:ext uri="{19B8F6BF-5375-455C-9EA6-DF929625EA0E}">
        <p15:presenceInfo xmlns:p15="http://schemas.microsoft.com/office/powerpoint/2012/main" userId="S-1-5-21-2531117529-53470595-587515952-126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CBB"/>
    <a:srgbClr val="4472C4"/>
    <a:srgbClr val="BAA2BA"/>
    <a:srgbClr val="987498"/>
    <a:srgbClr val="D3C3D3"/>
    <a:srgbClr val="E8BCF6"/>
    <a:srgbClr val="1C5CB9"/>
    <a:srgbClr val="D3D5D6"/>
    <a:srgbClr val="54646C"/>
    <a:srgbClr val="7187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4" autoAdjust="0"/>
    <p:restoredTop sz="67779" autoAdjust="0"/>
  </p:normalViewPr>
  <p:slideViewPr>
    <p:cSldViewPr snapToGrid="0">
      <p:cViewPr varScale="1">
        <p:scale>
          <a:sx n="75" d="100"/>
          <a:sy n="75" d="100"/>
        </p:scale>
        <p:origin x="1506"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handoutMaster" Target="handoutMasters/handout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20A7B07-3250-4052-98E0-D47DC1AC0376}" type="datetimeFigureOut">
              <a:rPr lang="en-US" smtClean="0"/>
              <a:t>10/3/2024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1</a:t>
            </a:r>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2489B08-9F23-4405-9FB3-F5BD463A0480}" type="slidenum">
              <a:rPr lang="en-US" smtClean="0"/>
              <a:t>‹#›</a:t>
            </a:fld>
            <a:endParaRPr lang="en-US"/>
          </a:p>
        </p:txBody>
      </p:sp>
    </p:spTree>
    <p:extLst>
      <p:ext uri="{BB962C8B-B14F-4D97-AF65-F5344CB8AC3E}">
        <p14:creationId xmlns:p14="http://schemas.microsoft.com/office/powerpoint/2010/main" val="16851269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BA69B-2E3D-4131-AC91-B22CA25CB3E1}" type="datetimeFigureOut">
              <a:rPr lang="en-US" smtClean="0"/>
              <a:t>10/3/2024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1</a:t>
            </a:r>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63A9EE3-F95B-42C0-BF9C-6396409CFC7B}" type="slidenum">
              <a:rPr lang="en-US" smtClean="0"/>
              <a:t>‹#›</a:t>
            </a:fld>
            <a:endParaRPr lang="en-US" dirty="0"/>
          </a:p>
        </p:txBody>
      </p:sp>
    </p:spTree>
    <p:extLst>
      <p:ext uri="{BB962C8B-B14F-4D97-AF65-F5344CB8AC3E}">
        <p14:creationId xmlns:p14="http://schemas.microsoft.com/office/powerpoint/2010/main" val="289723146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654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10</a:t>
            </a:fld>
            <a:endParaRPr lang="en-US"/>
          </a:p>
        </p:txBody>
      </p:sp>
    </p:spTree>
    <p:extLst>
      <p:ext uri="{BB962C8B-B14F-4D97-AF65-F5344CB8AC3E}">
        <p14:creationId xmlns:p14="http://schemas.microsoft.com/office/powerpoint/2010/main" val="2459082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11</a:t>
            </a:fld>
            <a:endParaRPr lang="en-US"/>
          </a:p>
        </p:txBody>
      </p:sp>
    </p:spTree>
    <p:extLst>
      <p:ext uri="{BB962C8B-B14F-4D97-AF65-F5344CB8AC3E}">
        <p14:creationId xmlns:p14="http://schemas.microsoft.com/office/powerpoint/2010/main" val="3108805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12</a:t>
            </a:fld>
            <a:endParaRPr lang="en-US"/>
          </a:p>
        </p:txBody>
      </p:sp>
    </p:spTree>
    <p:extLst>
      <p:ext uri="{BB962C8B-B14F-4D97-AF65-F5344CB8AC3E}">
        <p14:creationId xmlns:p14="http://schemas.microsoft.com/office/powerpoint/2010/main" val="2811360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are some suggestions for how to continue the outreach to veterans</a:t>
            </a:r>
            <a:r>
              <a:rPr lang="en-US" baseline="0" dirty="0"/>
              <a:t> beyond the PIT count. While the PIT count is an incredible tool, this is not the only initiative that communities should use to engage veterans experiencing homelessness. This is an example of potential next steps after the count is completed. </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13</a:t>
            </a:fld>
            <a:endParaRPr lang="en-US"/>
          </a:p>
        </p:txBody>
      </p:sp>
    </p:spTree>
    <p:extLst>
      <p:ext uri="{BB962C8B-B14F-4D97-AF65-F5344CB8AC3E}">
        <p14:creationId xmlns:p14="http://schemas.microsoft.com/office/powerpoint/2010/main" val="1314262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14</a:t>
            </a:fld>
            <a:endParaRPr lang="en-US"/>
          </a:p>
        </p:txBody>
      </p:sp>
    </p:spTree>
    <p:extLst>
      <p:ext uri="{BB962C8B-B14F-4D97-AF65-F5344CB8AC3E}">
        <p14:creationId xmlns:p14="http://schemas.microsoft.com/office/powerpoint/2010/main" val="2069202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15</a:t>
            </a:fld>
            <a:endParaRPr lang="en-US"/>
          </a:p>
        </p:txBody>
      </p:sp>
    </p:spTree>
    <p:extLst>
      <p:ext uri="{BB962C8B-B14F-4D97-AF65-F5344CB8AC3E}">
        <p14:creationId xmlns:p14="http://schemas.microsoft.com/office/powerpoint/2010/main" val="679373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my contact information if you have any questions or need any additional help in the mean time. Thank you so much for everything you do. This count wouldn’t be possible without you!</a:t>
            </a:r>
            <a:endParaRPr lang="en-US" dirty="0"/>
          </a:p>
        </p:txBody>
      </p:sp>
    </p:spTree>
    <p:extLst>
      <p:ext uri="{BB962C8B-B14F-4D97-AF65-F5344CB8AC3E}">
        <p14:creationId xmlns:p14="http://schemas.microsoft.com/office/powerpoint/2010/main" val="2235514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a:t>
            </a:fld>
            <a:endParaRPr lang="en-US"/>
          </a:p>
        </p:txBody>
      </p:sp>
    </p:spTree>
    <p:extLst>
      <p:ext uri="{BB962C8B-B14F-4D97-AF65-F5344CB8AC3E}">
        <p14:creationId xmlns:p14="http://schemas.microsoft.com/office/powerpoint/2010/main" val="402793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3</a:t>
            </a:fld>
            <a:endParaRPr lang="en-US"/>
          </a:p>
        </p:txBody>
      </p:sp>
    </p:spTree>
    <p:extLst>
      <p:ext uri="{BB962C8B-B14F-4D97-AF65-F5344CB8AC3E}">
        <p14:creationId xmlns:p14="http://schemas.microsoft.com/office/powerpoint/2010/main" val="2726855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4</a:t>
            </a:fld>
            <a:endParaRPr lang="en-US"/>
          </a:p>
        </p:txBody>
      </p:sp>
    </p:spTree>
    <p:extLst>
      <p:ext uri="{BB962C8B-B14F-4D97-AF65-F5344CB8AC3E}">
        <p14:creationId xmlns:p14="http://schemas.microsoft.com/office/powerpoint/2010/main" val="689570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5</a:t>
            </a:fld>
            <a:endParaRPr lang="en-US"/>
          </a:p>
        </p:txBody>
      </p:sp>
    </p:spTree>
    <p:extLst>
      <p:ext uri="{BB962C8B-B14F-4D97-AF65-F5344CB8AC3E}">
        <p14:creationId xmlns:p14="http://schemas.microsoft.com/office/powerpoint/2010/main" val="764268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This presentation is one of the many steps we are attempting to take this year to ensure that the 2021 count is more representative of the true</a:t>
            </a:r>
            <a:r>
              <a:rPr lang="en-US" baseline="0" dirty="0"/>
              <a:t> </a:t>
            </a:r>
            <a:r>
              <a:rPr lang="en-US" dirty="0"/>
              <a:t>number of veterans experiencing</a:t>
            </a:r>
            <a:r>
              <a:rPr lang="en-US" baseline="0" dirty="0"/>
              <a:t> homelessness. </a:t>
            </a:r>
            <a:endParaRPr lang="en-US" dirty="0"/>
          </a:p>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6</a:t>
            </a:fld>
            <a:endParaRPr lang="en-US"/>
          </a:p>
        </p:txBody>
      </p:sp>
    </p:spTree>
    <p:extLst>
      <p:ext uri="{BB962C8B-B14F-4D97-AF65-F5344CB8AC3E}">
        <p14:creationId xmlns:p14="http://schemas.microsoft.com/office/powerpoint/2010/main" val="3341458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7</a:t>
            </a:fld>
            <a:endParaRPr lang="en-US"/>
          </a:p>
        </p:txBody>
      </p:sp>
    </p:spTree>
    <p:extLst>
      <p:ext uri="{BB962C8B-B14F-4D97-AF65-F5344CB8AC3E}">
        <p14:creationId xmlns:p14="http://schemas.microsoft.com/office/powerpoint/2010/main" val="3236480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8</a:t>
            </a:fld>
            <a:endParaRPr lang="en-US"/>
          </a:p>
        </p:txBody>
      </p:sp>
    </p:spTree>
    <p:extLst>
      <p:ext uri="{BB962C8B-B14F-4D97-AF65-F5344CB8AC3E}">
        <p14:creationId xmlns:p14="http://schemas.microsoft.com/office/powerpoint/2010/main" val="836237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9</a:t>
            </a:fld>
            <a:endParaRPr lang="en-US"/>
          </a:p>
        </p:txBody>
      </p:sp>
    </p:spTree>
    <p:extLst>
      <p:ext uri="{BB962C8B-B14F-4D97-AF65-F5344CB8AC3E}">
        <p14:creationId xmlns:p14="http://schemas.microsoft.com/office/powerpoint/2010/main" val="15945346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98" name="Group 97"/>
          <p:cNvGrpSpPr/>
          <p:nvPr userDrawn="1"/>
        </p:nvGrpSpPr>
        <p:grpSpPr>
          <a:xfrm>
            <a:off x="-1300119" y="65517"/>
            <a:ext cx="13414626" cy="6702530"/>
            <a:chOff x="-1327981" y="26125"/>
            <a:chExt cx="13778145" cy="6884159"/>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26125"/>
              <a:ext cx="1982576" cy="1056482"/>
            </a:xfrm>
            <a:prstGeom prst="rect">
              <a:avLst/>
            </a:prstGeom>
          </p:spPr>
        </p:pic>
        <p:pic>
          <p:nvPicPr>
            <p:cNvPr id="56" name="Picture 5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227" y="26125"/>
              <a:ext cx="1982576" cy="1056482"/>
            </a:xfrm>
            <a:prstGeom prst="rect">
              <a:avLst/>
            </a:prstGeom>
          </p:spPr>
        </p:pic>
        <p:pic>
          <p:nvPicPr>
            <p:cNvPr id="57" name="Picture 5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26125"/>
              <a:ext cx="1982576" cy="1056482"/>
            </a:xfrm>
            <a:prstGeom prst="rect">
              <a:avLst/>
            </a:prstGeom>
          </p:spPr>
        </p:pic>
        <p:pic>
          <p:nvPicPr>
            <p:cNvPr id="58" name="Picture 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8938" y="26125"/>
              <a:ext cx="1982576" cy="1056482"/>
            </a:xfrm>
            <a:prstGeom prst="rect">
              <a:avLst/>
            </a:prstGeom>
          </p:spPr>
        </p:pic>
        <p:pic>
          <p:nvPicPr>
            <p:cNvPr id="59" name="Picture 5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3263" y="26125"/>
              <a:ext cx="1982576" cy="1056482"/>
            </a:xfrm>
            <a:prstGeom prst="rect">
              <a:avLst/>
            </a:prstGeom>
          </p:spPr>
        </p:pic>
        <p:pic>
          <p:nvPicPr>
            <p:cNvPr id="60" name="Picture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26125"/>
              <a:ext cx="1982576" cy="1056482"/>
            </a:xfrm>
            <a:prstGeom prst="rect">
              <a:avLst/>
            </a:prstGeom>
          </p:spPr>
        </p:pic>
        <p:pic>
          <p:nvPicPr>
            <p:cNvPr id="62" name="Picture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1632" y="1194560"/>
              <a:ext cx="1982576" cy="1056482"/>
            </a:xfrm>
            <a:prstGeom prst="rect">
              <a:avLst/>
            </a:prstGeom>
          </p:spPr>
        </p:pic>
        <p:pic>
          <p:nvPicPr>
            <p:cNvPr id="63" name="Picture 6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1186812"/>
              <a:ext cx="1982576" cy="1056482"/>
            </a:xfrm>
            <a:prstGeom prst="rect">
              <a:avLst/>
            </a:prstGeom>
          </p:spPr>
        </p:pic>
        <p:pic>
          <p:nvPicPr>
            <p:cNvPr id="64" name="Picture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0343" y="1194560"/>
              <a:ext cx="1982576" cy="1056482"/>
            </a:xfrm>
            <a:prstGeom prst="rect">
              <a:avLst/>
            </a:prstGeom>
          </p:spPr>
        </p:pic>
        <p:pic>
          <p:nvPicPr>
            <p:cNvPr id="65" name="Picture 6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1194560"/>
              <a:ext cx="1982576" cy="1056482"/>
            </a:xfrm>
            <a:prstGeom prst="rect">
              <a:avLst/>
            </a:prstGeom>
          </p:spPr>
        </p:pic>
        <p:pic>
          <p:nvPicPr>
            <p:cNvPr id="66" name="Picture 6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1194560"/>
              <a:ext cx="1982576" cy="1056482"/>
            </a:xfrm>
            <a:prstGeom prst="rect">
              <a:avLst/>
            </a:prstGeom>
          </p:spPr>
        </p:pic>
        <p:pic>
          <p:nvPicPr>
            <p:cNvPr id="69" name="Picture 6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7423" y="2347915"/>
              <a:ext cx="1982576" cy="1056482"/>
            </a:xfrm>
            <a:prstGeom prst="rect">
              <a:avLst/>
            </a:prstGeom>
          </p:spPr>
        </p:pic>
        <p:pic>
          <p:nvPicPr>
            <p:cNvPr id="70" name="Picture 6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1748" y="2347915"/>
              <a:ext cx="1982576" cy="1056482"/>
            </a:xfrm>
            <a:prstGeom prst="rect">
              <a:avLst/>
            </a:prstGeom>
          </p:spPr>
        </p:pic>
        <p:pic>
          <p:nvPicPr>
            <p:cNvPr id="71" name="Picture 7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6134" y="2357854"/>
              <a:ext cx="1982576" cy="1056482"/>
            </a:xfrm>
            <a:prstGeom prst="rect">
              <a:avLst/>
            </a:prstGeom>
          </p:spPr>
        </p:pic>
        <p:pic>
          <p:nvPicPr>
            <p:cNvPr id="72" name="Picture 7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0520" y="2357854"/>
              <a:ext cx="1982576" cy="1056482"/>
            </a:xfrm>
            <a:prstGeom prst="rect">
              <a:avLst/>
            </a:prstGeom>
          </p:spPr>
        </p:pic>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4845" y="2357854"/>
              <a:ext cx="1982576" cy="1056482"/>
            </a:xfrm>
            <a:prstGeom prst="rect">
              <a:avLst/>
            </a:prstGeom>
          </p:spPr>
        </p:pic>
        <p:pic>
          <p:nvPicPr>
            <p:cNvPr id="75" name="Picture 7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3516350"/>
              <a:ext cx="1982576" cy="1056482"/>
            </a:xfrm>
            <a:prstGeom prst="rect">
              <a:avLst/>
            </a:prstGeom>
          </p:spPr>
        </p:pic>
        <p:pic>
          <p:nvPicPr>
            <p:cNvPr id="76" name="Picture 7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30288" y="3528480"/>
              <a:ext cx="1982576" cy="1056482"/>
            </a:xfrm>
            <a:prstGeom prst="rect">
              <a:avLst/>
            </a:prstGeom>
          </p:spPr>
        </p:pic>
        <p:pic>
          <p:nvPicPr>
            <p:cNvPr id="77" name="Picture 7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3526289"/>
              <a:ext cx="1982576" cy="1056482"/>
            </a:xfrm>
            <a:prstGeom prst="rect">
              <a:avLst/>
            </a:prstGeom>
          </p:spPr>
        </p:pic>
        <p:pic>
          <p:nvPicPr>
            <p:cNvPr id="78" name="Picture 7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8999" y="3526289"/>
              <a:ext cx="1982576" cy="1056482"/>
            </a:xfrm>
            <a:prstGeom prst="rect">
              <a:avLst/>
            </a:prstGeom>
          </p:spPr>
        </p:pic>
        <p:pic>
          <p:nvPicPr>
            <p:cNvPr id="79" name="Picture 7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3324" y="3526289"/>
              <a:ext cx="1982576" cy="1056482"/>
            </a:xfrm>
            <a:prstGeom prst="rect">
              <a:avLst/>
            </a:prstGeom>
          </p:spPr>
        </p:pic>
        <p:pic>
          <p:nvPicPr>
            <p:cNvPr id="80" name="Picture 7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3530032"/>
              <a:ext cx="1982576" cy="1056482"/>
            </a:xfrm>
            <a:prstGeom prst="rect">
              <a:avLst/>
            </a:prstGeom>
          </p:spPr>
        </p:pic>
        <p:pic>
          <p:nvPicPr>
            <p:cNvPr id="81" name="Picture 8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1693" y="4683176"/>
              <a:ext cx="1982576" cy="1056482"/>
            </a:xfrm>
            <a:prstGeom prst="rect">
              <a:avLst/>
            </a:prstGeom>
          </p:spPr>
        </p:pic>
        <p:pic>
          <p:nvPicPr>
            <p:cNvPr id="82" name="Picture 8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4692100"/>
              <a:ext cx="1982576" cy="1056482"/>
            </a:xfrm>
            <a:prstGeom prst="rect">
              <a:avLst/>
            </a:prstGeom>
          </p:spPr>
        </p:pic>
        <p:pic>
          <p:nvPicPr>
            <p:cNvPr id="83" name="Picture 8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0404" y="4693115"/>
              <a:ext cx="1982576" cy="1056482"/>
            </a:xfrm>
            <a:prstGeom prst="rect">
              <a:avLst/>
            </a:prstGeom>
          </p:spPr>
        </p:pic>
        <p:pic>
          <p:nvPicPr>
            <p:cNvPr id="84" name="Picture 8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4693115"/>
              <a:ext cx="1982576" cy="1056482"/>
            </a:xfrm>
            <a:prstGeom prst="rect">
              <a:avLst/>
            </a:prstGeom>
          </p:spPr>
        </p:pic>
        <p:pic>
          <p:nvPicPr>
            <p:cNvPr id="85" name="Picture 8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4693115"/>
              <a:ext cx="1982576" cy="1056482"/>
            </a:xfrm>
            <a:prstGeom prst="rect">
              <a:avLst/>
            </a:prstGeom>
          </p:spPr>
        </p:pic>
        <p:pic>
          <p:nvPicPr>
            <p:cNvPr id="87" name="Picture 8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7484" y="5851611"/>
              <a:ext cx="1982576" cy="1056482"/>
            </a:xfrm>
            <a:prstGeom prst="rect">
              <a:avLst/>
            </a:prstGeom>
          </p:spPr>
        </p:pic>
        <p:pic>
          <p:nvPicPr>
            <p:cNvPr id="88" name="Picture 8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01870" y="5853802"/>
              <a:ext cx="1982576" cy="1056482"/>
            </a:xfrm>
            <a:prstGeom prst="rect">
              <a:avLst/>
            </a:prstGeom>
          </p:spPr>
        </p:pic>
        <p:pic>
          <p:nvPicPr>
            <p:cNvPr id="89" name="Picture 8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6195" y="5851611"/>
              <a:ext cx="1982576" cy="1056482"/>
            </a:xfrm>
            <a:prstGeom prst="rect">
              <a:avLst/>
            </a:prstGeom>
          </p:spPr>
        </p:pic>
        <p:pic>
          <p:nvPicPr>
            <p:cNvPr id="90" name="Picture 8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0581" y="5851611"/>
              <a:ext cx="1982576" cy="1056482"/>
            </a:xfrm>
            <a:prstGeom prst="rect">
              <a:avLst/>
            </a:prstGeom>
          </p:spPr>
        </p:pic>
        <p:pic>
          <p:nvPicPr>
            <p:cNvPr id="91" name="Picture 9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906" y="5851611"/>
              <a:ext cx="1982576" cy="1056482"/>
            </a:xfrm>
            <a:prstGeom prst="rect">
              <a:avLst/>
            </a:prstGeom>
          </p:spPr>
        </p:pic>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2754" y="1194560"/>
              <a:ext cx="1982576" cy="1056482"/>
            </a:xfrm>
            <a:prstGeom prst="rect">
              <a:avLst/>
            </a:prstGeom>
          </p:spPr>
        </p:pic>
        <p:pic>
          <p:nvPicPr>
            <p:cNvPr id="94" name="Picture 9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2356620"/>
              <a:ext cx="1982576" cy="1056482"/>
            </a:xfrm>
            <a:prstGeom prst="rect">
              <a:avLst/>
            </a:prstGeom>
          </p:spPr>
        </p:pic>
        <p:pic>
          <p:nvPicPr>
            <p:cNvPr id="95" name="Picture 9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7981" y="4684545"/>
              <a:ext cx="1982576" cy="1056482"/>
            </a:xfrm>
            <a:prstGeom prst="rect">
              <a:avLst/>
            </a:prstGeom>
          </p:spPr>
        </p:pic>
        <p:pic>
          <p:nvPicPr>
            <p:cNvPr id="97" name="Picture 9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5851371"/>
              <a:ext cx="1982576" cy="1056482"/>
            </a:xfrm>
            <a:prstGeom prst="rect">
              <a:avLst/>
            </a:prstGeom>
          </p:spPr>
        </p:pic>
      </p:gr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sp>
        <p:nvSpPr>
          <p:cNvPr id="104" name="Rectangle 103"/>
          <p:cNvSpPr/>
          <p:nvPr userDrawn="1"/>
        </p:nvSpPr>
        <p:spPr>
          <a:xfrm>
            <a:off x="6793271" y="0"/>
            <a:ext cx="539872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Box 104"/>
          <p:cNvSpPr txBox="1"/>
          <p:nvPr userDrawn="1"/>
        </p:nvSpPr>
        <p:spPr>
          <a:xfrm>
            <a:off x="6793272" y="5764917"/>
            <a:ext cx="5014122" cy="461665"/>
          </a:xfrm>
          <a:prstGeom prst="rect">
            <a:avLst/>
          </a:prstGeom>
          <a:noFill/>
        </p:spPr>
        <p:txBody>
          <a:bodyPr wrap="square" rtlCol="0">
            <a:spAutoFit/>
          </a:bodyPr>
          <a:lstStyle/>
          <a:p>
            <a:pPr algn="r"/>
            <a:r>
              <a:rPr lang="en-US" sz="2400" dirty="0">
                <a:solidFill>
                  <a:schemeClr val="bg1"/>
                </a:solidFill>
                <a:latin typeface="+mj-lt"/>
              </a:rPr>
              <a:t>Strategies</a:t>
            </a:r>
            <a:r>
              <a:rPr lang="en-US" sz="2400" baseline="0" dirty="0">
                <a:solidFill>
                  <a:schemeClr val="bg1"/>
                </a:solidFill>
                <a:latin typeface="+mj-lt"/>
              </a:rPr>
              <a:t> For Change</a:t>
            </a:r>
            <a:endParaRPr lang="en-US" sz="2400" dirty="0">
              <a:solidFill>
                <a:schemeClr val="bg1"/>
              </a:solidFill>
              <a:latin typeface="+mj-lt"/>
            </a:endParaRPr>
          </a:p>
        </p:txBody>
      </p:sp>
      <p:sp>
        <p:nvSpPr>
          <p:cNvPr id="106" name="TextBox 105"/>
          <p:cNvSpPr txBox="1"/>
          <p:nvPr userDrawn="1"/>
        </p:nvSpPr>
        <p:spPr>
          <a:xfrm>
            <a:off x="6793271" y="6265415"/>
            <a:ext cx="5014123" cy="338554"/>
          </a:xfrm>
          <a:prstGeom prst="rect">
            <a:avLst/>
          </a:prstGeom>
          <a:noFill/>
        </p:spPr>
        <p:txBody>
          <a:bodyPr wrap="square" rtlCol="0">
            <a:spAutoFit/>
          </a:bodyPr>
          <a:lstStyle/>
          <a:p>
            <a:pPr algn="r"/>
            <a:r>
              <a:rPr lang="en-US" sz="1600" dirty="0">
                <a:solidFill>
                  <a:schemeClr val="bg1"/>
                </a:solidFill>
                <a:latin typeface="+mn-lt"/>
              </a:rPr>
              <a:t>thn.org</a:t>
            </a:r>
          </a:p>
        </p:txBody>
      </p:sp>
      <p:sp>
        <p:nvSpPr>
          <p:cNvPr id="108" name="Title 107"/>
          <p:cNvSpPr>
            <a:spLocks noGrp="1"/>
          </p:cNvSpPr>
          <p:nvPr>
            <p:ph type="title"/>
          </p:nvPr>
        </p:nvSpPr>
        <p:spPr>
          <a:xfrm>
            <a:off x="7477533" y="2075542"/>
            <a:ext cx="4329861" cy="2453864"/>
          </a:xfrm>
        </p:spPr>
        <p:txBody>
          <a:bodyPr/>
          <a:lstStyle>
            <a:lvl1pPr algn="r">
              <a:defRPr>
                <a:solidFill>
                  <a:schemeClr val="bg1"/>
                </a:solidFill>
              </a:defRPr>
            </a:lvl1pPr>
          </a:lstStyle>
          <a:p>
            <a:r>
              <a:rPr lang="en-US"/>
              <a:t>Click to edit Master title style</a:t>
            </a:r>
            <a:endParaRPr lang="en-US" dirty="0"/>
          </a:p>
        </p:txBody>
      </p:sp>
      <p:pic>
        <p:nvPicPr>
          <p:cNvPr id="119" name="Picture 1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60399" y="546942"/>
            <a:ext cx="4074545" cy="1223486"/>
          </a:xfrm>
          <a:prstGeom prst="rect">
            <a:avLst/>
          </a:prstGeom>
        </p:spPr>
      </p:pic>
      <p:sp>
        <p:nvSpPr>
          <p:cNvPr id="120" name="Rectangle 119"/>
          <p:cNvSpPr/>
          <p:nvPr userDrawn="1"/>
        </p:nvSpPr>
        <p:spPr>
          <a:xfrm>
            <a:off x="-1712684" y="-261257"/>
            <a:ext cx="1640114" cy="7939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1275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73D796-1C02-40C8-8580-593970F62969}" type="datetime1">
              <a:rPr lang="en-US" smtClean="0"/>
              <a:t>10/3/2024</a:t>
            </a:fld>
            <a:endParaRPr lang="en-US" dirty="0"/>
          </a:p>
        </p:txBody>
      </p:sp>
      <p:sp>
        <p:nvSpPr>
          <p:cNvPr id="5" name="Footer Placeholder 4"/>
          <p:cNvSpPr>
            <a:spLocks noGrp="1"/>
          </p:cNvSpPr>
          <p:nvPr>
            <p:ph type="ftr" sz="quarter" idx="11"/>
          </p:nvPr>
        </p:nvSpPr>
        <p:spPr/>
        <p:txBody>
          <a:bodyPr/>
          <a:lstStyle/>
          <a:p>
            <a:r>
              <a:rPr lang="en-US"/>
              <a:t>1.https://gov.texas.gov/uploads/files/organization/twic/Veterans-in-Texas-2019.pdf</a:t>
            </a:r>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0506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200A03-C347-411B-8A83-6283BD109F1E}" type="datetime1">
              <a:rPr lang="en-US" smtClean="0"/>
              <a:t>10/3/2024</a:t>
            </a:fld>
            <a:endParaRPr lang="en-US" dirty="0"/>
          </a:p>
        </p:txBody>
      </p:sp>
      <p:sp>
        <p:nvSpPr>
          <p:cNvPr id="5" name="Footer Placeholder 4"/>
          <p:cNvSpPr>
            <a:spLocks noGrp="1"/>
          </p:cNvSpPr>
          <p:nvPr>
            <p:ph type="ftr" sz="quarter" idx="11"/>
          </p:nvPr>
        </p:nvSpPr>
        <p:spPr/>
        <p:txBody>
          <a:bodyPr/>
          <a:lstStyle/>
          <a:p>
            <a:r>
              <a:rPr lang="en-US"/>
              <a:t>1.https://gov.texas.gov/uploads/files/organization/twic/Veterans-in-Texas-2019.pdf</a:t>
            </a:r>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209431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28CB07-B283-4592-83C3-CFBAE9F7EC4B}" type="datetime1">
              <a:rPr lang="en-US" smtClean="0"/>
              <a:t>10/3/2024</a:t>
            </a:fld>
            <a:endParaRPr lang="en-US" dirty="0"/>
          </a:p>
        </p:txBody>
      </p:sp>
      <p:sp>
        <p:nvSpPr>
          <p:cNvPr id="5" name="Footer Placeholder 4"/>
          <p:cNvSpPr>
            <a:spLocks noGrp="1"/>
          </p:cNvSpPr>
          <p:nvPr>
            <p:ph type="ftr" sz="quarter" idx="11"/>
          </p:nvPr>
        </p:nvSpPr>
        <p:spPr/>
        <p:txBody>
          <a:bodyPr/>
          <a:lstStyle/>
          <a:p>
            <a:r>
              <a:rPr lang="en-US"/>
              <a:t>1.https://gov.texas.gov/uploads/files/organization/twic/Veterans-in-Texas-2019.pdf</a:t>
            </a:r>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5988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AF08B-9456-4B0D-8210-40C03DE2BF52}" type="datetime1">
              <a:rPr lang="en-US" smtClean="0"/>
              <a:t>10/3/2024</a:t>
            </a:fld>
            <a:endParaRPr lang="en-US" dirty="0"/>
          </a:p>
        </p:txBody>
      </p:sp>
      <p:sp>
        <p:nvSpPr>
          <p:cNvPr id="5" name="Footer Placeholder 4"/>
          <p:cNvSpPr>
            <a:spLocks noGrp="1"/>
          </p:cNvSpPr>
          <p:nvPr>
            <p:ph type="ftr" sz="quarter" idx="11"/>
          </p:nvPr>
        </p:nvSpPr>
        <p:spPr/>
        <p:txBody>
          <a:bodyPr/>
          <a:lstStyle/>
          <a:p>
            <a:r>
              <a:rPr lang="en-US"/>
              <a:t>1.https://gov.texas.gov/uploads/files/organization/twic/Veterans-in-Texas-2019.pdf</a:t>
            </a:r>
            <a:endParaRPr lang="en-US" dirty="0"/>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80420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BF8A25-48DE-4A7B-9624-83F796B58C00}" type="datetime1">
              <a:rPr lang="en-US" smtClean="0"/>
              <a:t>10/3/2024</a:t>
            </a:fld>
            <a:endParaRPr lang="en-US" dirty="0"/>
          </a:p>
        </p:txBody>
      </p:sp>
      <p:sp>
        <p:nvSpPr>
          <p:cNvPr id="6" name="Footer Placeholder 5"/>
          <p:cNvSpPr>
            <a:spLocks noGrp="1"/>
          </p:cNvSpPr>
          <p:nvPr>
            <p:ph type="ftr" sz="quarter" idx="11"/>
          </p:nvPr>
        </p:nvSpPr>
        <p:spPr/>
        <p:txBody>
          <a:bodyPr/>
          <a:lstStyle/>
          <a:p>
            <a:r>
              <a:rPr lang="en-US"/>
              <a:t>1.https://gov.texas.gov/uploads/files/organization/twic/Veterans-in-Texas-2019.pdf</a:t>
            </a:r>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10479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13D1253-E816-43F1-8C11-B99F33CD8FC9}" type="datetime1">
              <a:rPr lang="en-US" smtClean="0"/>
              <a:t>10/3/2024</a:t>
            </a:fld>
            <a:endParaRPr lang="en-US" dirty="0"/>
          </a:p>
        </p:txBody>
      </p:sp>
      <p:sp>
        <p:nvSpPr>
          <p:cNvPr id="8" name="Footer Placeholder 7"/>
          <p:cNvSpPr>
            <a:spLocks noGrp="1"/>
          </p:cNvSpPr>
          <p:nvPr>
            <p:ph type="ftr" sz="quarter" idx="11"/>
          </p:nvPr>
        </p:nvSpPr>
        <p:spPr/>
        <p:txBody>
          <a:bodyPr/>
          <a:lstStyle/>
          <a:p>
            <a:r>
              <a:rPr lang="en-US"/>
              <a:t>1.https://gov.texas.gov/uploads/files/organization/twic/Veterans-in-Texas-2019.pdf</a:t>
            </a:r>
            <a:endParaRPr lang="en-US" dirty="0"/>
          </a:p>
        </p:txBody>
      </p:sp>
      <p:sp>
        <p:nvSpPr>
          <p:cNvPr id="9" name="Slide Number Placeholder 8"/>
          <p:cNvSpPr>
            <a:spLocks noGrp="1"/>
          </p:cNvSpPr>
          <p:nvPr>
            <p:ph type="sldNum" sz="quarter" idx="12"/>
          </p:nvPr>
        </p:nvSpPr>
        <p:spPr/>
        <p:txBody>
          <a:bodyPr/>
          <a:lstStyle/>
          <a:p>
            <a:fld id="{37BF59D1-7C16-4B01-85C2-4A7CDD205D72}"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078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5C49DAA-E446-43C9-8913-A0844FC34A5B}" type="datetime1">
              <a:rPr lang="en-US" smtClean="0"/>
              <a:t>10/3/2024</a:t>
            </a:fld>
            <a:endParaRPr lang="en-US" dirty="0"/>
          </a:p>
        </p:txBody>
      </p:sp>
      <p:sp>
        <p:nvSpPr>
          <p:cNvPr id="4" name="Footer Placeholder 3"/>
          <p:cNvSpPr>
            <a:spLocks noGrp="1"/>
          </p:cNvSpPr>
          <p:nvPr>
            <p:ph type="ftr" sz="quarter" idx="11"/>
          </p:nvPr>
        </p:nvSpPr>
        <p:spPr/>
        <p:txBody>
          <a:bodyPr/>
          <a:lstStyle/>
          <a:p>
            <a:r>
              <a:rPr lang="en-US"/>
              <a:t>1.https://gov.texas.gov/uploads/files/organization/twic/Veterans-in-Texas-2019.pdf</a:t>
            </a:r>
            <a:endParaRPr lang="en-US" dirty="0"/>
          </a:p>
        </p:txBody>
      </p:sp>
      <p:sp>
        <p:nvSpPr>
          <p:cNvPr id="5" name="Slide Number Placeholder 4"/>
          <p:cNvSpPr>
            <a:spLocks noGrp="1"/>
          </p:cNvSpPr>
          <p:nvPr>
            <p:ph type="sldNum" sz="quarter" idx="12"/>
          </p:nvPr>
        </p:nvSpPr>
        <p:spPr/>
        <p:txBody>
          <a:bodyPr/>
          <a:lstStyle/>
          <a:p>
            <a:fld id="{37BF59D1-7C16-4B01-85C2-4A7CDD205D72}"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5889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8D565D-4774-4434-AA62-FA7540F84A2F}" type="datetime1">
              <a:rPr lang="en-US" smtClean="0"/>
              <a:t>10/3/2024</a:t>
            </a:fld>
            <a:endParaRPr lang="en-US" dirty="0"/>
          </a:p>
        </p:txBody>
      </p:sp>
      <p:sp>
        <p:nvSpPr>
          <p:cNvPr id="3" name="Footer Placeholder 2"/>
          <p:cNvSpPr>
            <a:spLocks noGrp="1"/>
          </p:cNvSpPr>
          <p:nvPr>
            <p:ph type="ftr" sz="quarter" idx="11"/>
          </p:nvPr>
        </p:nvSpPr>
        <p:spPr/>
        <p:txBody>
          <a:bodyPr/>
          <a:lstStyle/>
          <a:p>
            <a:r>
              <a:rPr lang="en-US"/>
              <a:t>1.https://gov.texas.gov/uploads/files/organization/twic/Veterans-in-Texas-2019.pdf</a:t>
            </a:r>
            <a:endParaRPr lang="en-US" dirty="0"/>
          </a:p>
        </p:txBody>
      </p:sp>
      <p:sp>
        <p:nvSpPr>
          <p:cNvPr id="4" name="Slide Number Placeholder 3"/>
          <p:cNvSpPr>
            <a:spLocks noGrp="1"/>
          </p:cNvSpPr>
          <p:nvPr>
            <p:ph type="sldNum" sz="quarter" idx="12"/>
          </p:nvPr>
        </p:nvSpPr>
        <p:spPr/>
        <p:txBody>
          <a:bodyPr/>
          <a:lstStyle/>
          <a:p>
            <a:fld id="{37BF59D1-7C16-4B01-85C2-4A7CDD205D72}" type="slidenum">
              <a:rPr lang="en-US" smtClean="0"/>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26652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D11E1B-1FA7-4301-9AEF-A676472F09B6}" type="datetime1">
              <a:rPr lang="en-US" smtClean="0"/>
              <a:t>10/3/2024</a:t>
            </a:fld>
            <a:endParaRPr lang="en-US" dirty="0"/>
          </a:p>
        </p:txBody>
      </p:sp>
      <p:sp>
        <p:nvSpPr>
          <p:cNvPr id="6" name="Footer Placeholder 5"/>
          <p:cNvSpPr>
            <a:spLocks noGrp="1"/>
          </p:cNvSpPr>
          <p:nvPr>
            <p:ph type="ftr" sz="quarter" idx="11"/>
          </p:nvPr>
        </p:nvSpPr>
        <p:spPr/>
        <p:txBody>
          <a:bodyPr/>
          <a:lstStyle/>
          <a:p>
            <a:r>
              <a:rPr lang="en-US"/>
              <a:t>1.https://gov.texas.gov/uploads/files/organization/twic/Veterans-in-Texas-2019.pdf</a:t>
            </a:r>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46785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9F4A96-0431-4EA6-B891-5D32BCC74558}" type="datetime1">
              <a:rPr lang="en-US" smtClean="0"/>
              <a:t>10/3/2024</a:t>
            </a:fld>
            <a:endParaRPr lang="en-US" dirty="0"/>
          </a:p>
        </p:txBody>
      </p:sp>
      <p:sp>
        <p:nvSpPr>
          <p:cNvPr id="6" name="Footer Placeholder 5"/>
          <p:cNvSpPr>
            <a:spLocks noGrp="1"/>
          </p:cNvSpPr>
          <p:nvPr>
            <p:ph type="ftr" sz="quarter" idx="11"/>
          </p:nvPr>
        </p:nvSpPr>
        <p:spPr/>
        <p:txBody>
          <a:bodyPr/>
          <a:lstStyle/>
          <a:p>
            <a:r>
              <a:rPr lang="en-US"/>
              <a:t>1.https://gov.texas.gov/uploads/files/organization/twic/Veterans-in-Texas-2019.pdf</a:t>
            </a:r>
            <a:endParaRPr lang="en-US" dirty="0"/>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5056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6F7E5-C0D6-4581-8D35-81F35E7E9FAF}" type="datetime1">
              <a:rPr lang="en-US" smtClean="0"/>
              <a:t>10/3/2024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1.https://gov.texas.gov/uploads/files/organization/twic/Veterans-in-Texas-2019.pdf</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F59D1-7C16-4B01-85C2-4A7CDD205D72}" type="slidenum">
              <a:rPr lang="en-US" smtClean="0"/>
              <a:t>‹#›</a:t>
            </a:fld>
            <a:endParaRPr lang="en-US" dirty="0"/>
          </a:p>
        </p:txBody>
      </p:sp>
    </p:spTree>
    <p:extLst>
      <p:ext uri="{BB962C8B-B14F-4D97-AF65-F5344CB8AC3E}">
        <p14:creationId xmlns:p14="http://schemas.microsoft.com/office/powerpoint/2010/main" val="2057223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nchv.org/" TargetMode="External"/><Relationship Id="rId4" Type="http://schemas.openxmlformats.org/officeDocument/2006/relationships/hyperlink" Target="http://www.nrd.or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Vets@Home%20Toolkit:%20Identifying%20and%20Engaging%20Veteran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va.gov/directory/guide/map.as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va.gov/directory/guide/map.asp" TargetMode="External"/><Relationship Id="rId5" Type="http://schemas.openxmlformats.org/officeDocument/2006/relationships/hyperlink" Target="https://files.hudexchange.info/resources/documents/Vets-at-Home-Identifying-and-Engaging-Veterans-Toolkit.pdf" TargetMode="External"/><Relationship Id="rId4" Type="http://schemas.openxmlformats.org/officeDocument/2006/relationships/hyperlink" Target="https://files.hudexchange.info/resources/documents/Veterans-HIC-PIT-Count-Data-Guidance-Tool.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Kyra@thn.org"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nam12.safelinks.protection.outlook.com/?url=https://files.hudexchange.info/reports/published/CoC_PopSub_NatlTerrDC_2019.pdf&amp;data=02|01|robert.pulster@usich.gov|74026f1038394ed4890d08d858dabb90|a22c9b270f134495b17557fdb5cda142|0|0|637357043767614096&amp;sdata=9sBSM/gXcrp9/6984Ltn2XzTjqNPXS7DijpRrL6wPKQ%3D&amp;reserved=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google.com/url?q=https://www.va.gov/vetdata/docs/Demographics/New_Vetpop_Model/9L_VetPop2018_County.xlsx&amp;sa=D&amp;source=hangouts&amp;ust=1604501849275000&amp;usg=AFQjCNGOJ0unwTt7XfReks69hdsbN-6jYQ"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thn.org/wp-content/uploads/2020/07/Final-Combined-Report-1.pdf" TargetMode="External"/><Relationship Id="rId5" Type="http://schemas.openxmlformats.org/officeDocument/2006/relationships/hyperlink" Target="https://www.va.gov/vetdata/docs/Demographics/New_Vetpop_Model/9L_VetPop2018_County.xlsx" TargetMode="External"/><Relationship Id="rId4" Type="http://schemas.openxmlformats.org/officeDocument/2006/relationships/hyperlink" Target="https://gov.texas.gov/uploads/files/organization/twic/Veterans-in-Texas-2019.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hudexchange.info/programs/hdx/guides/pit-hic/#general-pit-guides-and-tool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533" y="2133600"/>
            <a:ext cx="4337096" cy="2844800"/>
          </a:xfrm>
        </p:spPr>
        <p:txBody>
          <a:bodyPr>
            <a:normAutofit/>
          </a:bodyPr>
          <a:lstStyle/>
          <a:p>
            <a:r>
              <a:rPr lang="en-US" dirty="0"/>
              <a:t>Engaging Veterans and Veteran Service </a:t>
            </a:r>
            <a:r>
              <a:rPr lang="en-US" dirty="0" err="1"/>
              <a:t>Provicers</a:t>
            </a:r>
            <a:endParaRPr lang="en-US" dirty="0"/>
          </a:p>
        </p:txBody>
      </p:sp>
    </p:spTree>
    <p:extLst>
      <p:ext uri="{BB962C8B-B14F-4D97-AF65-F5344CB8AC3E}">
        <p14:creationId xmlns:p14="http://schemas.microsoft.com/office/powerpoint/2010/main" val="2121316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9379" y="-12171"/>
            <a:ext cx="12144673" cy="7169070"/>
            <a:chOff x="9379" y="-12171"/>
            <a:chExt cx="12144673" cy="7169070"/>
          </a:xfrm>
        </p:grpSpPr>
        <p:sp>
          <p:nvSpPr>
            <p:cNvPr id="22" name="Rectangle 2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34" name="TextBox 33"/>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35" name="TextBox 34"/>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36" name="TextBox 35"/>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38" name="Picture 37"/>
            <p:cNvPicPr>
              <a:picLocks noChangeAspect="1"/>
            </p:cNvPicPr>
            <p:nvPr/>
          </p:nvPicPr>
          <p:blipFill>
            <a:blip r:embed="rId3"/>
            <a:stretch>
              <a:fillRect/>
            </a:stretch>
          </p:blipFill>
          <p:spPr>
            <a:xfrm>
              <a:off x="765978" y="6110900"/>
              <a:ext cx="762000" cy="733425"/>
            </a:xfrm>
            <a:prstGeom prst="rect">
              <a:avLst/>
            </a:prstGeom>
          </p:spPr>
        </p:pic>
      </p:grpSp>
      <p:sp>
        <p:nvSpPr>
          <p:cNvPr id="19" name="Title 4"/>
          <p:cNvSpPr>
            <a:spLocks noGrp="1"/>
          </p:cNvSpPr>
          <p:nvPr>
            <p:ph type="title"/>
          </p:nvPr>
        </p:nvSpPr>
        <p:spPr>
          <a:xfrm>
            <a:off x="581885" y="7835"/>
            <a:ext cx="10302217" cy="1325563"/>
          </a:xfrm>
        </p:spPr>
        <p:txBody>
          <a:bodyPr/>
          <a:lstStyle/>
          <a:p>
            <a:pPr algn="ctr"/>
            <a:r>
              <a:rPr lang="en-US" dirty="0"/>
              <a:t>Veteran Service Organizations</a:t>
            </a:r>
          </a:p>
        </p:txBody>
      </p:sp>
      <p:sp>
        <p:nvSpPr>
          <p:cNvPr id="20" name="Content Placeholder 5"/>
          <p:cNvSpPr>
            <a:spLocks noGrp="1"/>
          </p:cNvSpPr>
          <p:nvPr>
            <p:ph idx="1"/>
          </p:nvPr>
        </p:nvSpPr>
        <p:spPr>
          <a:xfrm>
            <a:off x="1651000" y="1266214"/>
            <a:ext cx="8793089" cy="4351338"/>
          </a:xfrm>
        </p:spPr>
        <p:txBody>
          <a:bodyPr>
            <a:noAutofit/>
          </a:bodyPr>
          <a:lstStyle/>
          <a:p>
            <a:pPr marL="0" indent="0">
              <a:buNone/>
            </a:pPr>
            <a:r>
              <a:rPr lang="en-US" sz="2000" dirty="0"/>
              <a:t>2. Reach out to local Veteran Service Organizations (e.g. American Legion, Disabled American Veterans) for their cooperation with the count. </a:t>
            </a:r>
          </a:p>
          <a:p>
            <a:pPr lvl="1" fontAlgn="base"/>
            <a:r>
              <a:rPr lang="en-US" sz="1800" dirty="0"/>
              <a:t>Especially in rural areas where there may not be many homeless service providers, Veteran Service Organizations (VSOs) provide assistance to homeless veterans and their families. </a:t>
            </a:r>
          </a:p>
          <a:p>
            <a:pPr lvl="1" fontAlgn="base"/>
            <a:r>
              <a:rPr lang="en-US" sz="1800" dirty="0"/>
              <a:t>Some VSOs have funds that are set aside to assist these families with motel vouchers and utility payments. </a:t>
            </a:r>
          </a:p>
          <a:p>
            <a:pPr lvl="1" fontAlgn="base"/>
            <a:r>
              <a:rPr lang="en-US" sz="1800" dirty="0"/>
              <a:t>Lists of chartered and non-chartered agencies serving homeless and other veterans can be found nationally at the National Resource Directory for Veterans (</a:t>
            </a:r>
            <a:r>
              <a:rPr lang="en-US" sz="1800" u="sng" dirty="0">
                <a:hlinkClick r:id="rId4"/>
              </a:rPr>
              <a:t>www.nrd.org</a:t>
            </a:r>
            <a:r>
              <a:rPr lang="en-US" sz="1800" dirty="0"/>
              <a:t>) and the National Coalition for Homeless Veterans (</a:t>
            </a:r>
            <a:r>
              <a:rPr lang="en-US" sz="1800" u="sng" dirty="0">
                <a:hlinkClick r:id="rId5"/>
              </a:rPr>
              <a:t>www.nchv.org</a:t>
            </a:r>
            <a:r>
              <a:rPr lang="en-US" sz="1800" dirty="0"/>
              <a:t>). </a:t>
            </a:r>
          </a:p>
          <a:p>
            <a:pPr lvl="1" fontAlgn="base"/>
            <a:r>
              <a:rPr lang="en-US" sz="1800" dirty="0"/>
              <a:t>In addition, every state has a Department of Veteran Affairs or equivalent office that might be able to provide a list of relevant service agencies by location.</a:t>
            </a:r>
          </a:p>
          <a:p>
            <a:pPr lvl="1"/>
            <a:endParaRPr lang="en-US" sz="1400" dirty="0"/>
          </a:p>
        </p:txBody>
      </p:sp>
    </p:spTree>
    <p:extLst>
      <p:ext uri="{BB962C8B-B14F-4D97-AF65-F5344CB8AC3E}">
        <p14:creationId xmlns:p14="http://schemas.microsoft.com/office/powerpoint/2010/main" val="344030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9379" y="-12171"/>
            <a:ext cx="12144673" cy="7169070"/>
            <a:chOff x="9379" y="-12171"/>
            <a:chExt cx="12144673" cy="7169070"/>
          </a:xfrm>
        </p:grpSpPr>
        <p:sp>
          <p:nvSpPr>
            <p:cNvPr id="22" name="Rectangle 2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34" name="TextBox 33"/>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35" name="TextBox 34"/>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36" name="TextBox 35"/>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38" name="Picture 37"/>
            <p:cNvPicPr>
              <a:picLocks noChangeAspect="1"/>
            </p:cNvPicPr>
            <p:nvPr/>
          </p:nvPicPr>
          <p:blipFill>
            <a:blip r:embed="rId3"/>
            <a:stretch>
              <a:fillRect/>
            </a:stretch>
          </p:blipFill>
          <p:spPr>
            <a:xfrm>
              <a:off x="765978" y="6110900"/>
              <a:ext cx="762000" cy="733425"/>
            </a:xfrm>
            <a:prstGeom prst="rect">
              <a:avLst/>
            </a:prstGeom>
          </p:spPr>
        </p:pic>
      </p:grpSp>
      <p:sp>
        <p:nvSpPr>
          <p:cNvPr id="19" name="Title 4"/>
          <p:cNvSpPr>
            <a:spLocks noGrp="1"/>
          </p:cNvSpPr>
          <p:nvPr>
            <p:ph type="title"/>
          </p:nvPr>
        </p:nvSpPr>
        <p:spPr>
          <a:xfrm>
            <a:off x="581885" y="7835"/>
            <a:ext cx="10312817" cy="1325563"/>
          </a:xfrm>
        </p:spPr>
        <p:txBody>
          <a:bodyPr/>
          <a:lstStyle/>
          <a:p>
            <a:pPr algn="ctr"/>
            <a:r>
              <a:rPr lang="en-US" dirty="0"/>
              <a:t>Those with Lived Experience</a:t>
            </a:r>
          </a:p>
        </p:txBody>
      </p:sp>
      <p:sp>
        <p:nvSpPr>
          <p:cNvPr id="20" name="Content Placeholder 5"/>
          <p:cNvSpPr>
            <a:spLocks noGrp="1"/>
          </p:cNvSpPr>
          <p:nvPr>
            <p:ph idx="1"/>
          </p:nvPr>
        </p:nvSpPr>
        <p:spPr>
          <a:xfrm>
            <a:off x="1651000" y="1266214"/>
            <a:ext cx="8793089" cy="4351338"/>
          </a:xfrm>
        </p:spPr>
        <p:txBody>
          <a:bodyPr>
            <a:noAutofit/>
          </a:bodyPr>
          <a:lstStyle/>
          <a:p>
            <a:pPr marL="0" indent="0">
              <a:buNone/>
            </a:pPr>
            <a:r>
              <a:rPr lang="en-US" sz="2000" dirty="0"/>
              <a:t>3. Recruit homeless or formerly homeless veterans to be enumerators for the unsheltered count.</a:t>
            </a:r>
          </a:p>
          <a:p>
            <a:pPr lvl="1"/>
            <a:r>
              <a:rPr lang="en-US" sz="1800" dirty="0"/>
              <a:t>Homeless veterans can be an indispensable resource while planning and conducting a PIT count. </a:t>
            </a:r>
          </a:p>
          <a:p>
            <a:pPr lvl="1"/>
            <a:r>
              <a:rPr lang="en-US" sz="1800" dirty="0"/>
              <a:t>Before the count, they can assist in identifying those locations where unsheltered homeless veterans may be living. </a:t>
            </a:r>
          </a:p>
          <a:p>
            <a:pPr lvl="1"/>
            <a:r>
              <a:rPr lang="en-US" sz="1800" dirty="0"/>
              <a:t>They can also participate in the count itself, as they may be able to gain the trust of homeless veterans more easily than other staff or volunteers and thus have more success completing surveys.</a:t>
            </a:r>
          </a:p>
          <a:p>
            <a:pPr lvl="1"/>
            <a:endParaRPr lang="en-US" sz="1400" dirty="0"/>
          </a:p>
          <a:p>
            <a:endParaRPr lang="en-US" sz="1800" dirty="0"/>
          </a:p>
        </p:txBody>
      </p:sp>
    </p:spTree>
    <p:extLst>
      <p:ext uri="{BB962C8B-B14F-4D97-AF65-F5344CB8AC3E}">
        <p14:creationId xmlns:p14="http://schemas.microsoft.com/office/powerpoint/2010/main" val="119273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9379" y="-12171"/>
            <a:ext cx="12144673" cy="7169070"/>
            <a:chOff x="9379" y="-12171"/>
            <a:chExt cx="12144673" cy="7169070"/>
          </a:xfrm>
        </p:grpSpPr>
        <p:sp>
          <p:nvSpPr>
            <p:cNvPr id="34" name="Rectangle 33"/>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81885" y="-1286"/>
              <a:ext cx="106614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5452"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rot="10800000">
              <a:off x="155279" y="3499819"/>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15" name="Title 2"/>
          <p:cNvSpPr>
            <a:spLocks noGrp="1"/>
          </p:cNvSpPr>
          <p:nvPr>
            <p:ph type="title"/>
          </p:nvPr>
        </p:nvSpPr>
        <p:spPr>
          <a:xfrm>
            <a:off x="593054" y="-22958"/>
            <a:ext cx="10660206" cy="1325563"/>
          </a:xfrm>
        </p:spPr>
        <p:txBody>
          <a:bodyPr/>
          <a:lstStyle/>
          <a:p>
            <a:pPr algn="ctr"/>
            <a:r>
              <a:rPr lang="en-US" dirty="0"/>
              <a:t>During the Count</a:t>
            </a:r>
          </a:p>
        </p:txBody>
      </p:sp>
      <p:sp>
        <p:nvSpPr>
          <p:cNvPr id="16" name="Content Placeholder 4"/>
          <p:cNvSpPr>
            <a:spLocks noGrp="1"/>
          </p:cNvSpPr>
          <p:nvPr>
            <p:ph idx="1"/>
          </p:nvPr>
        </p:nvSpPr>
        <p:spPr>
          <a:xfrm>
            <a:off x="1580048" y="1258376"/>
            <a:ext cx="9267596" cy="5155124"/>
          </a:xfrm>
        </p:spPr>
        <p:txBody>
          <a:bodyPr>
            <a:normAutofit/>
          </a:bodyPr>
          <a:lstStyle/>
          <a:p>
            <a:pPr lvl="1"/>
            <a:r>
              <a:rPr lang="en-US" sz="2000" dirty="0"/>
              <a:t>Veteran homeless coordinators and outreach workers can form special teams to canvas encampments and other remote areas that might not have been included in previous counts. </a:t>
            </a:r>
          </a:p>
          <a:p>
            <a:pPr lvl="1"/>
            <a:r>
              <a:rPr lang="en-US" sz="2000" dirty="0"/>
              <a:t>Healthcare for Homeless Veterans (HCHV) staff may be particularly key in assisting </a:t>
            </a:r>
            <a:r>
              <a:rPr lang="en-US" sz="2000" dirty="0" err="1"/>
              <a:t>CoCs</a:t>
            </a:r>
            <a:r>
              <a:rPr lang="en-US" sz="2000" dirty="0"/>
              <a:t> to have a comprehensive PIT count that includes every homeless veteran, including those who are unsheltered and only being engaged by HCHV staff or who are known to VAMC staff. </a:t>
            </a:r>
          </a:p>
          <a:p>
            <a:pPr lvl="1"/>
            <a:r>
              <a:rPr lang="en-US" sz="2000" dirty="0"/>
              <a:t>Locations where homeless veterans go for assistance should be used to conduct surveys:</a:t>
            </a:r>
          </a:p>
          <a:p>
            <a:pPr lvl="2"/>
            <a:r>
              <a:rPr lang="en-US" sz="1800" dirty="0"/>
              <a:t>These locations may include: </a:t>
            </a:r>
          </a:p>
          <a:p>
            <a:pPr lvl="3"/>
            <a:r>
              <a:rPr lang="en-US" sz="1600" dirty="0"/>
              <a:t>soup kitchens, </a:t>
            </a:r>
          </a:p>
          <a:p>
            <a:pPr lvl="3"/>
            <a:r>
              <a:rPr lang="en-US" sz="1600" dirty="0"/>
              <a:t>food pantries, </a:t>
            </a:r>
          </a:p>
          <a:p>
            <a:pPr lvl="3"/>
            <a:r>
              <a:rPr lang="en-US" sz="1600" dirty="0"/>
              <a:t>libraries, </a:t>
            </a:r>
          </a:p>
          <a:p>
            <a:pPr lvl="3"/>
            <a:r>
              <a:rPr lang="en-US" sz="1600" dirty="0"/>
              <a:t>welfare offices, </a:t>
            </a:r>
          </a:p>
          <a:p>
            <a:pPr lvl="3"/>
            <a:r>
              <a:rPr lang="en-US" sz="1600" dirty="0"/>
              <a:t>VAMCs, </a:t>
            </a:r>
          </a:p>
          <a:p>
            <a:pPr lvl="3"/>
            <a:r>
              <a:rPr lang="en-US" sz="1600" dirty="0"/>
              <a:t>Vet Centers, </a:t>
            </a:r>
          </a:p>
          <a:p>
            <a:pPr lvl="3"/>
            <a:r>
              <a:rPr lang="en-US" sz="1600" dirty="0"/>
              <a:t>Veterans Benefits Administration offices and intake sites. </a:t>
            </a:r>
            <a:endParaRPr lang="en-US" b="1" dirty="0"/>
          </a:p>
        </p:txBody>
      </p:sp>
    </p:spTree>
    <p:extLst>
      <p:ext uri="{BB962C8B-B14F-4D97-AF65-F5344CB8AC3E}">
        <p14:creationId xmlns:p14="http://schemas.microsoft.com/office/powerpoint/2010/main" val="308262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216" y="-12171"/>
            <a:ext cx="12144836" cy="7169070"/>
            <a:chOff x="9216" y="-12171"/>
            <a:chExt cx="12144836" cy="7169070"/>
          </a:xfrm>
        </p:grpSpPr>
        <p:sp>
          <p:nvSpPr>
            <p:cNvPr id="15" name="Rectangle 1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22" name="Picture 21"/>
            <p:cNvPicPr>
              <a:picLocks noChangeAspect="1"/>
            </p:cNvPicPr>
            <p:nvPr/>
          </p:nvPicPr>
          <p:blipFill>
            <a:blip r:embed="rId3"/>
            <a:stretch>
              <a:fillRect/>
            </a:stretch>
          </p:blipFill>
          <p:spPr>
            <a:xfrm>
              <a:off x="765978" y="6110900"/>
              <a:ext cx="762000" cy="733425"/>
            </a:xfrm>
            <a:prstGeom prst="rect">
              <a:avLst/>
            </a:prstGeom>
          </p:spPr>
        </p:pic>
      </p:grpSp>
      <p:sp>
        <p:nvSpPr>
          <p:cNvPr id="12" name="Title 2"/>
          <p:cNvSpPr>
            <a:spLocks noGrp="1"/>
          </p:cNvSpPr>
          <p:nvPr>
            <p:ph type="title"/>
          </p:nvPr>
        </p:nvSpPr>
        <p:spPr>
          <a:xfrm>
            <a:off x="599290" y="5044"/>
            <a:ext cx="11009781" cy="1325563"/>
          </a:xfrm>
        </p:spPr>
        <p:txBody>
          <a:bodyPr>
            <a:normAutofit/>
          </a:bodyPr>
          <a:lstStyle/>
          <a:p>
            <a:pPr algn="ctr"/>
            <a:r>
              <a:rPr lang="en-US" dirty="0"/>
              <a:t>After the PIT Count</a:t>
            </a:r>
          </a:p>
        </p:txBody>
      </p:sp>
      <p:sp>
        <p:nvSpPr>
          <p:cNvPr id="13" name="Content Placeholder 2"/>
          <p:cNvSpPr>
            <a:spLocks noGrp="1"/>
          </p:cNvSpPr>
          <p:nvPr>
            <p:ph idx="1"/>
          </p:nvPr>
        </p:nvSpPr>
        <p:spPr>
          <a:xfrm>
            <a:off x="1574800" y="1219200"/>
            <a:ext cx="9699102" cy="5270499"/>
          </a:xfrm>
        </p:spPr>
        <p:txBody>
          <a:bodyPr>
            <a:normAutofit/>
          </a:bodyPr>
          <a:lstStyle/>
          <a:p>
            <a:r>
              <a:rPr lang="en-US" sz="2000" dirty="0"/>
              <a:t>A promising practice being used by communities around the country is surge canvassing- community partners, local VA staff, and homeless providers cover the geographic area in a community for several consecutive days to locate and identify each veteran experiencing homelessness, and then quickly link them with permanent housing and resources. </a:t>
            </a:r>
          </a:p>
          <a:p>
            <a:pPr marL="0" indent="0">
              <a:buNone/>
            </a:pPr>
            <a:endParaRPr lang="en-US" sz="2000" dirty="0"/>
          </a:p>
          <a:p>
            <a:r>
              <a:rPr lang="en-US" sz="2000" dirty="0"/>
              <a:t>This concentrated, collaborative effort has been used by national initiatives including 100,000 Homes and 25 Cities Initiative as an effective means of populating an Active list, raising awareness and generating community support for ending veteran homelessness.</a:t>
            </a:r>
          </a:p>
          <a:p>
            <a:pPr marL="0" indent="0">
              <a:buNone/>
            </a:pPr>
            <a:endParaRPr lang="en-US" sz="2400" dirty="0"/>
          </a:p>
          <a:p>
            <a:pPr marL="0" indent="0">
              <a:buNone/>
            </a:pPr>
            <a:r>
              <a:rPr lang="en-US" sz="2400" dirty="0"/>
              <a:t>Citation: </a:t>
            </a:r>
            <a:r>
              <a:rPr lang="en-US" sz="2400" dirty="0">
                <a:hlinkClick r:id="rId4"/>
              </a:rPr>
              <a:t>HUD Exchange</a:t>
            </a:r>
            <a:br>
              <a:rPr lang="en-US" sz="2400" dirty="0"/>
            </a:br>
            <a:endParaRPr lang="en-US" dirty="0"/>
          </a:p>
        </p:txBody>
      </p:sp>
    </p:spTree>
    <p:extLst>
      <p:ext uri="{BB962C8B-B14F-4D97-AF65-F5344CB8AC3E}">
        <p14:creationId xmlns:p14="http://schemas.microsoft.com/office/powerpoint/2010/main" val="172152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12171"/>
            <a:ext cx="11940009" cy="6868885"/>
            <a:chOff x="0" y="-12171"/>
            <a:chExt cx="11940009" cy="6868885"/>
          </a:xfrm>
        </p:grpSpPr>
        <p:sp>
          <p:nvSpPr>
            <p:cNvPr id="13" name="Rectangle 12"/>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7" name="Picture 16"/>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555264" y="4958"/>
            <a:ext cx="11384745" cy="1325563"/>
          </a:xfrm>
        </p:spPr>
        <p:txBody>
          <a:bodyPr/>
          <a:lstStyle/>
          <a:p>
            <a:pPr algn="ctr"/>
            <a:r>
              <a:rPr lang="en-US" dirty="0"/>
              <a:t>Next Steps</a:t>
            </a:r>
          </a:p>
        </p:txBody>
      </p:sp>
      <p:sp>
        <p:nvSpPr>
          <p:cNvPr id="11" name="Content Placeholder 2"/>
          <p:cNvSpPr>
            <a:spLocks noGrp="1"/>
          </p:cNvSpPr>
          <p:nvPr>
            <p:ph idx="1"/>
          </p:nvPr>
        </p:nvSpPr>
        <p:spPr>
          <a:xfrm>
            <a:off x="1410723" y="1258334"/>
            <a:ext cx="9943077" cy="4351338"/>
          </a:xfrm>
        </p:spPr>
        <p:txBody>
          <a:bodyPr>
            <a:normAutofit/>
          </a:bodyPr>
          <a:lstStyle/>
          <a:p>
            <a:r>
              <a:rPr lang="en-US" dirty="0"/>
              <a:t>VA staff should first identify each </a:t>
            </a:r>
            <a:r>
              <a:rPr lang="en-US" dirty="0" err="1"/>
              <a:t>CoC</a:t>
            </a:r>
            <a:r>
              <a:rPr lang="en-US" dirty="0"/>
              <a:t> included in the VAMC service area, whether the entire </a:t>
            </a:r>
            <a:r>
              <a:rPr lang="en-US" dirty="0" err="1"/>
              <a:t>CoC</a:t>
            </a:r>
            <a:r>
              <a:rPr lang="en-US" dirty="0"/>
              <a:t> geography is included or just a portion.</a:t>
            </a:r>
          </a:p>
          <a:p>
            <a:pPr lvl="1"/>
            <a:r>
              <a:rPr lang="en-US" dirty="0"/>
              <a:t> VA staff should then identify the official </a:t>
            </a:r>
            <a:r>
              <a:rPr lang="en-US" dirty="0" err="1"/>
              <a:t>CoC</a:t>
            </a:r>
            <a:r>
              <a:rPr lang="en-US" dirty="0"/>
              <a:t> and reach out to the regional PIT Lead. </a:t>
            </a:r>
          </a:p>
          <a:p>
            <a:r>
              <a:rPr lang="en-US" dirty="0">
                <a:hlinkClick r:id="rId4"/>
              </a:rPr>
              <a:t>PIT Lead’s should find their local VA Medical Center Homeless Coordinator</a:t>
            </a:r>
            <a:endParaRPr lang="en-US" dirty="0"/>
          </a:p>
          <a:p>
            <a:r>
              <a:rPr lang="en-US" dirty="0">
                <a:hlinkClick r:id="rId4"/>
              </a:rPr>
              <a:t>PIT Lead’s should contact their VA Vet Center Homeless Coordinator</a:t>
            </a:r>
            <a:endParaRPr lang="en-US" dirty="0"/>
          </a:p>
        </p:txBody>
      </p:sp>
    </p:spTree>
    <p:extLst>
      <p:ext uri="{BB962C8B-B14F-4D97-AF65-F5344CB8AC3E}">
        <p14:creationId xmlns:p14="http://schemas.microsoft.com/office/powerpoint/2010/main" val="3993717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12171"/>
            <a:ext cx="11940009" cy="6868885"/>
            <a:chOff x="0" y="-12171"/>
            <a:chExt cx="11940009" cy="6868885"/>
          </a:xfrm>
        </p:grpSpPr>
        <p:sp>
          <p:nvSpPr>
            <p:cNvPr id="13" name="Rectangle 12"/>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7" name="Picture 16"/>
            <p:cNvPicPr>
              <a:picLocks noChangeAspect="1"/>
            </p:cNvPicPr>
            <p:nvPr/>
          </p:nvPicPr>
          <p:blipFill>
            <a:blip r:embed="rId3"/>
            <a:stretch>
              <a:fillRect/>
            </a:stretch>
          </p:blipFill>
          <p:spPr>
            <a:xfrm>
              <a:off x="765978" y="6110900"/>
              <a:ext cx="762000" cy="733425"/>
            </a:xfrm>
            <a:prstGeom prst="rect">
              <a:avLst/>
            </a:prstGeom>
          </p:spPr>
        </p:pic>
      </p:grpSp>
      <p:sp>
        <p:nvSpPr>
          <p:cNvPr id="10" name="Title 2"/>
          <p:cNvSpPr>
            <a:spLocks noGrp="1"/>
          </p:cNvSpPr>
          <p:nvPr>
            <p:ph type="title"/>
          </p:nvPr>
        </p:nvSpPr>
        <p:spPr>
          <a:xfrm>
            <a:off x="581885" y="4958"/>
            <a:ext cx="11358124" cy="1325563"/>
          </a:xfrm>
        </p:spPr>
        <p:txBody>
          <a:bodyPr/>
          <a:lstStyle/>
          <a:p>
            <a:pPr algn="ctr"/>
            <a:r>
              <a:rPr lang="en-US" dirty="0"/>
              <a:t>Resources</a:t>
            </a:r>
          </a:p>
        </p:txBody>
      </p:sp>
      <p:sp>
        <p:nvSpPr>
          <p:cNvPr id="11" name="Content Placeholder 2"/>
          <p:cNvSpPr>
            <a:spLocks noGrp="1"/>
          </p:cNvSpPr>
          <p:nvPr>
            <p:ph idx="1"/>
          </p:nvPr>
        </p:nvSpPr>
        <p:spPr>
          <a:xfrm>
            <a:off x="1500141" y="1244021"/>
            <a:ext cx="9743205" cy="4351338"/>
          </a:xfrm>
        </p:spPr>
        <p:txBody>
          <a:bodyPr/>
          <a:lstStyle/>
          <a:p>
            <a:r>
              <a:rPr lang="en-US" dirty="0">
                <a:hlinkClick r:id="rId4"/>
              </a:rPr>
              <a:t>Veterans HIC/PIT Count Data Guidance Tool</a:t>
            </a:r>
            <a:endParaRPr lang="en-US" dirty="0"/>
          </a:p>
          <a:p>
            <a:r>
              <a:rPr lang="en-US" dirty="0">
                <a:hlinkClick r:id="rId5"/>
              </a:rPr>
              <a:t>Vets@Home Toolkit: Identifying and Engaging Veterans</a:t>
            </a:r>
            <a:endParaRPr lang="en-US" dirty="0"/>
          </a:p>
          <a:p>
            <a:r>
              <a:rPr lang="en-US" dirty="0">
                <a:hlinkClick r:id="rId6"/>
              </a:rPr>
              <a:t>VAMC Homeless Coordinator Locator</a:t>
            </a:r>
            <a:endParaRPr lang="en-US" dirty="0"/>
          </a:p>
          <a:p>
            <a:r>
              <a:rPr lang="en-US" dirty="0">
                <a:hlinkClick r:id="rId6"/>
              </a:rPr>
              <a:t>VA Vet Center Homeless Coordinator</a:t>
            </a:r>
            <a:endParaRPr lang="en-US" dirty="0"/>
          </a:p>
        </p:txBody>
      </p:sp>
    </p:spTree>
    <p:extLst>
      <p:ext uri="{BB962C8B-B14F-4D97-AF65-F5344CB8AC3E}">
        <p14:creationId xmlns:p14="http://schemas.microsoft.com/office/powerpoint/2010/main" val="2476820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5197" y="2133600"/>
            <a:ext cx="4337096" cy="2844800"/>
          </a:xfrm>
        </p:spPr>
        <p:txBody>
          <a:bodyPr>
            <a:normAutofit/>
          </a:bodyPr>
          <a:lstStyle/>
          <a:p>
            <a:r>
              <a:rPr lang="en-US" dirty="0"/>
              <a:t>Thank you!</a:t>
            </a:r>
          </a:p>
        </p:txBody>
      </p:sp>
      <p:grpSp>
        <p:nvGrpSpPr>
          <p:cNvPr id="6" name="Group 5" descr="Kyra Henderson&#10;Email: kyra@thn.org&#10;Phone: 512-861-2192" title="Contact Information"/>
          <p:cNvGrpSpPr/>
          <p:nvPr/>
        </p:nvGrpSpPr>
        <p:grpSpPr>
          <a:xfrm>
            <a:off x="1124712" y="1115568"/>
            <a:ext cx="4334256" cy="4526280"/>
            <a:chOff x="1124712" y="1115568"/>
            <a:chExt cx="4334256" cy="4526280"/>
          </a:xfrm>
        </p:grpSpPr>
        <p:sp>
          <p:nvSpPr>
            <p:cNvPr id="3" name="Rectangle 2" descr="Kyra Henderson&#10;Email: kyra@thn.org&#10;Phone: 512-861-2192" title="Contact information"/>
            <p:cNvSpPr/>
            <p:nvPr/>
          </p:nvSpPr>
          <p:spPr>
            <a:xfrm>
              <a:off x="1389888" y="1188720"/>
              <a:ext cx="3968496" cy="4453128"/>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124712" y="1115568"/>
              <a:ext cx="4334256" cy="1446550"/>
            </a:xfrm>
            <a:prstGeom prst="rect">
              <a:avLst/>
            </a:prstGeom>
            <a:noFill/>
          </p:spPr>
          <p:txBody>
            <a:bodyPr wrap="square" rtlCol="0">
              <a:spAutoFit/>
            </a:bodyPr>
            <a:lstStyle/>
            <a:p>
              <a:pPr algn="ctr"/>
              <a:r>
                <a:rPr lang="en-US" sz="4400" dirty="0">
                  <a:latin typeface="+mj-lt"/>
                </a:rPr>
                <a:t>Contact Information</a:t>
              </a:r>
            </a:p>
          </p:txBody>
        </p:sp>
        <p:sp>
          <p:nvSpPr>
            <p:cNvPr id="5" name="TextBox 4"/>
            <p:cNvSpPr txBox="1"/>
            <p:nvPr/>
          </p:nvSpPr>
          <p:spPr>
            <a:xfrm>
              <a:off x="1389888" y="3074182"/>
              <a:ext cx="3968496" cy="1477328"/>
            </a:xfrm>
            <a:prstGeom prst="rect">
              <a:avLst/>
            </a:prstGeom>
            <a:noFill/>
          </p:spPr>
          <p:txBody>
            <a:bodyPr wrap="square" rtlCol="0">
              <a:spAutoFit/>
            </a:bodyPr>
            <a:lstStyle/>
            <a:p>
              <a:pPr algn="ctr"/>
              <a:r>
                <a:rPr lang="en-US" b="1" dirty="0"/>
                <a:t>Ava Paredes</a:t>
              </a:r>
            </a:p>
            <a:p>
              <a:pPr algn="ctr"/>
              <a:r>
                <a:rPr lang="en-US" dirty="0"/>
                <a:t>Data Coordinator</a:t>
              </a:r>
            </a:p>
            <a:p>
              <a:pPr algn="ctr"/>
              <a:endParaRPr lang="en-US" dirty="0"/>
            </a:p>
            <a:p>
              <a:pPr algn="ctr"/>
              <a:r>
                <a:rPr lang="en-US" dirty="0"/>
                <a:t>Email: Ava</a:t>
              </a:r>
              <a:r>
                <a:rPr lang="en-US" dirty="0">
                  <a:hlinkClick r:id="rId3"/>
                </a:rPr>
                <a:t>@THN.org</a:t>
              </a:r>
              <a:endParaRPr lang="en-US" dirty="0"/>
            </a:p>
            <a:p>
              <a:pPr algn="ctr"/>
              <a:r>
                <a:rPr lang="en-US" dirty="0"/>
                <a:t>Phone: (512) 652-4714</a:t>
              </a:r>
            </a:p>
          </p:txBody>
        </p:sp>
      </p:grpSp>
    </p:spTree>
    <p:extLst>
      <p:ext uri="{BB962C8B-B14F-4D97-AF65-F5344CB8AC3E}">
        <p14:creationId xmlns:p14="http://schemas.microsoft.com/office/powerpoint/2010/main" val="176243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0" y="-12168"/>
            <a:ext cx="12154052" cy="7169067"/>
            <a:chOff x="0" y="-12168"/>
            <a:chExt cx="12154052" cy="7169067"/>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0" y="-12168"/>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rot="10800000">
              <a:off x="9599297" y="-3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9488640" y="29414"/>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63" name="TextBox 62"/>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64" name="TextBox 63"/>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65" name="TextBox 64"/>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6" name="TextBox 65"/>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7" name="TextBox 66"/>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8" name="TextBox 6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70" name="Picture 69"/>
            <p:cNvPicPr>
              <a:picLocks noChangeAspect="1"/>
            </p:cNvPicPr>
            <p:nvPr/>
          </p:nvPicPr>
          <p:blipFill>
            <a:blip r:embed="rId3"/>
            <a:stretch>
              <a:fillRect/>
            </a:stretch>
          </p:blipFill>
          <p:spPr>
            <a:xfrm>
              <a:off x="765978" y="6110900"/>
              <a:ext cx="762000" cy="733425"/>
            </a:xfrm>
            <a:prstGeom prst="rect">
              <a:avLst/>
            </a:prstGeom>
          </p:spPr>
        </p:pic>
      </p:grpSp>
      <p:sp>
        <p:nvSpPr>
          <p:cNvPr id="28" name="Title 1"/>
          <p:cNvSpPr txBox="1">
            <a:spLocks/>
          </p:cNvSpPr>
          <p:nvPr/>
        </p:nvSpPr>
        <p:spPr>
          <a:xfrm>
            <a:off x="1164027" y="1922090"/>
            <a:ext cx="5543982" cy="2844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solidFill>
                  <a:schemeClr val="accent2"/>
                </a:solidFill>
              </a:rPr>
              <a:t>Winter PIT Count Date: </a:t>
            </a:r>
            <a:br>
              <a:rPr lang="en-US" dirty="0">
                <a:solidFill>
                  <a:schemeClr val="accent2"/>
                </a:solidFill>
              </a:rPr>
            </a:br>
            <a:r>
              <a:rPr lang="en-US" dirty="0">
                <a:solidFill>
                  <a:schemeClr val="accent2"/>
                </a:solidFill>
              </a:rPr>
              <a:t>1/23/2025</a:t>
            </a:r>
          </a:p>
        </p:txBody>
      </p:sp>
    </p:spTree>
    <p:extLst>
      <p:ext uri="{BB962C8B-B14F-4D97-AF65-F5344CB8AC3E}">
        <p14:creationId xmlns:p14="http://schemas.microsoft.com/office/powerpoint/2010/main" val="48959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p:cNvGrpSpPr/>
          <p:nvPr/>
        </p:nvGrpSpPr>
        <p:grpSpPr>
          <a:xfrm>
            <a:off x="9378" y="-301511"/>
            <a:ext cx="12144674" cy="7458410"/>
            <a:chOff x="9378" y="-301511"/>
            <a:chExt cx="12144674" cy="7458410"/>
          </a:xfrm>
        </p:grpSpPr>
        <p:sp>
          <p:nvSpPr>
            <p:cNvPr id="102" name="Rectangle 10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10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110"/>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111"/>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112"/>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13"/>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114"/>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115"/>
            <p:cNvSpPr/>
            <p:nvPr/>
          </p:nvSpPr>
          <p:spPr>
            <a:xfrm>
              <a:off x="9378" y="-37"/>
              <a:ext cx="572295"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rot="10800000">
              <a:off x="198665" y="-301511"/>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118" name="TextBox 117"/>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119" name="TextBox 118"/>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120" name="TextBox 119"/>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121" name="TextBox 120"/>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122" name="TextBox 12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23" name="TextBox 12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124" name="Picture 123"/>
            <p:cNvPicPr>
              <a:picLocks noChangeAspect="1"/>
            </p:cNvPicPr>
            <p:nvPr/>
          </p:nvPicPr>
          <p:blipFill>
            <a:blip r:embed="rId3"/>
            <a:stretch>
              <a:fillRect/>
            </a:stretch>
          </p:blipFill>
          <p:spPr>
            <a:xfrm>
              <a:off x="765978" y="6110900"/>
              <a:ext cx="762000" cy="733425"/>
            </a:xfrm>
            <a:prstGeom prst="rect">
              <a:avLst/>
            </a:prstGeom>
          </p:spPr>
        </p:pic>
      </p:grpSp>
      <p:sp>
        <p:nvSpPr>
          <p:cNvPr id="28" name="Title 2"/>
          <p:cNvSpPr>
            <a:spLocks noGrp="1"/>
          </p:cNvSpPr>
          <p:nvPr>
            <p:ph type="title"/>
          </p:nvPr>
        </p:nvSpPr>
        <p:spPr>
          <a:xfrm>
            <a:off x="581674" y="12381"/>
            <a:ext cx="9361000" cy="1325563"/>
          </a:xfrm>
        </p:spPr>
        <p:txBody>
          <a:bodyPr/>
          <a:lstStyle/>
          <a:p>
            <a:pPr algn="ctr"/>
            <a:r>
              <a:rPr lang="en-US" dirty="0"/>
              <a:t>Agenda</a:t>
            </a:r>
          </a:p>
        </p:txBody>
      </p:sp>
      <p:grpSp>
        <p:nvGrpSpPr>
          <p:cNvPr id="35" name="Group 34" descr="PIT Count Methodology" title="Module 2">
            <a:extLst>
              <a:ext uri="{FF2B5EF4-FFF2-40B4-BE49-F238E27FC236}">
                <a16:creationId xmlns:a16="http://schemas.microsoft.com/office/drawing/2014/main" id="{FC6AD48D-0CD1-414E-BB43-3C6997810727}"/>
              </a:ext>
            </a:extLst>
          </p:cNvPr>
          <p:cNvGrpSpPr/>
          <p:nvPr/>
        </p:nvGrpSpPr>
        <p:grpSpPr>
          <a:xfrm>
            <a:off x="1426369" y="1280196"/>
            <a:ext cx="5794902" cy="523220"/>
            <a:chOff x="1036718" y="2142394"/>
            <a:chExt cx="5794902" cy="523220"/>
          </a:xfrm>
        </p:grpSpPr>
        <p:sp>
          <p:nvSpPr>
            <p:cNvPr id="36" name="Oval 3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2C4F3A7E-6664-4BE8-9708-B24F6BFCE2E4}"/>
                </a:ext>
              </a:extLst>
            </p:cNvPr>
            <p:cNvSpPr txBox="1"/>
            <p:nvPr/>
          </p:nvSpPr>
          <p:spPr>
            <a:xfrm>
              <a:off x="1435200" y="2142394"/>
              <a:ext cx="5396420" cy="523220"/>
            </a:xfrm>
            <a:prstGeom prst="rect">
              <a:avLst/>
            </a:prstGeom>
            <a:noFill/>
          </p:spPr>
          <p:txBody>
            <a:bodyPr wrap="square" rtlCol="0">
              <a:spAutoFit/>
            </a:bodyPr>
            <a:lstStyle/>
            <a:p>
              <a:r>
                <a:rPr lang="en-US" sz="2800" dirty="0">
                  <a:solidFill>
                    <a:srgbClr val="003D79"/>
                  </a:solidFill>
                </a:rPr>
                <a:t>Introduction</a:t>
              </a:r>
            </a:p>
          </p:txBody>
        </p:sp>
      </p:grpSp>
      <p:grpSp>
        <p:nvGrpSpPr>
          <p:cNvPr id="39" name="Group 38" descr="Unsheltered PIT Planning" title="Module 3">
            <a:extLst>
              <a:ext uri="{FF2B5EF4-FFF2-40B4-BE49-F238E27FC236}">
                <a16:creationId xmlns:a16="http://schemas.microsoft.com/office/drawing/2014/main" id="{FC6AD48D-0CD1-414E-BB43-3C6997810727}"/>
              </a:ext>
            </a:extLst>
          </p:cNvPr>
          <p:cNvGrpSpPr/>
          <p:nvPr/>
        </p:nvGrpSpPr>
        <p:grpSpPr>
          <a:xfrm>
            <a:off x="1432720" y="1794378"/>
            <a:ext cx="5175644" cy="559753"/>
            <a:chOff x="1036718" y="2142394"/>
            <a:chExt cx="5175644" cy="559753"/>
          </a:xfrm>
        </p:grpSpPr>
        <p:sp>
          <p:nvSpPr>
            <p:cNvPr id="40" name="Oval 39">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C4F3A7E-6664-4BE8-9708-B24F6BFCE2E4}"/>
                </a:ext>
              </a:extLst>
            </p:cNvPr>
            <p:cNvSpPr txBox="1"/>
            <p:nvPr/>
          </p:nvSpPr>
          <p:spPr>
            <a:xfrm>
              <a:off x="1435200" y="2142394"/>
              <a:ext cx="4777162" cy="523220"/>
            </a:xfrm>
            <a:prstGeom prst="rect">
              <a:avLst/>
            </a:prstGeom>
            <a:noFill/>
          </p:spPr>
          <p:txBody>
            <a:bodyPr wrap="square" rtlCol="0">
              <a:spAutoFit/>
            </a:bodyPr>
            <a:lstStyle/>
            <a:p>
              <a:r>
                <a:rPr lang="en-US" sz="2800" dirty="0">
                  <a:solidFill>
                    <a:srgbClr val="003D79"/>
                  </a:solidFill>
                </a:rPr>
                <a:t>Importance of the PIT Count</a:t>
              </a:r>
            </a:p>
          </p:txBody>
        </p:sp>
        <p:sp>
          <p:nvSpPr>
            <p:cNvPr id="43" name="TextBox 42">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46" name="Group 45" descr="Sheltered PIT Planning" title="Module 4">
            <a:extLst>
              <a:ext uri="{FF2B5EF4-FFF2-40B4-BE49-F238E27FC236}">
                <a16:creationId xmlns:a16="http://schemas.microsoft.com/office/drawing/2014/main" id="{FC6AD48D-0CD1-414E-BB43-3C6997810727}"/>
              </a:ext>
            </a:extLst>
          </p:cNvPr>
          <p:cNvGrpSpPr/>
          <p:nvPr/>
        </p:nvGrpSpPr>
        <p:grpSpPr>
          <a:xfrm>
            <a:off x="1433138" y="2370610"/>
            <a:ext cx="4690140" cy="559753"/>
            <a:chOff x="1036718" y="2142394"/>
            <a:chExt cx="4690140" cy="559753"/>
          </a:xfrm>
        </p:grpSpPr>
        <p:sp>
          <p:nvSpPr>
            <p:cNvPr id="48" name="Oval 47">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2C4F3A7E-6664-4BE8-9708-B24F6BFCE2E4}"/>
                </a:ext>
              </a:extLst>
            </p:cNvPr>
            <p:cNvSpPr txBox="1"/>
            <p:nvPr/>
          </p:nvSpPr>
          <p:spPr>
            <a:xfrm>
              <a:off x="1435200" y="2142394"/>
              <a:ext cx="4291658" cy="523220"/>
            </a:xfrm>
            <a:prstGeom prst="rect">
              <a:avLst/>
            </a:prstGeom>
            <a:noFill/>
          </p:spPr>
          <p:txBody>
            <a:bodyPr wrap="square" rtlCol="0">
              <a:spAutoFit/>
            </a:bodyPr>
            <a:lstStyle/>
            <a:p>
              <a:r>
                <a:rPr lang="en-US" sz="2800" dirty="0">
                  <a:solidFill>
                    <a:srgbClr val="003D79"/>
                  </a:solidFill>
                </a:rPr>
                <a:t>Collaboration</a:t>
              </a:r>
            </a:p>
          </p:txBody>
        </p:sp>
        <p:sp>
          <p:nvSpPr>
            <p:cNvPr id="59" name="TextBox 58">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0" name="Group 59" descr="Collaboration" title="Module 5">
            <a:extLst>
              <a:ext uri="{FF2B5EF4-FFF2-40B4-BE49-F238E27FC236}">
                <a16:creationId xmlns:a16="http://schemas.microsoft.com/office/drawing/2014/main" id="{FC6AD48D-0CD1-414E-BB43-3C6997810727}"/>
              </a:ext>
            </a:extLst>
          </p:cNvPr>
          <p:cNvGrpSpPr/>
          <p:nvPr/>
        </p:nvGrpSpPr>
        <p:grpSpPr>
          <a:xfrm>
            <a:off x="1439286" y="2862939"/>
            <a:ext cx="5169078" cy="559753"/>
            <a:chOff x="1036718" y="2142394"/>
            <a:chExt cx="5169078" cy="559753"/>
          </a:xfrm>
        </p:grpSpPr>
        <p:sp>
          <p:nvSpPr>
            <p:cNvPr id="62" name="Oval 6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2C4F3A7E-6664-4BE8-9708-B24F6BFCE2E4}"/>
                </a:ext>
              </a:extLst>
            </p:cNvPr>
            <p:cNvSpPr txBox="1"/>
            <p:nvPr/>
          </p:nvSpPr>
          <p:spPr>
            <a:xfrm>
              <a:off x="1435199" y="2142394"/>
              <a:ext cx="4770597" cy="523220"/>
            </a:xfrm>
            <a:prstGeom prst="rect">
              <a:avLst/>
            </a:prstGeom>
            <a:noFill/>
          </p:spPr>
          <p:txBody>
            <a:bodyPr wrap="square" rtlCol="0">
              <a:spAutoFit/>
            </a:bodyPr>
            <a:lstStyle/>
            <a:p>
              <a:r>
                <a:rPr lang="en-US" sz="2800" dirty="0">
                  <a:solidFill>
                    <a:srgbClr val="003D79"/>
                  </a:solidFill>
                </a:rPr>
                <a:t>During the Count</a:t>
              </a:r>
            </a:p>
          </p:txBody>
        </p:sp>
        <p:sp>
          <p:nvSpPr>
            <p:cNvPr id="64" name="TextBox 6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5" name="Group 64" descr="Successful PIT Count" title="Module 6">
            <a:extLst>
              <a:ext uri="{FF2B5EF4-FFF2-40B4-BE49-F238E27FC236}">
                <a16:creationId xmlns:a16="http://schemas.microsoft.com/office/drawing/2014/main" id="{FC6AD48D-0CD1-414E-BB43-3C6997810727}"/>
              </a:ext>
            </a:extLst>
          </p:cNvPr>
          <p:cNvGrpSpPr/>
          <p:nvPr/>
        </p:nvGrpSpPr>
        <p:grpSpPr>
          <a:xfrm>
            <a:off x="1435162" y="3332094"/>
            <a:ext cx="7243886" cy="559753"/>
            <a:chOff x="1036718" y="2142394"/>
            <a:chExt cx="7243886" cy="559753"/>
          </a:xfrm>
        </p:grpSpPr>
        <p:sp>
          <p:nvSpPr>
            <p:cNvPr id="66" name="Oval 6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2C4F3A7E-6664-4BE8-9708-B24F6BFCE2E4}"/>
                </a:ext>
              </a:extLst>
            </p:cNvPr>
            <p:cNvSpPr txBox="1"/>
            <p:nvPr/>
          </p:nvSpPr>
          <p:spPr>
            <a:xfrm>
              <a:off x="1435199" y="2142394"/>
              <a:ext cx="6845405" cy="523220"/>
            </a:xfrm>
            <a:prstGeom prst="rect">
              <a:avLst/>
            </a:prstGeom>
            <a:noFill/>
          </p:spPr>
          <p:txBody>
            <a:bodyPr wrap="square" rtlCol="0">
              <a:spAutoFit/>
            </a:bodyPr>
            <a:lstStyle/>
            <a:p>
              <a:r>
                <a:rPr lang="en-US" sz="2800" dirty="0">
                  <a:solidFill>
                    <a:srgbClr val="003D79"/>
                  </a:solidFill>
                </a:rPr>
                <a:t>After the Count</a:t>
              </a:r>
            </a:p>
          </p:txBody>
        </p:sp>
        <p:sp>
          <p:nvSpPr>
            <p:cNvPr id="68" name="TextBox 67">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70" name="Group 69" descr="Next Steps" title="Module 7">
            <a:extLst>
              <a:ext uri="{FF2B5EF4-FFF2-40B4-BE49-F238E27FC236}">
                <a16:creationId xmlns:a16="http://schemas.microsoft.com/office/drawing/2014/main" id="{FC6AD48D-0CD1-414E-BB43-3C6997810727}"/>
              </a:ext>
            </a:extLst>
          </p:cNvPr>
          <p:cNvGrpSpPr/>
          <p:nvPr/>
        </p:nvGrpSpPr>
        <p:grpSpPr>
          <a:xfrm>
            <a:off x="1434899" y="3843116"/>
            <a:ext cx="4196440" cy="559753"/>
            <a:chOff x="1014946" y="2142394"/>
            <a:chExt cx="4196440" cy="559753"/>
          </a:xfrm>
        </p:grpSpPr>
        <p:sp>
          <p:nvSpPr>
            <p:cNvPr id="71" name="Oval 70">
              <a:extLst>
                <a:ext uri="{FF2B5EF4-FFF2-40B4-BE49-F238E27FC236}">
                  <a16:creationId xmlns:a16="http://schemas.microsoft.com/office/drawing/2014/main" id="{F85BDDBC-B31F-43B7-9760-DB6417E2C3E1}"/>
                </a:ext>
              </a:extLst>
            </p:cNvPr>
            <p:cNvSpPr/>
            <p:nvPr/>
          </p:nvSpPr>
          <p:spPr>
            <a:xfrm>
              <a:off x="1014946" y="2231704"/>
              <a:ext cx="331943" cy="331943"/>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2C4F3A7E-6664-4BE8-9708-B24F6BFCE2E4}"/>
                </a:ext>
              </a:extLst>
            </p:cNvPr>
            <p:cNvSpPr txBox="1"/>
            <p:nvPr/>
          </p:nvSpPr>
          <p:spPr>
            <a:xfrm>
              <a:off x="1435199" y="2142394"/>
              <a:ext cx="3776187" cy="523220"/>
            </a:xfrm>
            <a:prstGeom prst="rect">
              <a:avLst/>
            </a:prstGeom>
            <a:noFill/>
          </p:spPr>
          <p:txBody>
            <a:bodyPr wrap="square" rtlCol="0">
              <a:spAutoFit/>
            </a:bodyPr>
            <a:lstStyle/>
            <a:p>
              <a:r>
                <a:rPr lang="en-US" sz="2800" dirty="0">
                  <a:solidFill>
                    <a:srgbClr val="003D79"/>
                  </a:solidFill>
                </a:rPr>
                <a:t>Next Steps</a:t>
              </a:r>
            </a:p>
          </p:txBody>
        </p:sp>
        <p:sp>
          <p:nvSpPr>
            <p:cNvPr id="74" name="TextBox 7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spTree>
    <p:extLst>
      <p:ext uri="{BB962C8B-B14F-4D97-AF65-F5344CB8AC3E}">
        <p14:creationId xmlns:p14="http://schemas.microsoft.com/office/powerpoint/2010/main" val="333642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39"/>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childTnLst>
                                    <p:set>
                                      <p:cBhvr>
                                        <p:cTn id="12" dur="1" fill="hold">
                                          <p:stCondLst>
                                            <p:cond delay="0"/>
                                          </p:stCondLst>
                                        </p:cTn>
                                        <p:tgtEl>
                                          <p:spTgt spid="4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500"/>
                                  </p:stCondLst>
                                  <p:childTnLst>
                                    <p:set>
                                      <p:cBhvr>
                                        <p:cTn id="15" dur="1" fill="hold">
                                          <p:stCondLst>
                                            <p:cond delay="0"/>
                                          </p:stCondLst>
                                        </p:cTn>
                                        <p:tgtEl>
                                          <p:spTgt spid="60"/>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500"/>
                                  </p:stCondLst>
                                  <p:childTnLst>
                                    <p:set>
                                      <p:cBhvr>
                                        <p:cTn id="18" dur="1" fill="hold">
                                          <p:stCondLst>
                                            <p:cond delay="0"/>
                                          </p:stCondLst>
                                        </p:cTn>
                                        <p:tgtEl>
                                          <p:spTgt spid="65"/>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nodeType="afterEffect">
                                  <p:stCondLst>
                                    <p:cond delay="500"/>
                                  </p:stCondLst>
                                  <p:childTnLst>
                                    <p:set>
                                      <p:cBhvr>
                                        <p:cTn id="21"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581885" y="5046"/>
            <a:ext cx="9706934" cy="1325563"/>
          </a:xfrm>
        </p:spPr>
        <p:txBody>
          <a:bodyPr/>
          <a:lstStyle/>
          <a:p>
            <a:pPr algn="ctr"/>
            <a:r>
              <a:rPr lang="en-US" dirty="0"/>
              <a:t>Introduction</a:t>
            </a:r>
          </a:p>
        </p:txBody>
      </p:sp>
      <p:sp>
        <p:nvSpPr>
          <p:cNvPr id="28" name="Content Placeholder 4"/>
          <p:cNvSpPr>
            <a:spLocks noGrp="1"/>
          </p:cNvSpPr>
          <p:nvPr>
            <p:ph idx="1"/>
          </p:nvPr>
        </p:nvSpPr>
        <p:spPr>
          <a:xfrm>
            <a:off x="1434742" y="1520029"/>
            <a:ext cx="7967769" cy="4351338"/>
          </a:xfrm>
        </p:spPr>
        <p:txBody>
          <a:bodyPr>
            <a:noAutofit/>
          </a:bodyPr>
          <a:lstStyle/>
          <a:p>
            <a:r>
              <a:rPr lang="en-US" sz="2000" dirty="0"/>
              <a:t>This document compiles feedback from several communities as well as larger efforts. Listed at the end of this document are just a few resources that communities can use to analyze and improve their existing process. </a:t>
            </a:r>
          </a:p>
          <a:p>
            <a:r>
              <a:rPr lang="en-US" sz="2000" dirty="0"/>
              <a:t>This tool is not mean to be a comprehensive guide on conducting the Point-in-Time (PIT) count. It is a supplemental resource that was developed specifically to assist with ensuring veterans are accounted for on the day of the PIT.</a:t>
            </a:r>
          </a:p>
          <a:p>
            <a:r>
              <a:rPr lang="en-US" sz="2000" dirty="0"/>
              <a:t>If you have questions, concerns, or feedback on the information in this presentation please reach out to the THN Data Coordinator.</a:t>
            </a:r>
            <a:endParaRPr lang="en-US" sz="2000" b="1" dirty="0"/>
          </a:p>
        </p:txBody>
      </p:sp>
    </p:spTree>
    <p:extLst>
      <p:ext uri="{BB962C8B-B14F-4D97-AF65-F5344CB8AC3E}">
        <p14:creationId xmlns:p14="http://schemas.microsoft.com/office/powerpoint/2010/main" val="83891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9379" y="-12171"/>
            <a:ext cx="12144673" cy="7169070"/>
            <a:chOff x="9379" y="-12171"/>
            <a:chExt cx="12144673" cy="7169070"/>
          </a:xfrm>
        </p:grpSpPr>
        <p:sp>
          <p:nvSpPr>
            <p:cNvPr id="32" name="Rectangle 3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8" name="TextBox 57"/>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59" name="TextBox 58"/>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0" name="TextBox 59"/>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2" name="TextBox 61"/>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3" name="TextBox 62"/>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4" name="Picture 63"/>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581885" y="5046"/>
            <a:ext cx="9706934" cy="1325563"/>
          </a:xfrm>
        </p:spPr>
        <p:txBody>
          <a:bodyPr/>
          <a:lstStyle/>
          <a:p>
            <a:pPr algn="ctr"/>
            <a:r>
              <a:rPr lang="en-US" dirty="0"/>
              <a:t>Rate of Homelessness </a:t>
            </a:r>
          </a:p>
        </p:txBody>
      </p:sp>
      <p:sp>
        <p:nvSpPr>
          <p:cNvPr id="28" name="Content Placeholder 4"/>
          <p:cNvSpPr>
            <a:spLocks noGrp="1"/>
          </p:cNvSpPr>
          <p:nvPr>
            <p:ph idx="1"/>
          </p:nvPr>
        </p:nvSpPr>
        <p:spPr>
          <a:xfrm>
            <a:off x="1434743" y="1520029"/>
            <a:ext cx="7579556" cy="4351338"/>
          </a:xfrm>
        </p:spPr>
        <p:txBody>
          <a:bodyPr>
            <a:normAutofit/>
          </a:bodyPr>
          <a:lstStyle/>
          <a:p>
            <a:pPr fontAlgn="base"/>
            <a:r>
              <a:rPr lang="en-US" sz="2400" dirty="0"/>
              <a:t>“</a:t>
            </a:r>
            <a:r>
              <a:rPr lang="en-US" sz="2400" u="sng" dirty="0">
                <a:hlinkClick r:id="rId4"/>
              </a:rPr>
              <a:t>Just over 9% of all adults experiencing homelessness in the United States are Veterans of the U.S. military.</a:t>
            </a:r>
            <a:r>
              <a:rPr lang="en-US" sz="2400" dirty="0"/>
              <a:t>”- USICH</a:t>
            </a:r>
          </a:p>
          <a:p>
            <a:pPr marL="0" indent="0" fontAlgn="base">
              <a:buNone/>
            </a:pPr>
            <a:endParaRPr lang="en-US" sz="2400" dirty="0"/>
          </a:p>
          <a:p>
            <a:pPr lvl="1" fontAlgn="base"/>
            <a:r>
              <a:rPr lang="en-US" sz="2000" dirty="0"/>
              <a:t>This data point is one of the many nationally recognized statistics around homelessness and </a:t>
            </a:r>
            <a:r>
              <a:rPr lang="en-US" sz="2000" b="1" dirty="0"/>
              <a:t>was calculated solely by using PIT Data</a:t>
            </a:r>
          </a:p>
          <a:p>
            <a:pPr lvl="1" fontAlgn="base"/>
            <a:endParaRPr lang="en-US" sz="2000" b="1" dirty="0"/>
          </a:p>
        </p:txBody>
      </p:sp>
    </p:spTree>
    <p:extLst>
      <p:ext uri="{BB962C8B-B14F-4D97-AF65-F5344CB8AC3E}">
        <p14:creationId xmlns:p14="http://schemas.microsoft.com/office/powerpoint/2010/main" val="738360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9379" y="-12171"/>
            <a:ext cx="12144673" cy="7169070"/>
            <a:chOff x="9379" y="-12171"/>
            <a:chExt cx="12144673" cy="7169070"/>
          </a:xfrm>
        </p:grpSpPr>
        <p:sp>
          <p:nvSpPr>
            <p:cNvPr id="33" name="Rectangle 32"/>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59" name="TextBox 58"/>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60" name="TextBox 59"/>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62" name="TextBox 61"/>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63" name="TextBox 62"/>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64" name="TextBox 63"/>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65" name="Picture 64"/>
            <p:cNvPicPr>
              <a:picLocks noChangeAspect="1"/>
            </p:cNvPicPr>
            <p:nvPr/>
          </p:nvPicPr>
          <p:blipFill>
            <a:blip r:embed="rId3"/>
            <a:stretch>
              <a:fillRect/>
            </a:stretch>
          </p:blipFill>
          <p:spPr>
            <a:xfrm>
              <a:off x="765978" y="6110900"/>
              <a:ext cx="762000" cy="733425"/>
            </a:xfrm>
            <a:prstGeom prst="rect">
              <a:avLst/>
            </a:prstGeom>
          </p:spPr>
        </p:pic>
      </p:grpSp>
      <p:sp>
        <p:nvSpPr>
          <p:cNvPr id="26" name="Title 2"/>
          <p:cNvSpPr>
            <a:spLocks noGrp="1"/>
          </p:cNvSpPr>
          <p:nvPr>
            <p:ph type="title"/>
          </p:nvPr>
        </p:nvSpPr>
        <p:spPr>
          <a:xfrm>
            <a:off x="568921" y="5046"/>
            <a:ext cx="9719898" cy="1325563"/>
          </a:xfrm>
        </p:spPr>
        <p:txBody>
          <a:bodyPr/>
          <a:lstStyle/>
          <a:p>
            <a:pPr algn="ctr"/>
            <a:r>
              <a:rPr lang="en-US" dirty="0"/>
              <a:t>Veterans in Texas</a:t>
            </a:r>
          </a:p>
        </p:txBody>
      </p:sp>
      <p:sp>
        <p:nvSpPr>
          <p:cNvPr id="28" name="Content Placeholder 4"/>
          <p:cNvSpPr>
            <a:spLocks noGrp="1"/>
          </p:cNvSpPr>
          <p:nvPr>
            <p:ph idx="1"/>
          </p:nvPr>
        </p:nvSpPr>
        <p:spPr>
          <a:xfrm>
            <a:off x="1434743" y="1520029"/>
            <a:ext cx="7858462" cy="2721771"/>
          </a:xfrm>
        </p:spPr>
        <p:txBody>
          <a:bodyPr>
            <a:normAutofit/>
          </a:bodyPr>
          <a:lstStyle/>
          <a:p>
            <a:pPr fontAlgn="base"/>
            <a:r>
              <a:rPr lang="en-US" sz="2000" dirty="0"/>
              <a:t>The population of Veterans in Texas: </a:t>
            </a:r>
            <a:r>
              <a:rPr lang="en-US" sz="2000" b="1" dirty="0">
                <a:hlinkClick r:id="rId4"/>
              </a:rPr>
              <a:t>1,573,737</a:t>
            </a:r>
            <a:r>
              <a:rPr lang="en-US" sz="2000" baseline="70000" dirty="0"/>
              <a:t> 1</a:t>
            </a:r>
            <a:endParaRPr lang="en-US" sz="2000" dirty="0"/>
          </a:p>
          <a:p>
            <a:pPr fontAlgn="base"/>
            <a:r>
              <a:rPr lang="en-US" sz="2000" dirty="0"/>
              <a:t>Did you know that </a:t>
            </a:r>
            <a:r>
              <a:rPr lang="en-US" sz="2000" dirty="0">
                <a:hlinkClick r:id="rId5"/>
              </a:rPr>
              <a:t>two counties</a:t>
            </a:r>
            <a:r>
              <a:rPr lang="en-US" sz="2000" baseline="70000" dirty="0"/>
              <a:t> 2</a:t>
            </a:r>
            <a:r>
              <a:rPr lang="en-US" sz="2000" dirty="0"/>
              <a:t> within the Texas Balance of State are in the top 100 counties in the United States where Veterans live? </a:t>
            </a:r>
          </a:p>
          <a:p>
            <a:r>
              <a:rPr lang="en-US" sz="2000" dirty="0"/>
              <a:t>The TX </a:t>
            </a:r>
            <a:r>
              <a:rPr lang="en-US" sz="2000" dirty="0" err="1"/>
              <a:t>BoS</a:t>
            </a:r>
            <a:r>
              <a:rPr lang="en-US" sz="2000" dirty="0"/>
              <a:t> </a:t>
            </a:r>
            <a:r>
              <a:rPr lang="en-US" sz="2000" dirty="0" err="1"/>
              <a:t>CoC</a:t>
            </a:r>
            <a:r>
              <a:rPr lang="en-US" sz="2000" dirty="0"/>
              <a:t> is home to 49% of the total Veteran Population in Texas: </a:t>
            </a:r>
          </a:p>
          <a:p>
            <a:pPr lvl="1"/>
            <a:r>
              <a:rPr lang="en-US" sz="1800" b="1" dirty="0">
                <a:hlinkClick r:id="rId4"/>
              </a:rPr>
              <a:t>769,498</a:t>
            </a:r>
            <a:r>
              <a:rPr lang="en-US" sz="1800" baseline="70000" dirty="0"/>
              <a:t> 1</a:t>
            </a:r>
            <a:r>
              <a:rPr lang="en-US" sz="1800" b="1" dirty="0"/>
              <a:t> </a:t>
            </a:r>
            <a:r>
              <a:rPr lang="en-US" sz="1800" dirty="0"/>
              <a:t>Veterans live in the TX </a:t>
            </a:r>
            <a:r>
              <a:rPr lang="en-US" sz="1800" dirty="0" err="1"/>
              <a:t>BoS</a:t>
            </a:r>
            <a:r>
              <a:rPr lang="en-US" sz="1800" dirty="0"/>
              <a:t> </a:t>
            </a:r>
            <a:r>
              <a:rPr lang="en-US" sz="1800" dirty="0" err="1"/>
              <a:t>CoC</a:t>
            </a:r>
            <a:r>
              <a:rPr lang="en-US" sz="1800" dirty="0"/>
              <a:t> Region</a:t>
            </a:r>
          </a:p>
          <a:p>
            <a:pPr lvl="2"/>
            <a:r>
              <a:rPr lang="en-US" sz="1600" dirty="0"/>
              <a:t>Of these veterans, </a:t>
            </a:r>
            <a:r>
              <a:rPr lang="en-US" sz="1600" dirty="0">
                <a:hlinkClick r:id="rId6"/>
              </a:rPr>
              <a:t>555</a:t>
            </a:r>
            <a:r>
              <a:rPr lang="en-US" sz="1600" baseline="70000" dirty="0"/>
              <a:t> 3</a:t>
            </a:r>
            <a:r>
              <a:rPr lang="en-US" sz="1600" dirty="0"/>
              <a:t> were identified on the 2020 PIT Count. </a:t>
            </a:r>
            <a:r>
              <a:rPr lang="en-US" sz="1600" baseline="70000" dirty="0"/>
              <a:t>4 </a:t>
            </a:r>
          </a:p>
        </p:txBody>
      </p:sp>
      <p:sp>
        <p:nvSpPr>
          <p:cNvPr id="30" name="TextBox 29"/>
          <p:cNvSpPr txBox="1"/>
          <p:nvPr/>
        </p:nvSpPr>
        <p:spPr>
          <a:xfrm>
            <a:off x="1801309" y="4850980"/>
            <a:ext cx="7938966" cy="1169551"/>
          </a:xfrm>
          <a:prstGeom prst="rect">
            <a:avLst/>
          </a:prstGeom>
          <a:noFill/>
        </p:spPr>
        <p:txBody>
          <a:bodyPr wrap="square" rtlCol="0">
            <a:spAutoFit/>
          </a:bodyPr>
          <a:lstStyle/>
          <a:p>
            <a:r>
              <a:rPr lang="en-US" sz="1400" baseline="70000" dirty="0"/>
              <a:t>1</a:t>
            </a:r>
            <a:r>
              <a:rPr lang="en-US" sz="1400" dirty="0"/>
              <a:t>Citation: </a:t>
            </a:r>
            <a:r>
              <a:rPr lang="en-US" sz="1400" dirty="0">
                <a:hlinkClick r:id="rId4"/>
              </a:rPr>
              <a:t>Veterans in Texas: A Demographic Study</a:t>
            </a:r>
            <a:r>
              <a:rPr lang="en-US" sz="1400" dirty="0"/>
              <a:t> (hyperlinked)</a:t>
            </a:r>
          </a:p>
          <a:p>
            <a:r>
              <a:rPr lang="en-US" sz="1400" baseline="70000" dirty="0"/>
              <a:t>2</a:t>
            </a:r>
            <a:r>
              <a:rPr lang="en-US" sz="1400" dirty="0"/>
              <a:t>Citation: </a:t>
            </a:r>
            <a:r>
              <a:rPr lang="en-US" sz="1400" dirty="0">
                <a:hlinkClick r:id="rId7"/>
              </a:rPr>
              <a:t>VA County Level Veteran Data</a:t>
            </a:r>
            <a:r>
              <a:rPr lang="en-US" sz="1400" dirty="0"/>
              <a:t> (hyperlinked)</a:t>
            </a:r>
          </a:p>
          <a:p>
            <a:r>
              <a:rPr lang="en-US" sz="1400" baseline="70000" dirty="0"/>
              <a:t>3</a:t>
            </a:r>
            <a:r>
              <a:rPr lang="en-US" sz="1400" dirty="0"/>
              <a:t>Citation: </a:t>
            </a:r>
            <a:r>
              <a:rPr lang="en-US" sz="1400" dirty="0">
                <a:hlinkClick r:id="rId6"/>
              </a:rPr>
              <a:t>Extrapolated PIT Report </a:t>
            </a:r>
            <a:r>
              <a:rPr lang="en-US" sz="1400" dirty="0"/>
              <a:t>(hyperlinked)</a:t>
            </a:r>
          </a:p>
          <a:p>
            <a:r>
              <a:rPr lang="en-US" sz="1400" baseline="70000" dirty="0"/>
              <a:t>4</a:t>
            </a:r>
            <a:r>
              <a:rPr lang="en-US" sz="1400" dirty="0"/>
              <a:t>Based on the data on the previous slide and our understanding of veteran homelessness, we believe this is an undercount. </a:t>
            </a:r>
          </a:p>
        </p:txBody>
      </p:sp>
    </p:spTree>
    <p:extLst>
      <p:ext uri="{BB962C8B-B14F-4D97-AF65-F5344CB8AC3E}">
        <p14:creationId xmlns:p14="http://schemas.microsoft.com/office/powerpoint/2010/main" val="400230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581886" y="8597"/>
            <a:ext cx="10006328" cy="1325563"/>
          </a:xfrm>
        </p:spPr>
        <p:txBody>
          <a:bodyPr/>
          <a:lstStyle/>
          <a:p>
            <a:pPr algn="ctr"/>
            <a:r>
              <a:rPr lang="en-US" dirty="0"/>
              <a:t>PIT Count Importance</a:t>
            </a:r>
          </a:p>
        </p:txBody>
      </p:sp>
      <p:sp>
        <p:nvSpPr>
          <p:cNvPr id="23" name="Content Placeholder 2"/>
          <p:cNvSpPr>
            <a:spLocks noGrp="1"/>
          </p:cNvSpPr>
          <p:nvPr>
            <p:ph idx="1"/>
          </p:nvPr>
        </p:nvSpPr>
        <p:spPr>
          <a:xfrm>
            <a:off x="1548176" y="1287586"/>
            <a:ext cx="8505679" cy="4351338"/>
          </a:xfrm>
        </p:spPr>
        <p:txBody>
          <a:bodyPr>
            <a:normAutofit/>
          </a:bodyPr>
          <a:lstStyle/>
          <a:p>
            <a:pPr marL="0" indent="0">
              <a:buNone/>
            </a:pPr>
            <a:r>
              <a:rPr lang="en-US" sz="2000" dirty="0"/>
              <a:t>The Point-in-Time (PIT) Count is an annual effort led by the </a:t>
            </a:r>
            <a:r>
              <a:rPr lang="en-US" sz="2000" u="sng" dirty="0">
                <a:hlinkClick r:id="rId4"/>
              </a:rPr>
              <a:t>U.S. Department of Housing and Urban Development (HUD)</a:t>
            </a:r>
            <a:r>
              <a:rPr lang="en-US" sz="2000" dirty="0"/>
              <a:t> to estimate the number of Americans, including Veterans, without safe, stable housing. </a:t>
            </a:r>
          </a:p>
          <a:p>
            <a:pPr marL="0" indent="0">
              <a:buNone/>
            </a:pPr>
            <a:endParaRPr lang="en-US" sz="2000" dirty="0"/>
          </a:p>
          <a:p>
            <a:pPr marL="0" indent="0">
              <a:buNone/>
            </a:pPr>
            <a:r>
              <a:rPr lang="en-US" sz="2000" dirty="0"/>
              <a:t>It is one of the tools used to assess progress each year toward VA’s priority goal of ending homelessness among Veterans.</a:t>
            </a:r>
          </a:p>
          <a:p>
            <a:pPr marL="0" indent="0">
              <a:buNone/>
            </a:pPr>
            <a:endParaRPr lang="en-US" sz="2000" dirty="0"/>
          </a:p>
          <a:p>
            <a:pPr marL="0" indent="0">
              <a:buNone/>
            </a:pPr>
            <a:r>
              <a:rPr lang="en-US" sz="2000" dirty="0"/>
              <a:t>Counting every homeless sheltered and unsheltered veterans is key to understanding whether community efforts to effectively end homelessness for veterans are working, and whether fewer veterans are experiencing homelessness over time.</a:t>
            </a:r>
          </a:p>
        </p:txBody>
      </p:sp>
    </p:spTree>
    <p:extLst>
      <p:ext uri="{BB962C8B-B14F-4D97-AF65-F5344CB8AC3E}">
        <p14:creationId xmlns:p14="http://schemas.microsoft.com/office/powerpoint/2010/main" val="719744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9379" y="-12171"/>
            <a:ext cx="12144673" cy="7169070"/>
            <a:chOff x="9379" y="-12171"/>
            <a:chExt cx="12144673" cy="7169070"/>
          </a:xfrm>
        </p:grpSpPr>
        <p:sp>
          <p:nvSpPr>
            <p:cNvPr id="25" name="Rectangle 24"/>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42" name="TextBox 41"/>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43" name="TextBox 42"/>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46" name="TextBox 45"/>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48" name="TextBox 47"/>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49" name="Picture 48"/>
            <p:cNvPicPr>
              <a:picLocks noChangeAspect="1"/>
            </p:cNvPicPr>
            <p:nvPr/>
          </p:nvPicPr>
          <p:blipFill>
            <a:blip r:embed="rId3"/>
            <a:stretch>
              <a:fillRect/>
            </a:stretch>
          </p:blipFill>
          <p:spPr>
            <a:xfrm>
              <a:off x="765978" y="6110900"/>
              <a:ext cx="762000" cy="733425"/>
            </a:xfrm>
            <a:prstGeom prst="rect">
              <a:avLst/>
            </a:prstGeom>
          </p:spPr>
        </p:pic>
      </p:grpSp>
      <p:sp>
        <p:nvSpPr>
          <p:cNvPr id="22" name="Title 1"/>
          <p:cNvSpPr>
            <a:spLocks noGrp="1"/>
          </p:cNvSpPr>
          <p:nvPr>
            <p:ph type="title"/>
          </p:nvPr>
        </p:nvSpPr>
        <p:spPr>
          <a:xfrm>
            <a:off x="572971" y="8597"/>
            <a:ext cx="10006328" cy="1325563"/>
          </a:xfrm>
        </p:spPr>
        <p:txBody>
          <a:bodyPr/>
          <a:lstStyle/>
          <a:p>
            <a:pPr algn="ctr"/>
            <a:r>
              <a:rPr lang="en-US" dirty="0"/>
              <a:t>Key Considerations</a:t>
            </a:r>
          </a:p>
        </p:txBody>
      </p:sp>
      <p:sp>
        <p:nvSpPr>
          <p:cNvPr id="23" name="Content Placeholder 2"/>
          <p:cNvSpPr>
            <a:spLocks noGrp="1"/>
          </p:cNvSpPr>
          <p:nvPr>
            <p:ph idx="1"/>
          </p:nvPr>
        </p:nvSpPr>
        <p:spPr>
          <a:xfrm>
            <a:off x="1563926" y="1244374"/>
            <a:ext cx="8505679" cy="4351338"/>
          </a:xfrm>
        </p:spPr>
        <p:txBody>
          <a:bodyPr>
            <a:noAutofit/>
          </a:bodyPr>
          <a:lstStyle/>
          <a:p>
            <a:pPr lvl="0"/>
            <a:r>
              <a:rPr lang="en-US" sz="2000" dirty="0"/>
              <a:t>Conducting a PIT count of homeless veterans is challenging because a person’s veterans status is not visibly discernible and identification will likely require enumerator interviews. </a:t>
            </a:r>
          </a:p>
          <a:p>
            <a:r>
              <a:rPr lang="en-US" sz="2000" dirty="0"/>
              <a:t>Locating, counting, and interviewing unsheltered homeless veterans during the PIT count is a major challenge</a:t>
            </a:r>
          </a:p>
          <a:p>
            <a:r>
              <a:rPr lang="en-US" sz="2000" dirty="0"/>
              <a:t>However, those responsible for planning the PIT count should be mindful that some veterans might not be eligible for VA services, so it is important that other partners (in addition to the VA) participate to identify and locate homeless veterans. </a:t>
            </a:r>
          </a:p>
          <a:p>
            <a:pPr lvl="1"/>
            <a:r>
              <a:rPr lang="en-US" sz="1800" dirty="0"/>
              <a:t>Ultimately, combining homeless sector and VA knowledge will result in a more thorough and accurate count. </a:t>
            </a:r>
            <a:endParaRPr lang="en-US" sz="2000" dirty="0"/>
          </a:p>
        </p:txBody>
      </p:sp>
    </p:spTree>
    <p:extLst>
      <p:ext uri="{BB962C8B-B14F-4D97-AF65-F5344CB8AC3E}">
        <p14:creationId xmlns:p14="http://schemas.microsoft.com/office/powerpoint/2010/main" val="248584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9379" y="-12171"/>
            <a:ext cx="12144673" cy="7169070"/>
            <a:chOff x="9379" y="-12171"/>
            <a:chExt cx="12144673" cy="7169070"/>
          </a:xfrm>
        </p:grpSpPr>
        <p:sp>
          <p:nvSpPr>
            <p:cNvPr id="22" name="Rectangle 21"/>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34" name="TextBox 33"/>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35" name="TextBox 34"/>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36" name="TextBox 35"/>
            <p:cNvSpPr txBox="1"/>
            <p:nvPr/>
          </p:nvSpPr>
          <p:spPr>
            <a:xfrm>
              <a:off x="11507863" y="5695483"/>
              <a:ext cx="492443" cy="1461416"/>
            </a:xfrm>
            <a:prstGeom prst="rect">
              <a:avLst/>
            </a:prstGeom>
            <a:noFill/>
          </p:spPr>
          <p:txBody>
            <a:bodyPr vert="vert" wrap="square" rtlCol="0">
              <a:spAutoFit/>
            </a:bodyPr>
            <a:lstStyle/>
            <a:p>
              <a:r>
                <a:rPr lang="en-US" sz="2000" dirty="0">
                  <a:solidFill>
                    <a:schemeClr val="bg1"/>
                  </a:solidFill>
                </a:rPr>
                <a:t>Wrap- Up</a:t>
              </a:r>
            </a:p>
          </p:txBody>
        </p:sp>
        <p:pic>
          <p:nvPicPr>
            <p:cNvPr id="38" name="Picture 37"/>
            <p:cNvPicPr>
              <a:picLocks noChangeAspect="1"/>
            </p:cNvPicPr>
            <p:nvPr/>
          </p:nvPicPr>
          <p:blipFill>
            <a:blip r:embed="rId3"/>
            <a:stretch>
              <a:fillRect/>
            </a:stretch>
          </p:blipFill>
          <p:spPr>
            <a:xfrm>
              <a:off x="765978" y="6110900"/>
              <a:ext cx="762000" cy="733425"/>
            </a:xfrm>
            <a:prstGeom prst="rect">
              <a:avLst/>
            </a:prstGeom>
          </p:spPr>
        </p:pic>
      </p:grpSp>
      <p:sp>
        <p:nvSpPr>
          <p:cNvPr id="19" name="Title 4"/>
          <p:cNvSpPr>
            <a:spLocks noGrp="1"/>
          </p:cNvSpPr>
          <p:nvPr>
            <p:ph type="title"/>
          </p:nvPr>
        </p:nvSpPr>
        <p:spPr>
          <a:xfrm>
            <a:off x="592485" y="7835"/>
            <a:ext cx="10302217" cy="1325563"/>
          </a:xfrm>
        </p:spPr>
        <p:txBody>
          <a:bodyPr/>
          <a:lstStyle/>
          <a:p>
            <a:pPr algn="ctr"/>
            <a:r>
              <a:rPr lang="en-US" dirty="0"/>
              <a:t>Partnerships with the VA</a:t>
            </a:r>
          </a:p>
        </p:txBody>
      </p:sp>
      <p:sp>
        <p:nvSpPr>
          <p:cNvPr id="20" name="Content Placeholder 5"/>
          <p:cNvSpPr>
            <a:spLocks noGrp="1"/>
          </p:cNvSpPr>
          <p:nvPr>
            <p:ph idx="1"/>
          </p:nvPr>
        </p:nvSpPr>
        <p:spPr>
          <a:xfrm>
            <a:off x="1651000" y="1266214"/>
            <a:ext cx="8793089" cy="4351338"/>
          </a:xfrm>
        </p:spPr>
        <p:txBody>
          <a:bodyPr>
            <a:noAutofit/>
          </a:bodyPr>
          <a:lstStyle/>
          <a:p>
            <a:pPr marL="342900" indent="-342900">
              <a:buAutoNum type="arabicPeriod"/>
            </a:pPr>
            <a:r>
              <a:rPr lang="en-US" sz="2000" dirty="0"/>
              <a:t>Engage the local VA Medical Center and VA department staff that provide services to homeless veterans or work on homeless issues to help plan and implement the count. </a:t>
            </a:r>
          </a:p>
          <a:p>
            <a:pPr lvl="1"/>
            <a:r>
              <a:rPr lang="en-US" sz="1600" dirty="0"/>
              <a:t>VA Medical Centers have homeless coordinators and outreach workers who regularly interact with homeless veterans. These staff are knowledgeable about the locations where unsheltered homeless veterans live, sleep, and congregate and can identify the places that must be included in the unsheltered count.</a:t>
            </a:r>
          </a:p>
          <a:p>
            <a:pPr lvl="1"/>
            <a:r>
              <a:rPr lang="en-US" sz="1600" dirty="0"/>
              <a:t>These individuals can also help make sure the roster of housing programs for homeless veterans is complete for the sheltered count and identify any other VA-funded service centers that should be involved, such as Community Based Outpatient Clinics (CBOCs), Vet Centers, and Women Vet Programs. </a:t>
            </a:r>
          </a:p>
          <a:p>
            <a:pPr lvl="1"/>
            <a:r>
              <a:rPr lang="en-US" sz="1600" dirty="0"/>
              <a:t>Provide guidance on count and survey instruments. VA staff can offer technical guidance to improve data accuracy. </a:t>
            </a:r>
          </a:p>
          <a:p>
            <a:pPr lvl="1"/>
            <a:r>
              <a:rPr lang="en-US" sz="1600" dirty="0"/>
              <a:t>Assist during the count. Veteran homeless coordinators and outreach workers can form special teams to canvass encampments and other remote areas that may not have been included in previous counts. Their relationships with clients could also help homeless veterans feel more comfortable providing information.</a:t>
            </a:r>
          </a:p>
          <a:p>
            <a:endParaRPr lang="en-US" sz="1800" dirty="0"/>
          </a:p>
        </p:txBody>
      </p:sp>
    </p:spTree>
    <p:extLst>
      <p:ext uri="{BB962C8B-B14F-4D97-AF65-F5344CB8AC3E}">
        <p14:creationId xmlns:p14="http://schemas.microsoft.com/office/powerpoint/2010/main" val="1979068197"/>
      </p:ext>
    </p:extLst>
  </p:cSld>
  <p:clrMapOvr>
    <a:masterClrMapping/>
  </p:clrMapOvr>
</p:sld>
</file>

<file path=ppt/theme/theme1.xml><?xml version="1.0" encoding="utf-8"?>
<a:theme xmlns:a="http://schemas.openxmlformats.org/drawingml/2006/main" name="Office Theme">
  <a:themeElements>
    <a:clrScheme name="Custom 1">
      <a:dk1>
        <a:srgbClr val="003D79"/>
      </a:dk1>
      <a:lt1>
        <a:srgbClr val="FFFFFF"/>
      </a:lt1>
      <a:dk2>
        <a:srgbClr val="003D79"/>
      </a:dk2>
      <a:lt2>
        <a:srgbClr val="FFFFFF"/>
      </a:lt2>
      <a:accent1>
        <a:srgbClr val="9DBB53"/>
      </a:accent1>
      <a:accent2>
        <a:srgbClr val="BB6253"/>
      </a:accent2>
      <a:accent3>
        <a:srgbClr val="7E5479"/>
      </a:accent3>
      <a:accent4>
        <a:srgbClr val="F48E58"/>
      </a:accent4>
      <a:accent5>
        <a:srgbClr val="1F8DBF"/>
      </a:accent5>
      <a:accent6>
        <a:srgbClr val="FFB994"/>
      </a:accent6>
      <a:hlink>
        <a:srgbClr val="003D79"/>
      </a:hlink>
      <a:folHlink>
        <a:srgbClr val="9DBB53"/>
      </a:folHlink>
    </a:clrScheme>
    <a:fontScheme name="Roboto">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N Template 1.potx" id="{A7504B28-C08A-49CA-8F43-042B4DF6C3F6}" vid="{29E293A4-A48F-42DB-BC9A-1D8694AA4D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THN Template 1 - Copy</Template>
  <TotalTime>5380</TotalTime>
  <Words>1563</Words>
  <Application>Microsoft Office PowerPoint</Application>
  <PresentationFormat>Widescreen</PresentationFormat>
  <Paragraphs>168</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Roboto</vt:lpstr>
      <vt:lpstr>Arial</vt:lpstr>
      <vt:lpstr>Tw Cen MT</vt:lpstr>
      <vt:lpstr>Roboto Black</vt:lpstr>
      <vt:lpstr>Calibri</vt:lpstr>
      <vt:lpstr>Office Theme</vt:lpstr>
      <vt:lpstr>Engaging Veterans and Veteran Service Provicers</vt:lpstr>
      <vt:lpstr>PowerPoint Presentation</vt:lpstr>
      <vt:lpstr>Agenda</vt:lpstr>
      <vt:lpstr>Introduction</vt:lpstr>
      <vt:lpstr>Rate of Homelessness </vt:lpstr>
      <vt:lpstr>Veterans in Texas</vt:lpstr>
      <vt:lpstr>PIT Count Importance</vt:lpstr>
      <vt:lpstr>Key Considerations</vt:lpstr>
      <vt:lpstr>Partnerships with the VA</vt:lpstr>
      <vt:lpstr>Veteran Service Organizations</vt:lpstr>
      <vt:lpstr>Those with Lived Experience</vt:lpstr>
      <vt:lpstr>During the Count</vt:lpstr>
      <vt:lpstr>After the PIT Count</vt:lpstr>
      <vt:lpstr>Next Steps</vt:lpstr>
      <vt:lpstr>Resources</vt:lpstr>
      <vt:lpstr>Thank you!</vt:lpstr>
    </vt:vector>
  </TitlesOfParts>
  <Company>Texas Homeless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Kristin Zakoor</dc:creator>
  <cp:lastModifiedBy>Ava Paredes</cp:lastModifiedBy>
  <cp:revision>277</cp:revision>
  <cp:lastPrinted>2019-11-07T18:17:24Z</cp:lastPrinted>
  <dcterms:created xsi:type="dcterms:W3CDTF">2018-10-31T14:02:21Z</dcterms:created>
  <dcterms:modified xsi:type="dcterms:W3CDTF">2024-10-03T16:01:28Z</dcterms:modified>
</cp:coreProperties>
</file>