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3"/>
  </p:notesMasterIdLst>
  <p:sldIdLst>
    <p:sldId id="259" r:id="rId2"/>
    <p:sldId id="446" r:id="rId3"/>
    <p:sldId id="447" r:id="rId4"/>
    <p:sldId id="448" r:id="rId5"/>
    <p:sldId id="454" r:id="rId6"/>
    <p:sldId id="455" r:id="rId7"/>
    <p:sldId id="456" r:id="rId8"/>
    <p:sldId id="457" r:id="rId9"/>
    <p:sldId id="449" r:id="rId10"/>
    <p:sldId id="458" r:id="rId11"/>
    <p:sldId id="459" r:id="rId12"/>
    <p:sldId id="460" r:id="rId13"/>
    <p:sldId id="461" r:id="rId14"/>
    <p:sldId id="462" r:id="rId15"/>
    <p:sldId id="463" r:id="rId16"/>
    <p:sldId id="464" r:id="rId17"/>
    <p:sldId id="465" r:id="rId18"/>
    <p:sldId id="466" r:id="rId19"/>
    <p:sldId id="450" r:id="rId20"/>
    <p:sldId id="467" r:id="rId21"/>
    <p:sldId id="451" r:id="rId22"/>
    <p:sldId id="468" r:id="rId23"/>
    <p:sldId id="452" r:id="rId24"/>
    <p:sldId id="469" r:id="rId25"/>
    <p:sldId id="470" r:id="rId26"/>
    <p:sldId id="471" r:id="rId27"/>
    <p:sldId id="472" r:id="rId28"/>
    <p:sldId id="453" r:id="rId29"/>
    <p:sldId id="473" r:id="rId30"/>
    <p:sldId id="474" r:id="rId31"/>
    <p:sldId id="410" r:id="rId32"/>
  </p:sldIdLst>
  <p:sldSz cx="12192000" cy="6858000"/>
  <p:notesSz cx="7010400" cy="9296400"/>
  <p:embeddedFontLst>
    <p:embeddedFont>
      <p:font typeface="Roboto" panose="02000000000000000000" pitchFamily="2" charset="0"/>
      <p:regular r:id="rId34"/>
      <p:bold r:id="rId35"/>
      <p:italic r:id="rId36"/>
      <p:boldItalic r:id="rId37"/>
    </p:embeddedFont>
    <p:embeddedFont>
      <p:font typeface="Roboto Black" panose="02000000000000000000" pitchFamily="2" charset="0"/>
      <p:bold r:id="rId38"/>
      <p:boldItalic r:id="rId39"/>
    </p:embeddedFont>
    <p:embeddedFont>
      <p:font typeface="Tw Cen MT" panose="020B0602020104020603" pitchFamily="34" charset="0"/>
      <p:regular r:id="rId40"/>
      <p:bold r:id="rId41"/>
      <p:italic r:id="rId42"/>
      <p:boldItalic r:id="rId4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Zakoor" initials="KZ" lastIdx="11" clrIdx="0">
    <p:extLst>
      <p:ext uri="{19B8F6BF-5375-455C-9EA6-DF929625EA0E}">
        <p15:presenceInfo xmlns:p15="http://schemas.microsoft.com/office/powerpoint/2012/main" userId="S-1-5-21-2531117529-53470595-587515952-126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CBB"/>
    <a:srgbClr val="4472C4"/>
    <a:srgbClr val="BAA2BA"/>
    <a:srgbClr val="987498"/>
    <a:srgbClr val="D3C3D3"/>
    <a:srgbClr val="E8BCF6"/>
    <a:srgbClr val="1C5CB9"/>
    <a:srgbClr val="D3D5D6"/>
    <a:srgbClr val="54646C"/>
    <a:srgbClr val="7187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4" autoAdjust="0"/>
    <p:restoredTop sz="67779" autoAdjust="0"/>
  </p:normalViewPr>
  <p:slideViewPr>
    <p:cSldViewPr snapToGrid="0">
      <p:cViewPr varScale="1">
        <p:scale>
          <a:sx n="75" d="100"/>
          <a:sy n="75" d="100"/>
        </p:scale>
        <p:origin x="1506"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font" Target="fonts/font10.fntdata"/><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font" Target="fonts/font8.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B58ADA-C073-42CC-B437-24C565E73633}"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55C6B56C-C715-4BD6-A82F-94416657533A}">
      <dgm:prSet phldrT="[Text]" custT="1"/>
      <dgm:spPr>
        <a:solidFill>
          <a:schemeClr val="accent2"/>
        </a:solidFill>
        <a:ln>
          <a:solidFill>
            <a:schemeClr val="accent2"/>
          </a:solidFill>
        </a:ln>
      </dgm:spPr>
      <dgm:t>
        <a:bodyPr/>
        <a:lstStyle/>
        <a:p>
          <a:r>
            <a:rPr lang="en-US" sz="1600" dirty="0"/>
            <a:t>Doubled Up</a:t>
          </a:r>
        </a:p>
      </dgm:t>
    </dgm:pt>
    <dgm:pt modelId="{9DCA00C6-0F78-4FEB-B136-8AD101025E2D}" type="parTrans" cxnId="{7741DEFF-2C5E-49A7-9BA0-E3CA480B4B9F}">
      <dgm:prSet/>
      <dgm:spPr/>
      <dgm:t>
        <a:bodyPr/>
        <a:lstStyle/>
        <a:p>
          <a:endParaRPr lang="en-US"/>
        </a:p>
      </dgm:t>
    </dgm:pt>
    <dgm:pt modelId="{2A0FEE93-F2AA-40C6-9AC4-52C064466ADA}" type="sibTrans" cxnId="{7741DEFF-2C5E-49A7-9BA0-E3CA480B4B9F}">
      <dgm:prSet/>
      <dgm:spPr>
        <a:solidFill>
          <a:schemeClr val="accent4"/>
        </a:solidFill>
        <a:ln>
          <a:solidFill>
            <a:schemeClr val="accent4"/>
          </a:solidFill>
        </a:ln>
      </dgm:spPr>
      <dgm:t>
        <a:bodyPr/>
        <a:lstStyle/>
        <a:p>
          <a:endParaRPr lang="en-US" dirty="0"/>
        </a:p>
      </dgm:t>
    </dgm:pt>
    <dgm:pt modelId="{CE5DC0AB-6CC1-4F2C-BB1E-154236C66A16}">
      <dgm:prSet phldrT="[Text]"/>
      <dgm:spPr/>
      <dgm:t>
        <a:bodyPr/>
        <a:lstStyle/>
        <a:p>
          <a:r>
            <a:rPr lang="en-US" dirty="0"/>
            <a:t>Sleeping Location</a:t>
          </a:r>
        </a:p>
      </dgm:t>
    </dgm:pt>
    <dgm:pt modelId="{6D595EA8-DE65-47FA-9735-98CB44310E71}" type="parTrans" cxnId="{3AC84768-CFB9-44CA-ABBA-01CD7741CB84}">
      <dgm:prSet/>
      <dgm:spPr/>
      <dgm:t>
        <a:bodyPr/>
        <a:lstStyle/>
        <a:p>
          <a:endParaRPr lang="en-US"/>
        </a:p>
      </dgm:t>
    </dgm:pt>
    <dgm:pt modelId="{5BFF18AF-A557-40D3-B6FC-052E249DC144}" type="sibTrans" cxnId="{3AC84768-CFB9-44CA-ABBA-01CD7741CB84}">
      <dgm:prSet/>
      <dgm:spPr/>
      <dgm:t>
        <a:bodyPr/>
        <a:lstStyle/>
        <a:p>
          <a:endParaRPr lang="en-US"/>
        </a:p>
      </dgm:t>
    </dgm:pt>
    <dgm:pt modelId="{5DD24B18-38F3-4485-B293-7BBCF22A5F18}">
      <dgm:prSet phldrT="[Text]" custT="1"/>
      <dgm:spPr/>
      <dgm:t>
        <a:bodyPr/>
        <a:lstStyle/>
        <a:p>
          <a:r>
            <a:rPr lang="en-US" sz="1600" dirty="0"/>
            <a:t>Youth in families</a:t>
          </a:r>
        </a:p>
      </dgm:t>
    </dgm:pt>
    <dgm:pt modelId="{C9D600C0-041C-4C4D-84A7-1CBF6BD82317}" type="parTrans" cxnId="{686E04C5-67E7-41D7-8807-CB2470B04033}">
      <dgm:prSet/>
      <dgm:spPr/>
      <dgm:t>
        <a:bodyPr/>
        <a:lstStyle/>
        <a:p>
          <a:endParaRPr lang="en-US"/>
        </a:p>
      </dgm:t>
    </dgm:pt>
    <dgm:pt modelId="{03473A3D-D3DC-48B2-973C-B2B65000B168}" type="sibTrans" cxnId="{686E04C5-67E7-41D7-8807-CB2470B04033}">
      <dgm:prSet/>
      <dgm:spPr/>
      <dgm:t>
        <a:bodyPr/>
        <a:lstStyle/>
        <a:p>
          <a:endParaRPr lang="en-US" dirty="0"/>
        </a:p>
      </dgm:t>
    </dgm:pt>
    <dgm:pt modelId="{32B8E946-DBE4-4D16-820A-9F407AC27133}">
      <dgm:prSet phldrT="[Text]"/>
      <dgm:spPr/>
      <dgm:t>
        <a:bodyPr/>
        <a:lstStyle/>
        <a:p>
          <a:r>
            <a:rPr lang="en-US" dirty="0"/>
            <a:t>Household Type</a:t>
          </a:r>
        </a:p>
      </dgm:t>
    </dgm:pt>
    <dgm:pt modelId="{A79FE5B2-4466-469B-AFBF-AE02E3B54899}" type="parTrans" cxnId="{5B883240-4359-4923-94D9-1C75E6E9DC5F}">
      <dgm:prSet/>
      <dgm:spPr/>
      <dgm:t>
        <a:bodyPr/>
        <a:lstStyle/>
        <a:p>
          <a:endParaRPr lang="en-US"/>
        </a:p>
      </dgm:t>
    </dgm:pt>
    <dgm:pt modelId="{F174016F-1C66-477F-9EB7-6ACFD383A26C}" type="sibTrans" cxnId="{5B883240-4359-4923-94D9-1C75E6E9DC5F}">
      <dgm:prSet/>
      <dgm:spPr/>
      <dgm:t>
        <a:bodyPr/>
        <a:lstStyle/>
        <a:p>
          <a:endParaRPr lang="en-US"/>
        </a:p>
      </dgm:t>
    </dgm:pt>
    <dgm:pt modelId="{7B542DC9-0AB8-4341-8C31-0B3BBA45AD20}">
      <dgm:prSet phldrT="[Text]" custT="1"/>
      <dgm:spPr>
        <a:solidFill>
          <a:schemeClr val="accent3"/>
        </a:solidFill>
        <a:ln>
          <a:solidFill>
            <a:schemeClr val="accent3"/>
          </a:solidFill>
        </a:ln>
      </dgm:spPr>
      <dgm:t>
        <a:bodyPr/>
        <a:lstStyle/>
        <a:p>
          <a:r>
            <a:rPr lang="en-US" sz="1600" dirty="0"/>
            <a:t>Runaway</a:t>
          </a:r>
          <a:endParaRPr lang="en-US" sz="1900" dirty="0"/>
        </a:p>
      </dgm:t>
    </dgm:pt>
    <dgm:pt modelId="{7CD91B10-5F26-477D-A026-AC4A40B737D5}" type="parTrans" cxnId="{D1357A08-A008-40BB-A063-C36BAB3E962D}">
      <dgm:prSet/>
      <dgm:spPr/>
      <dgm:t>
        <a:bodyPr/>
        <a:lstStyle/>
        <a:p>
          <a:endParaRPr lang="en-US"/>
        </a:p>
      </dgm:t>
    </dgm:pt>
    <dgm:pt modelId="{DADB3C1E-B636-4651-B91C-9F96E941D6D9}" type="sibTrans" cxnId="{D1357A08-A008-40BB-A063-C36BAB3E962D}">
      <dgm:prSet/>
      <dgm:spPr>
        <a:solidFill>
          <a:schemeClr val="accent3"/>
        </a:solidFill>
        <a:ln>
          <a:solidFill>
            <a:schemeClr val="accent3"/>
          </a:solidFill>
        </a:ln>
      </dgm:spPr>
      <dgm:t>
        <a:bodyPr/>
        <a:lstStyle/>
        <a:p>
          <a:endParaRPr lang="en-US" dirty="0"/>
        </a:p>
      </dgm:t>
    </dgm:pt>
    <dgm:pt modelId="{204BF70A-D4F3-4CF6-B733-5631C9D02C07}">
      <dgm:prSet phldrT="[Text]"/>
      <dgm:spPr/>
      <dgm:t>
        <a:bodyPr/>
        <a:lstStyle/>
        <a:p>
          <a:r>
            <a:rPr lang="en-US" dirty="0"/>
            <a:t>Risk Factors</a:t>
          </a:r>
        </a:p>
      </dgm:t>
    </dgm:pt>
    <dgm:pt modelId="{57ABB319-46A3-4DB5-B3D5-60B39D06BC01}" type="parTrans" cxnId="{463EED66-2E3E-4092-BD4A-0AF72D6C916F}">
      <dgm:prSet/>
      <dgm:spPr/>
      <dgm:t>
        <a:bodyPr/>
        <a:lstStyle/>
        <a:p>
          <a:endParaRPr lang="en-US"/>
        </a:p>
      </dgm:t>
    </dgm:pt>
    <dgm:pt modelId="{D043C7F2-9123-4E4D-B7D4-1858CF47CA00}" type="sibTrans" cxnId="{463EED66-2E3E-4092-BD4A-0AF72D6C916F}">
      <dgm:prSet/>
      <dgm:spPr/>
      <dgm:t>
        <a:bodyPr/>
        <a:lstStyle/>
        <a:p>
          <a:endParaRPr lang="en-US"/>
        </a:p>
      </dgm:t>
    </dgm:pt>
    <dgm:pt modelId="{084174D9-70CB-4B11-B7FE-FDA5BEE6BD3A}" type="pres">
      <dgm:prSet presAssocID="{44B58ADA-C073-42CC-B437-24C565E73633}" presName="Name0" presStyleCnt="0">
        <dgm:presLayoutVars>
          <dgm:chMax/>
          <dgm:chPref/>
          <dgm:dir/>
          <dgm:animLvl val="lvl"/>
        </dgm:presLayoutVars>
      </dgm:prSet>
      <dgm:spPr/>
    </dgm:pt>
    <dgm:pt modelId="{6E5BA1DF-E437-4155-9077-8C8825105724}" type="pres">
      <dgm:prSet presAssocID="{55C6B56C-C715-4BD6-A82F-94416657533A}" presName="composite" presStyleCnt="0"/>
      <dgm:spPr/>
    </dgm:pt>
    <dgm:pt modelId="{96C68085-A3BD-4809-B991-12930322CA44}" type="pres">
      <dgm:prSet presAssocID="{55C6B56C-C715-4BD6-A82F-94416657533A}" presName="Parent1" presStyleLbl="node1" presStyleIdx="0" presStyleCnt="6">
        <dgm:presLayoutVars>
          <dgm:chMax val="1"/>
          <dgm:chPref val="1"/>
          <dgm:bulletEnabled val="1"/>
        </dgm:presLayoutVars>
      </dgm:prSet>
      <dgm:spPr/>
    </dgm:pt>
    <dgm:pt modelId="{367AF138-334F-4099-9F9B-04EA2ED0512C}" type="pres">
      <dgm:prSet presAssocID="{55C6B56C-C715-4BD6-A82F-94416657533A}" presName="Childtext1" presStyleLbl="revTx" presStyleIdx="0" presStyleCnt="3">
        <dgm:presLayoutVars>
          <dgm:chMax val="0"/>
          <dgm:chPref val="0"/>
          <dgm:bulletEnabled val="1"/>
        </dgm:presLayoutVars>
      </dgm:prSet>
      <dgm:spPr/>
    </dgm:pt>
    <dgm:pt modelId="{6F170F53-C08C-4AE9-A974-426AAF977AB6}" type="pres">
      <dgm:prSet presAssocID="{55C6B56C-C715-4BD6-A82F-94416657533A}" presName="BalanceSpacing" presStyleCnt="0"/>
      <dgm:spPr/>
    </dgm:pt>
    <dgm:pt modelId="{19958018-7CDA-4F5F-9639-3D119CB90F1F}" type="pres">
      <dgm:prSet presAssocID="{55C6B56C-C715-4BD6-A82F-94416657533A}" presName="BalanceSpacing1" presStyleCnt="0"/>
      <dgm:spPr/>
    </dgm:pt>
    <dgm:pt modelId="{B392ACBF-1C95-4ABD-940C-5B5B60DDA1D0}" type="pres">
      <dgm:prSet presAssocID="{2A0FEE93-F2AA-40C6-9AC4-52C064466ADA}" presName="Accent1Text" presStyleLbl="node1" presStyleIdx="1" presStyleCnt="6"/>
      <dgm:spPr/>
    </dgm:pt>
    <dgm:pt modelId="{2CB1B160-8789-41EC-A71E-085FD9D89DA2}" type="pres">
      <dgm:prSet presAssocID="{2A0FEE93-F2AA-40C6-9AC4-52C064466ADA}" presName="spaceBetweenRectangles" presStyleCnt="0"/>
      <dgm:spPr/>
    </dgm:pt>
    <dgm:pt modelId="{A4B56638-144A-4249-95AA-8156486E1EF4}" type="pres">
      <dgm:prSet presAssocID="{5DD24B18-38F3-4485-B293-7BBCF22A5F18}" presName="composite" presStyleCnt="0"/>
      <dgm:spPr/>
    </dgm:pt>
    <dgm:pt modelId="{9D8E4D32-4B87-446F-BE17-3D22287CFC05}" type="pres">
      <dgm:prSet presAssocID="{5DD24B18-38F3-4485-B293-7BBCF22A5F18}" presName="Parent1" presStyleLbl="node1" presStyleIdx="2" presStyleCnt="6">
        <dgm:presLayoutVars>
          <dgm:chMax val="1"/>
          <dgm:chPref val="1"/>
          <dgm:bulletEnabled val="1"/>
        </dgm:presLayoutVars>
      </dgm:prSet>
      <dgm:spPr/>
    </dgm:pt>
    <dgm:pt modelId="{455F2AB8-DD53-4F17-B475-05C9C7B1B950}" type="pres">
      <dgm:prSet presAssocID="{5DD24B18-38F3-4485-B293-7BBCF22A5F18}" presName="Childtext1" presStyleLbl="revTx" presStyleIdx="1" presStyleCnt="3">
        <dgm:presLayoutVars>
          <dgm:chMax val="0"/>
          <dgm:chPref val="0"/>
          <dgm:bulletEnabled val="1"/>
        </dgm:presLayoutVars>
      </dgm:prSet>
      <dgm:spPr/>
    </dgm:pt>
    <dgm:pt modelId="{C5E24C8D-571F-4D1C-A256-594E6AC58354}" type="pres">
      <dgm:prSet presAssocID="{5DD24B18-38F3-4485-B293-7BBCF22A5F18}" presName="BalanceSpacing" presStyleCnt="0"/>
      <dgm:spPr/>
    </dgm:pt>
    <dgm:pt modelId="{8E6E4A22-FD17-4DE3-8034-1D978AAA6DC0}" type="pres">
      <dgm:prSet presAssocID="{5DD24B18-38F3-4485-B293-7BBCF22A5F18}" presName="BalanceSpacing1" presStyleCnt="0"/>
      <dgm:spPr/>
    </dgm:pt>
    <dgm:pt modelId="{79DC3CD9-6F22-4246-B590-1B5790951603}" type="pres">
      <dgm:prSet presAssocID="{03473A3D-D3DC-48B2-973C-B2B65000B168}" presName="Accent1Text" presStyleLbl="node1" presStyleIdx="3" presStyleCnt="6"/>
      <dgm:spPr/>
    </dgm:pt>
    <dgm:pt modelId="{2E47146C-E14D-4FB1-A067-1C993D75BF73}" type="pres">
      <dgm:prSet presAssocID="{03473A3D-D3DC-48B2-973C-B2B65000B168}" presName="spaceBetweenRectangles" presStyleCnt="0"/>
      <dgm:spPr/>
    </dgm:pt>
    <dgm:pt modelId="{D8DD57CA-54A4-493E-81D3-43338CBF2B9D}" type="pres">
      <dgm:prSet presAssocID="{7B542DC9-0AB8-4341-8C31-0B3BBA45AD20}" presName="composite" presStyleCnt="0"/>
      <dgm:spPr/>
    </dgm:pt>
    <dgm:pt modelId="{669F01E1-6EB9-4728-BE3A-08BD48225932}" type="pres">
      <dgm:prSet presAssocID="{7B542DC9-0AB8-4341-8C31-0B3BBA45AD20}" presName="Parent1" presStyleLbl="node1" presStyleIdx="4" presStyleCnt="6">
        <dgm:presLayoutVars>
          <dgm:chMax val="1"/>
          <dgm:chPref val="1"/>
          <dgm:bulletEnabled val="1"/>
        </dgm:presLayoutVars>
      </dgm:prSet>
      <dgm:spPr/>
    </dgm:pt>
    <dgm:pt modelId="{9DAC0457-20B8-4A5D-A392-FF0C6E8CD321}" type="pres">
      <dgm:prSet presAssocID="{7B542DC9-0AB8-4341-8C31-0B3BBA45AD20}" presName="Childtext1" presStyleLbl="revTx" presStyleIdx="2" presStyleCnt="3">
        <dgm:presLayoutVars>
          <dgm:chMax val="0"/>
          <dgm:chPref val="0"/>
          <dgm:bulletEnabled val="1"/>
        </dgm:presLayoutVars>
      </dgm:prSet>
      <dgm:spPr/>
    </dgm:pt>
    <dgm:pt modelId="{EA596EA7-CDE1-4ABB-A871-26B2AC821682}" type="pres">
      <dgm:prSet presAssocID="{7B542DC9-0AB8-4341-8C31-0B3BBA45AD20}" presName="BalanceSpacing" presStyleCnt="0"/>
      <dgm:spPr/>
    </dgm:pt>
    <dgm:pt modelId="{09C11354-C1BD-47B5-B167-3B993C05C204}" type="pres">
      <dgm:prSet presAssocID="{7B542DC9-0AB8-4341-8C31-0B3BBA45AD20}" presName="BalanceSpacing1" presStyleCnt="0"/>
      <dgm:spPr/>
    </dgm:pt>
    <dgm:pt modelId="{15BBA34D-85D0-4CA9-A367-A89458ADA023}" type="pres">
      <dgm:prSet presAssocID="{DADB3C1E-B636-4651-B91C-9F96E941D6D9}" presName="Accent1Text" presStyleLbl="node1" presStyleIdx="5" presStyleCnt="6"/>
      <dgm:spPr/>
    </dgm:pt>
  </dgm:ptLst>
  <dgm:cxnLst>
    <dgm:cxn modelId="{D1357A08-A008-40BB-A063-C36BAB3E962D}" srcId="{44B58ADA-C073-42CC-B437-24C565E73633}" destId="{7B542DC9-0AB8-4341-8C31-0B3BBA45AD20}" srcOrd="2" destOrd="0" parTransId="{7CD91B10-5F26-477D-A026-AC4A40B737D5}" sibTransId="{DADB3C1E-B636-4651-B91C-9F96E941D6D9}"/>
    <dgm:cxn modelId="{71CDCA11-5D4F-4703-B265-2518D44BA0A3}" type="presOf" srcId="{204BF70A-D4F3-4CF6-B733-5631C9D02C07}" destId="{9DAC0457-20B8-4A5D-A392-FF0C6E8CD321}" srcOrd="0" destOrd="0" presId="urn:microsoft.com/office/officeart/2008/layout/AlternatingHexagons"/>
    <dgm:cxn modelId="{B8610A25-8FB6-4D34-808C-688A59805423}" type="presOf" srcId="{DADB3C1E-B636-4651-B91C-9F96E941D6D9}" destId="{15BBA34D-85D0-4CA9-A367-A89458ADA023}" srcOrd="0" destOrd="0" presId="urn:microsoft.com/office/officeart/2008/layout/AlternatingHexagons"/>
    <dgm:cxn modelId="{5B883240-4359-4923-94D9-1C75E6E9DC5F}" srcId="{5DD24B18-38F3-4485-B293-7BBCF22A5F18}" destId="{32B8E946-DBE4-4D16-820A-9F407AC27133}" srcOrd="0" destOrd="0" parTransId="{A79FE5B2-4466-469B-AFBF-AE02E3B54899}" sibTransId="{F174016F-1C66-477F-9EB7-6ACFD383A26C}"/>
    <dgm:cxn modelId="{9F3E6F40-4AB8-4FFD-9420-1671AAFF019C}" type="presOf" srcId="{5DD24B18-38F3-4485-B293-7BBCF22A5F18}" destId="{9D8E4D32-4B87-446F-BE17-3D22287CFC05}" srcOrd="0" destOrd="0" presId="urn:microsoft.com/office/officeart/2008/layout/AlternatingHexagons"/>
    <dgm:cxn modelId="{E659725F-80B7-4192-B0D0-01A83291D853}" type="presOf" srcId="{7B542DC9-0AB8-4341-8C31-0B3BBA45AD20}" destId="{669F01E1-6EB9-4728-BE3A-08BD48225932}" srcOrd="0" destOrd="0" presId="urn:microsoft.com/office/officeart/2008/layout/AlternatingHexagons"/>
    <dgm:cxn modelId="{463EED66-2E3E-4092-BD4A-0AF72D6C916F}" srcId="{7B542DC9-0AB8-4341-8C31-0B3BBA45AD20}" destId="{204BF70A-D4F3-4CF6-B733-5631C9D02C07}" srcOrd="0" destOrd="0" parTransId="{57ABB319-46A3-4DB5-B3D5-60B39D06BC01}" sibTransId="{D043C7F2-9123-4E4D-B7D4-1858CF47CA00}"/>
    <dgm:cxn modelId="{3AC84768-CFB9-44CA-ABBA-01CD7741CB84}" srcId="{55C6B56C-C715-4BD6-A82F-94416657533A}" destId="{CE5DC0AB-6CC1-4F2C-BB1E-154236C66A16}" srcOrd="0" destOrd="0" parTransId="{6D595EA8-DE65-47FA-9735-98CB44310E71}" sibTransId="{5BFF18AF-A557-40D3-B6FC-052E249DC144}"/>
    <dgm:cxn modelId="{815C514E-8950-491F-996D-535EB1FE5D68}" type="presOf" srcId="{32B8E946-DBE4-4D16-820A-9F407AC27133}" destId="{455F2AB8-DD53-4F17-B475-05C9C7B1B950}" srcOrd="0" destOrd="0" presId="urn:microsoft.com/office/officeart/2008/layout/AlternatingHexagons"/>
    <dgm:cxn modelId="{EB74EE71-B876-49CE-8E1F-7C30926555D9}" type="presOf" srcId="{CE5DC0AB-6CC1-4F2C-BB1E-154236C66A16}" destId="{367AF138-334F-4099-9F9B-04EA2ED0512C}" srcOrd="0" destOrd="0" presId="urn:microsoft.com/office/officeart/2008/layout/AlternatingHexagons"/>
    <dgm:cxn modelId="{353CB353-77B8-4598-A4D8-07E3A9EB514E}" type="presOf" srcId="{44B58ADA-C073-42CC-B437-24C565E73633}" destId="{084174D9-70CB-4B11-B7FE-FDA5BEE6BD3A}" srcOrd="0" destOrd="0" presId="urn:microsoft.com/office/officeart/2008/layout/AlternatingHexagons"/>
    <dgm:cxn modelId="{1D73F073-3451-42FC-BAB0-1E05E493F5FC}" type="presOf" srcId="{55C6B56C-C715-4BD6-A82F-94416657533A}" destId="{96C68085-A3BD-4809-B991-12930322CA44}" srcOrd="0" destOrd="0" presId="urn:microsoft.com/office/officeart/2008/layout/AlternatingHexagons"/>
    <dgm:cxn modelId="{B9DB1685-0529-4398-8C83-B3A08122500C}" type="presOf" srcId="{03473A3D-D3DC-48B2-973C-B2B65000B168}" destId="{79DC3CD9-6F22-4246-B590-1B5790951603}" srcOrd="0" destOrd="0" presId="urn:microsoft.com/office/officeart/2008/layout/AlternatingHexagons"/>
    <dgm:cxn modelId="{686E04C5-67E7-41D7-8807-CB2470B04033}" srcId="{44B58ADA-C073-42CC-B437-24C565E73633}" destId="{5DD24B18-38F3-4485-B293-7BBCF22A5F18}" srcOrd="1" destOrd="0" parTransId="{C9D600C0-041C-4C4D-84A7-1CBF6BD82317}" sibTransId="{03473A3D-D3DC-48B2-973C-B2B65000B168}"/>
    <dgm:cxn modelId="{E99460D5-8763-4255-ABFE-6DABA8DA8977}" type="presOf" srcId="{2A0FEE93-F2AA-40C6-9AC4-52C064466ADA}" destId="{B392ACBF-1C95-4ABD-940C-5B5B60DDA1D0}" srcOrd="0" destOrd="0" presId="urn:microsoft.com/office/officeart/2008/layout/AlternatingHexagons"/>
    <dgm:cxn modelId="{7741DEFF-2C5E-49A7-9BA0-E3CA480B4B9F}" srcId="{44B58ADA-C073-42CC-B437-24C565E73633}" destId="{55C6B56C-C715-4BD6-A82F-94416657533A}" srcOrd="0" destOrd="0" parTransId="{9DCA00C6-0F78-4FEB-B136-8AD101025E2D}" sibTransId="{2A0FEE93-F2AA-40C6-9AC4-52C064466ADA}"/>
    <dgm:cxn modelId="{5D937B96-A727-4959-8A41-AAE6E29B1910}" type="presParOf" srcId="{084174D9-70CB-4B11-B7FE-FDA5BEE6BD3A}" destId="{6E5BA1DF-E437-4155-9077-8C8825105724}" srcOrd="0" destOrd="0" presId="urn:microsoft.com/office/officeart/2008/layout/AlternatingHexagons"/>
    <dgm:cxn modelId="{B1863200-9F87-4F82-B841-D051EF64B05E}" type="presParOf" srcId="{6E5BA1DF-E437-4155-9077-8C8825105724}" destId="{96C68085-A3BD-4809-B991-12930322CA44}" srcOrd="0" destOrd="0" presId="urn:microsoft.com/office/officeart/2008/layout/AlternatingHexagons"/>
    <dgm:cxn modelId="{F0BAAD62-7E35-4227-A82D-6887F5ECF876}" type="presParOf" srcId="{6E5BA1DF-E437-4155-9077-8C8825105724}" destId="{367AF138-334F-4099-9F9B-04EA2ED0512C}" srcOrd="1" destOrd="0" presId="urn:microsoft.com/office/officeart/2008/layout/AlternatingHexagons"/>
    <dgm:cxn modelId="{E03A516F-2D45-4C33-A389-EA58BD935EDA}" type="presParOf" srcId="{6E5BA1DF-E437-4155-9077-8C8825105724}" destId="{6F170F53-C08C-4AE9-A974-426AAF977AB6}" srcOrd="2" destOrd="0" presId="urn:microsoft.com/office/officeart/2008/layout/AlternatingHexagons"/>
    <dgm:cxn modelId="{6DB8F57B-1978-4EBD-BA3A-1C766A98F44F}" type="presParOf" srcId="{6E5BA1DF-E437-4155-9077-8C8825105724}" destId="{19958018-7CDA-4F5F-9639-3D119CB90F1F}" srcOrd="3" destOrd="0" presId="urn:microsoft.com/office/officeart/2008/layout/AlternatingHexagons"/>
    <dgm:cxn modelId="{E72AF3DD-ECBE-46C5-92C7-E4D47F5A8A8C}" type="presParOf" srcId="{6E5BA1DF-E437-4155-9077-8C8825105724}" destId="{B392ACBF-1C95-4ABD-940C-5B5B60DDA1D0}" srcOrd="4" destOrd="0" presId="urn:microsoft.com/office/officeart/2008/layout/AlternatingHexagons"/>
    <dgm:cxn modelId="{A6CB0B7A-5431-4706-9C02-3E7EB9D9BD52}" type="presParOf" srcId="{084174D9-70CB-4B11-B7FE-FDA5BEE6BD3A}" destId="{2CB1B160-8789-41EC-A71E-085FD9D89DA2}" srcOrd="1" destOrd="0" presId="urn:microsoft.com/office/officeart/2008/layout/AlternatingHexagons"/>
    <dgm:cxn modelId="{C9A4EA45-738F-4BBC-A1A9-61E6D89AC9F3}" type="presParOf" srcId="{084174D9-70CB-4B11-B7FE-FDA5BEE6BD3A}" destId="{A4B56638-144A-4249-95AA-8156486E1EF4}" srcOrd="2" destOrd="0" presId="urn:microsoft.com/office/officeart/2008/layout/AlternatingHexagons"/>
    <dgm:cxn modelId="{C6E286C3-3406-422A-BE37-D9FF0C354B29}" type="presParOf" srcId="{A4B56638-144A-4249-95AA-8156486E1EF4}" destId="{9D8E4D32-4B87-446F-BE17-3D22287CFC05}" srcOrd="0" destOrd="0" presId="urn:microsoft.com/office/officeart/2008/layout/AlternatingHexagons"/>
    <dgm:cxn modelId="{82260F88-B7BD-49E8-A3FB-86207BDAC4AB}" type="presParOf" srcId="{A4B56638-144A-4249-95AA-8156486E1EF4}" destId="{455F2AB8-DD53-4F17-B475-05C9C7B1B950}" srcOrd="1" destOrd="0" presId="urn:microsoft.com/office/officeart/2008/layout/AlternatingHexagons"/>
    <dgm:cxn modelId="{B62A394A-E35C-45F7-B201-D05543D9472C}" type="presParOf" srcId="{A4B56638-144A-4249-95AA-8156486E1EF4}" destId="{C5E24C8D-571F-4D1C-A256-594E6AC58354}" srcOrd="2" destOrd="0" presId="urn:microsoft.com/office/officeart/2008/layout/AlternatingHexagons"/>
    <dgm:cxn modelId="{1F5376CE-84F2-41CF-A2F0-24C2D853FA2F}" type="presParOf" srcId="{A4B56638-144A-4249-95AA-8156486E1EF4}" destId="{8E6E4A22-FD17-4DE3-8034-1D978AAA6DC0}" srcOrd="3" destOrd="0" presId="urn:microsoft.com/office/officeart/2008/layout/AlternatingHexagons"/>
    <dgm:cxn modelId="{EB465832-1017-4BDA-A366-89CEC69FCD01}" type="presParOf" srcId="{A4B56638-144A-4249-95AA-8156486E1EF4}" destId="{79DC3CD9-6F22-4246-B590-1B5790951603}" srcOrd="4" destOrd="0" presId="urn:microsoft.com/office/officeart/2008/layout/AlternatingHexagons"/>
    <dgm:cxn modelId="{884D5EE3-AD82-4223-95BE-68CC651CD7B6}" type="presParOf" srcId="{084174D9-70CB-4B11-B7FE-FDA5BEE6BD3A}" destId="{2E47146C-E14D-4FB1-A067-1C993D75BF73}" srcOrd="3" destOrd="0" presId="urn:microsoft.com/office/officeart/2008/layout/AlternatingHexagons"/>
    <dgm:cxn modelId="{E9A15ABB-7B68-4F1D-A2E4-BF6FDE63CF07}" type="presParOf" srcId="{084174D9-70CB-4B11-B7FE-FDA5BEE6BD3A}" destId="{D8DD57CA-54A4-493E-81D3-43338CBF2B9D}" srcOrd="4" destOrd="0" presId="urn:microsoft.com/office/officeart/2008/layout/AlternatingHexagons"/>
    <dgm:cxn modelId="{31A0FE1F-E9D3-4E54-ABD8-E6512D5175C4}" type="presParOf" srcId="{D8DD57CA-54A4-493E-81D3-43338CBF2B9D}" destId="{669F01E1-6EB9-4728-BE3A-08BD48225932}" srcOrd="0" destOrd="0" presId="urn:microsoft.com/office/officeart/2008/layout/AlternatingHexagons"/>
    <dgm:cxn modelId="{00B57389-5566-4F3A-9319-E95BFA05C0D4}" type="presParOf" srcId="{D8DD57CA-54A4-493E-81D3-43338CBF2B9D}" destId="{9DAC0457-20B8-4A5D-A392-FF0C6E8CD321}" srcOrd="1" destOrd="0" presId="urn:microsoft.com/office/officeart/2008/layout/AlternatingHexagons"/>
    <dgm:cxn modelId="{96BED3BC-13F1-49A0-AAFC-B2A785B6CD85}" type="presParOf" srcId="{D8DD57CA-54A4-493E-81D3-43338CBF2B9D}" destId="{EA596EA7-CDE1-4ABB-A871-26B2AC821682}" srcOrd="2" destOrd="0" presId="urn:microsoft.com/office/officeart/2008/layout/AlternatingHexagons"/>
    <dgm:cxn modelId="{B30673ED-9425-4B48-985E-7DB7B72DD454}" type="presParOf" srcId="{D8DD57CA-54A4-493E-81D3-43338CBF2B9D}" destId="{09C11354-C1BD-47B5-B167-3B993C05C204}" srcOrd="3" destOrd="0" presId="urn:microsoft.com/office/officeart/2008/layout/AlternatingHexagons"/>
    <dgm:cxn modelId="{876EB23D-CF41-415A-88E3-67235341B33E}" type="presParOf" srcId="{D8DD57CA-54A4-493E-81D3-43338CBF2B9D}" destId="{15BBA34D-85D0-4CA9-A367-A89458ADA023}"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C68085-A3BD-4809-B991-12930322CA44}">
      <dsp:nvSpPr>
        <dsp:cNvPr id="0" name=""/>
        <dsp:cNvSpPr/>
      </dsp:nvSpPr>
      <dsp:spPr>
        <a:xfrm rot="5400000">
          <a:off x="3506806" y="130656"/>
          <a:ext cx="2008628" cy="1747506"/>
        </a:xfrm>
        <a:prstGeom prst="hexagon">
          <a:avLst>
            <a:gd name="adj" fmla="val 25000"/>
            <a:gd name="vf" fmla="val 115470"/>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Doubled Up</a:t>
          </a:r>
        </a:p>
      </dsp:txBody>
      <dsp:txXfrm rot="-5400000">
        <a:off x="3909687" y="313106"/>
        <a:ext cx="1202866" cy="1382606"/>
      </dsp:txXfrm>
    </dsp:sp>
    <dsp:sp modelId="{367AF138-334F-4099-9F9B-04EA2ED0512C}">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Sleeping Location</a:t>
          </a:r>
        </a:p>
      </dsp:txBody>
      <dsp:txXfrm>
        <a:off x="5437901" y="401821"/>
        <a:ext cx="2241629" cy="1205177"/>
      </dsp:txXfrm>
    </dsp:sp>
    <dsp:sp modelId="{B392ACBF-1C95-4ABD-940C-5B5B60DDA1D0}">
      <dsp:nvSpPr>
        <dsp:cNvPr id="0" name=""/>
        <dsp:cNvSpPr/>
      </dsp:nvSpPr>
      <dsp:spPr>
        <a:xfrm rot="5400000">
          <a:off x="1619499" y="130656"/>
          <a:ext cx="2008628" cy="1747506"/>
        </a:xfrm>
        <a:prstGeom prst="hexagon">
          <a:avLst>
            <a:gd name="adj" fmla="val 25000"/>
            <a:gd name="vf" fmla="val 115470"/>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rot="-5400000">
        <a:off x="2022380" y="313106"/>
        <a:ext cx="1202866" cy="1382606"/>
      </dsp:txXfrm>
    </dsp:sp>
    <dsp:sp modelId="{9D8E4D32-4B87-446F-BE17-3D22287CFC05}">
      <dsp:nvSpPr>
        <dsp:cNvPr id="0" name=""/>
        <dsp:cNvSpPr/>
      </dsp:nvSpPr>
      <dsp:spPr>
        <a:xfrm rot="5400000">
          <a:off x="2559537"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Youth in families</a:t>
          </a:r>
        </a:p>
      </dsp:txBody>
      <dsp:txXfrm rot="-5400000">
        <a:off x="2962418" y="2018030"/>
        <a:ext cx="1202866" cy="1382606"/>
      </dsp:txXfrm>
    </dsp:sp>
    <dsp:sp modelId="{455F2AB8-DD53-4F17-B475-05C9C7B1B950}">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r" defTabSz="1377950">
            <a:lnSpc>
              <a:spcPct val="90000"/>
            </a:lnSpc>
            <a:spcBef>
              <a:spcPct val="0"/>
            </a:spcBef>
            <a:spcAft>
              <a:spcPct val="35000"/>
            </a:spcAft>
            <a:buNone/>
          </a:pPr>
          <a:r>
            <a:rPr lang="en-US" sz="3100" kern="1200" dirty="0"/>
            <a:t>Household Type</a:t>
          </a:r>
        </a:p>
      </dsp:txBody>
      <dsp:txXfrm>
        <a:off x="448468" y="2106744"/>
        <a:ext cx="2169318" cy="1205177"/>
      </dsp:txXfrm>
    </dsp:sp>
    <dsp:sp modelId="{79DC3CD9-6F22-4246-B590-1B5790951603}">
      <dsp:nvSpPr>
        <dsp:cNvPr id="0" name=""/>
        <dsp:cNvSpPr/>
      </dsp:nvSpPr>
      <dsp:spPr>
        <a:xfrm rot="5400000">
          <a:off x="4446844"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rot="-5400000">
        <a:off x="4849725" y="2018030"/>
        <a:ext cx="1202866" cy="1382606"/>
      </dsp:txXfrm>
    </dsp:sp>
    <dsp:sp modelId="{669F01E1-6EB9-4728-BE3A-08BD48225932}">
      <dsp:nvSpPr>
        <dsp:cNvPr id="0" name=""/>
        <dsp:cNvSpPr/>
      </dsp:nvSpPr>
      <dsp:spPr>
        <a:xfrm rot="5400000">
          <a:off x="3506806" y="3540503"/>
          <a:ext cx="2008628" cy="1747506"/>
        </a:xfrm>
        <a:prstGeom prst="hexagon">
          <a:avLst>
            <a:gd name="adj" fmla="val 25000"/>
            <a:gd name="vf" fmla="val 115470"/>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Runaway</a:t>
          </a:r>
          <a:endParaRPr lang="en-US" sz="1900" kern="1200" dirty="0"/>
        </a:p>
      </dsp:txBody>
      <dsp:txXfrm rot="-5400000">
        <a:off x="3909687" y="3722953"/>
        <a:ext cx="1202866" cy="1382606"/>
      </dsp:txXfrm>
    </dsp:sp>
    <dsp:sp modelId="{9DAC0457-20B8-4A5D-A392-FF0C6E8CD321}">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Risk Factors</a:t>
          </a:r>
        </a:p>
      </dsp:txBody>
      <dsp:txXfrm>
        <a:off x="5437901" y="3811668"/>
        <a:ext cx="2241629" cy="1205177"/>
      </dsp:txXfrm>
    </dsp:sp>
    <dsp:sp modelId="{15BBA34D-85D0-4CA9-A367-A89458ADA023}">
      <dsp:nvSpPr>
        <dsp:cNvPr id="0" name=""/>
        <dsp:cNvSpPr/>
      </dsp:nvSpPr>
      <dsp:spPr>
        <a:xfrm rot="5400000">
          <a:off x="1619499" y="3540503"/>
          <a:ext cx="2008628" cy="1747506"/>
        </a:xfrm>
        <a:prstGeom prst="hexagon">
          <a:avLst>
            <a:gd name="adj" fmla="val 25000"/>
            <a:gd name="vf" fmla="val 115470"/>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rot="-5400000">
        <a:off x="2022380" y="3722953"/>
        <a:ext cx="1202866" cy="138260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BA69B-2E3D-4131-AC91-B22CA25CB3E1}" type="datetimeFigureOut">
              <a:rPr lang="en-US" smtClean="0"/>
              <a:t>10/3/2024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63A9EE3-F95B-42C0-BF9C-6396409CFC7B}" type="slidenum">
              <a:rPr lang="en-US" smtClean="0"/>
              <a:t>‹#›</a:t>
            </a:fld>
            <a:endParaRPr lang="en-US" dirty="0"/>
          </a:p>
        </p:txBody>
      </p:sp>
    </p:spTree>
    <p:extLst>
      <p:ext uri="{BB962C8B-B14F-4D97-AF65-F5344CB8AC3E}">
        <p14:creationId xmlns:p14="http://schemas.microsoft.com/office/powerpoint/2010/main" val="2897231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truecolorsunited.org/wp-content/uploads/2019/04/2019-At-the-Intersections-True-Colors-United.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a:t>
            </a:fld>
            <a:endParaRPr lang="en-US" dirty="0"/>
          </a:p>
        </p:txBody>
      </p:sp>
    </p:spTree>
    <p:extLst>
      <p:ext uri="{BB962C8B-B14F-4D97-AF65-F5344CB8AC3E}">
        <p14:creationId xmlns:p14="http://schemas.microsoft.com/office/powerpoint/2010/main" val="35654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past several years, many communities have recognized the</a:t>
            </a:r>
            <a:r>
              <a:rPr lang="en-US" baseline="0" dirty="0"/>
              <a:t> unique</a:t>
            </a:r>
            <a:r>
              <a:rPr lang="en-US" dirty="0"/>
              <a:t> challenges of counting youth and they have concentrated resources, put forth extra effort, and improved their ability to find and engage youth experiencing homelessness. This document outlines several promising practices that these communities have implemented for their PIT counts. </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10</a:t>
            </a:fld>
            <a:endParaRPr lang="en-US"/>
          </a:p>
        </p:txBody>
      </p:sp>
    </p:spTree>
    <p:extLst>
      <p:ext uri="{BB962C8B-B14F-4D97-AF65-F5344CB8AC3E}">
        <p14:creationId xmlns:p14="http://schemas.microsoft.com/office/powerpoint/2010/main" val="2838376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11</a:t>
            </a:fld>
            <a:endParaRPr lang="en-US"/>
          </a:p>
        </p:txBody>
      </p:sp>
    </p:spTree>
    <p:extLst>
      <p:ext uri="{BB962C8B-B14F-4D97-AF65-F5344CB8AC3E}">
        <p14:creationId xmlns:p14="http://schemas.microsoft.com/office/powerpoint/2010/main" val="1559833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Involve youth by: Testing the survey instrument on youth and revising using their feedback; having them advocate on social media to raise awareness of the PIT Count; utilizing their knowledge of hot spots where homeless youth may congregate.</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12</a:t>
            </a:fld>
            <a:endParaRPr lang="en-US"/>
          </a:p>
        </p:txBody>
      </p:sp>
    </p:spTree>
    <p:extLst>
      <p:ext uri="{BB962C8B-B14F-4D97-AF65-F5344CB8AC3E}">
        <p14:creationId xmlns:p14="http://schemas.microsoft.com/office/powerpoint/2010/main" val="3956076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PIT</a:t>
            </a:r>
            <a:r>
              <a:rPr lang="en-US" baseline="0" dirty="0"/>
              <a:t> coordinators</a:t>
            </a:r>
            <a:r>
              <a:rPr lang="en-US" dirty="0"/>
              <a:t> should build relationships with individual service providers and local “gatekeepers.” These partners often have a wealth of experience serving youth experiencing homelessness and want to help find and serve them. These service providers often have the best knowledge about how and where to conduct outreach efforts. </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13</a:t>
            </a:fld>
            <a:endParaRPr lang="en-US"/>
          </a:p>
        </p:txBody>
      </p:sp>
    </p:spTree>
    <p:extLst>
      <p:ext uri="{BB962C8B-B14F-4D97-AF65-F5344CB8AC3E}">
        <p14:creationId xmlns:p14="http://schemas.microsoft.com/office/powerpoint/2010/main" val="702930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14</a:t>
            </a:fld>
            <a:endParaRPr lang="en-US"/>
          </a:p>
        </p:txBody>
      </p:sp>
    </p:spTree>
    <p:extLst>
      <p:ext uri="{BB962C8B-B14F-4D97-AF65-F5344CB8AC3E}">
        <p14:creationId xmlns:p14="http://schemas.microsoft.com/office/powerpoint/2010/main" val="2084048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Public engagement about conducting the PIT count and activities for the PIT count should be sensitive to the reality that some people may not be willing to participate in PIT count events if they are viewed</a:t>
            </a:r>
            <a:r>
              <a:rPr lang="en-US" sz="1200" baseline="0" dirty="0"/>
              <a:t> as homeless.</a:t>
            </a:r>
          </a:p>
          <a:p>
            <a:endParaRPr lang="en-US" sz="1200" baseline="0" dirty="0"/>
          </a:p>
          <a:p>
            <a:r>
              <a:rPr lang="en-US" sz="1200" dirty="0"/>
              <a:t>Being aware of and sensitive to these kinds of dynamics can help to make the count a success. </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15</a:t>
            </a:fld>
            <a:endParaRPr lang="en-US"/>
          </a:p>
        </p:txBody>
      </p:sp>
    </p:spTree>
    <p:extLst>
      <p:ext uri="{BB962C8B-B14F-4D97-AF65-F5344CB8AC3E}">
        <p14:creationId xmlns:p14="http://schemas.microsoft.com/office/powerpoint/2010/main" val="4200704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16</a:t>
            </a:fld>
            <a:endParaRPr lang="en-US"/>
          </a:p>
        </p:txBody>
      </p:sp>
    </p:spTree>
    <p:extLst>
      <p:ext uri="{BB962C8B-B14F-4D97-AF65-F5344CB8AC3E}">
        <p14:creationId xmlns:p14="http://schemas.microsoft.com/office/powerpoint/2010/main" val="1965264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Because unaccompanied youth tend to gather in places different from adults who experience homelessness, a community should identify “hot spots” where youth tend to congregate.</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17</a:t>
            </a:fld>
            <a:endParaRPr lang="en-US"/>
          </a:p>
        </p:txBody>
      </p:sp>
    </p:spTree>
    <p:extLst>
      <p:ext uri="{BB962C8B-B14F-4D97-AF65-F5344CB8AC3E}">
        <p14:creationId xmlns:p14="http://schemas.microsoft.com/office/powerpoint/2010/main" val="3691622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18</a:t>
            </a:fld>
            <a:endParaRPr lang="en-US"/>
          </a:p>
        </p:txBody>
      </p:sp>
    </p:spTree>
    <p:extLst>
      <p:ext uri="{BB962C8B-B14F-4D97-AF65-F5344CB8AC3E}">
        <p14:creationId xmlns:p14="http://schemas.microsoft.com/office/powerpoint/2010/main" val="3464357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Multiple factors  contribute to adult homelessness, such as economic instability, job loss, addiction, mental or physical disability. For youth this is often not the case. They tend to experience homelessness only after family systems/foster</a:t>
            </a:r>
            <a:r>
              <a:rPr lang="en-US" sz="1200" b="0" i="0" kern="1200" baseline="0" dirty="0">
                <a:solidFill>
                  <a:schemeClr val="tx1"/>
                </a:solidFill>
                <a:effectLst/>
                <a:latin typeface="+mn-lt"/>
                <a:ea typeface="+mn-ea"/>
                <a:cs typeface="+mn-cs"/>
              </a:rPr>
              <a:t> care systems</a:t>
            </a:r>
            <a:r>
              <a:rPr lang="en-US" sz="1200" b="0" i="0" kern="1200" dirty="0">
                <a:solidFill>
                  <a:schemeClr val="tx1"/>
                </a:solidFill>
                <a:effectLst/>
                <a:latin typeface="+mn-lt"/>
                <a:ea typeface="+mn-ea"/>
                <a:cs typeface="+mn-cs"/>
              </a:rPr>
              <a:t> fail them, leading</a:t>
            </a:r>
            <a:r>
              <a:rPr lang="en-US" sz="1200" b="0" i="0" kern="1200" baseline="0" dirty="0">
                <a:solidFill>
                  <a:schemeClr val="tx1"/>
                </a:solidFill>
                <a:effectLst/>
                <a:latin typeface="+mn-lt"/>
                <a:ea typeface="+mn-ea"/>
                <a:cs typeface="+mn-cs"/>
              </a:rPr>
              <a:t> them to </a:t>
            </a:r>
            <a:r>
              <a:rPr lang="en-US" sz="1200" b="0" i="0" kern="1200" dirty="0">
                <a:solidFill>
                  <a:schemeClr val="tx1"/>
                </a:solidFill>
                <a:effectLst/>
                <a:latin typeface="+mn-lt"/>
                <a:ea typeface="+mn-ea"/>
                <a:cs typeface="+mn-cs"/>
              </a:rPr>
              <a:t>unsheltered homelessness,</a:t>
            </a:r>
            <a:r>
              <a:rPr lang="en-US" sz="1200" b="0" i="0" kern="1200" baseline="0" dirty="0">
                <a:solidFill>
                  <a:schemeClr val="tx1"/>
                </a:solidFill>
                <a:effectLst/>
                <a:latin typeface="+mn-lt"/>
                <a:ea typeface="+mn-ea"/>
                <a:cs typeface="+mn-cs"/>
              </a:rPr>
              <a:t> where places not meant for human habitation </a:t>
            </a:r>
            <a:r>
              <a:rPr lang="en-US" sz="1200" b="0" i="0" kern="1200" dirty="0">
                <a:solidFill>
                  <a:schemeClr val="tx1"/>
                </a:solidFill>
                <a:effectLst/>
                <a:latin typeface="+mn-lt"/>
                <a:ea typeface="+mn-ea"/>
                <a:cs typeface="+mn-cs"/>
              </a:rPr>
              <a:t>inadvertently become their home.</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19</a:t>
            </a:fld>
            <a:endParaRPr lang="en-US"/>
          </a:p>
        </p:txBody>
      </p:sp>
    </p:spTree>
    <p:extLst>
      <p:ext uri="{BB962C8B-B14F-4D97-AF65-F5344CB8AC3E}">
        <p14:creationId xmlns:p14="http://schemas.microsoft.com/office/powerpoint/2010/main" val="1924566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a:t>
            </a:fld>
            <a:endParaRPr lang="en-US"/>
          </a:p>
        </p:txBody>
      </p:sp>
    </p:spTree>
    <p:extLst>
      <p:ext uri="{BB962C8B-B14F-4D97-AF65-F5344CB8AC3E}">
        <p14:creationId xmlns:p14="http://schemas.microsoft.com/office/powerpoint/2010/main" val="2091852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20</a:t>
            </a:fld>
            <a:endParaRPr lang="en-US"/>
          </a:p>
        </p:txBody>
      </p:sp>
    </p:spTree>
    <p:extLst>
      <p:ext uri="{BB962C8B-B14F-4D97-AF65-F5344CB8AC3E}">
        <p14:creationId xmlns:p14="http://schemas.microsoft.com/office/powerpoint/2010/main" val="28640967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graphic is meant to represent the different subgroups of homeless youth. It is important that your community has an understanding of each of these subgroups in order to effectively combat youth homelessness. </a:t>
            </a:r>
          </a:p>
          <a:p>
            <a:endParaRPr lang="en-US" baseline="0" dirty="0"/>
          </a:p>
          <a:p>
            <a:r>
              <a:rPr lang="en-US" baseline="0" dirty="0"/>
              <a:t>Although those that are doubled up do not count for the PIT count, we recognize that the majority of youth fall into this category. It is important to utilize the school district data to give you a comprehensive picture of the youth that fall into this category as you can still use that data when advocating for solutions to end youth homelessness. </a:t>
            </a:r>
          </a:p>
          <a:p>
            <a:endParaRPr lang="en-US" baseline="0" dirty="0"/>
          </a:p>
          <a:p>
            <a:r>
              <a:rPr lang="en-US" baseline="0" dirty="0"/>
              <a:t>Effective PIT planning should involve considerations related to all of the other subgroups listed here. Please note that this does not encompass all of the experiences of unhoused youth, it should be used to help guide your processes though as these are the most common youth subgroups identified through the PIT count. </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21</a:t>
            </a:fld>
            <a:endParaRPr lang="en-US"/>
          </a:p>
        </p:txBody>
      </p:sp>
    </p:spTree>
    <p:extLst>
      <p:ext uri="{BB962C8B-B14F-4D97-AF65-F5344CB8AC3E}">
        <p14:creationId xmlns:p14="http://schemas.microsoft.com/office/powerpoint/2010/main" val="1460473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According to a recent report, LGBTQ youth and young adults are 120% more likely to experience homelessness than their straight and cisgender peers.</a:t>
            </a:r>
          </a:p>
          <a:p>
            <a:r>
              <a:rPr lang="en-US" dirty="0">
                <a:hlinkClick r:id="rId3"/>
              </a:rPr>
              <a:t>https://truecolorsunited.org/wp-content/uploads/2019/04/2019-At-the-Intersections-True-Colors-United.pdf</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22</a:t>
            </a:fld>
            <a:endParaRPr lang="en-US"/>
          </a:p>
        </p:txBody>
      </p:sp>
    </p:spTree>
    <p:extLst>
      <p:ext uri="{BB962C8B-B14F-4D97-AF65-F5344CB8AC3E}">
        <p14:creationId xmlns:p14="http://schemas.microsoft.com/office/powerpoint/2010/main" val="4046930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23</a:t>
            </a:fld>
            <a:endParaRPr lang="en-US"/>
          </a:p>
        </p:txBody>
      </p:sp>
    </p:spTree>
    <p:extLst>
      <p:ext uri="{BB962C8B-B14F-4D97-AF65-F5344CB8AC3E}">
        <p14:creationId xmlns:p14="http://schemas.microsoft.com/office/powerpoint/2010/main" val="3719231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24</a:t>
            </a:fld>
            <a:endParaRPr lang="en-US"/>
          </a:p>
        </p:txBody>
      </p:sp>
    </p:spTree>
    <p:extLst>
      <p:ext uri="{BB962C8B-B14F-4D97-AF65-F5344CB8AC3E}">
        <p14:creationId xmlns:p14="http://schemas.microsoft.com/office/powerpoint/2010/main" val="835851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25</a:t>
            </a:fld>
            <a:endParaRPr lang="en-US"/>
          </a:p>
        </p:txBody>
      </p:sp>
    </p:spTree>
    <p:extLst>
      <p:ext uri="{BB962C8B-B14F-4D97-AF65-F5344CB8AC3E}">
        <p14:creationId xmlns:p14="http://schemas.microsoft.com/office/powerpoint/2010/main" val="12670136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mn-lt"/>
                <a:ea typeface="Calibri"/>
                <a:cs typeface="Calibri"/>
                <a:sym typeface="Calibri"/>
              </a:rPr>
              <a:t>These PPRA and FERPA guidelines make the broad and systematic administration of PIT count surveys in schools difficult. Obtaining parental consent, as applicable, for students experiencing homelessness with their families could be feasible, albeit potentially time-consuming; while obtaining parental consent for unaccompanied minors experiencing homelessness could be challenging, given the strained relationship that may exist between these youth and their parents. </a:t>
            </a:r>
          </a:p>
          <a:p>
            <a:pPr marL="0" marR="0" lvl="0" indent="0" algn="l" rtl="0">
              <a:lnSpc>
                <a:spcPct val="100000"/>
              </a:lnSpc>
              <a:spcBef>
                <a:spcPts val="0"/>
              </a:spcBef>
              <a:spcAft>
                <a:spcPts val="0"/>
              </a:spcAft>
              <a:buClr>
                <a:schemeClr val="dk1"/>
              </a:buClr>
              <a:buSzPts val="1200"/>
              <a:buFont typeface="Calibri"/>
              <a:buNone/>
            </a:pPr>
            <a:endParaRPr lang="en-US" sz="1200" dirty="0">
              <a:solidFill>
                <a:schemeClr val="dk1"/>
              </a:solidFill>
              <a:latin typeface="+mn-lt"/>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mn-lt"/>
                <a:ea typeface="Calibri"/>
                <a:cs typeface="Calibri"/>
                <a:sym typeface="Calibri"/>
              </a:rPr>
              <a:t>As such, schools will want to weigh whether sticking to the suggested planning and awareness-building strategies below may be the most sensible approach to supporting their local PIT count.</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26</a:t>
            </a:fld>
            <a:endParaRPr lang="en-US"/>
          </a:p>
        </p:txBody>
      </p:sp>
    </p:spTree>
    <p:extLst>
      <p:ext uri="{BB962C8B-B14F-4D97-AF65-F5344CB8AC3E}">
        <p14:creationId xmlns:p14="http://schemas.microsoft.com/office/powerpoint/2010/main" val="31972378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27</a:t>
            </a:fld>
            <a:endParaRPr lang="en-US"/>
          </a:p>
        </p:txBody>
      </p:sp>
    </p:spTree>
    <p:extLst>
      <p:ext uri="{BB962C8B-B14F-4D97-AF65-F5344CB8AC3E}">
        <p14:creationId xmlns:p14="http://schemas.microsoft.com/office/powerpoint/2010/main" val="201134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28</a:t>
            </a:fld>
            <a:endParaRPr lang="en-US"/>
          </a:p>
        </p:txBody>
      </p:sp>
    </p:spTree>
    <p:extLst>
      <p:ext uri="{BB962C8B-B14F-4D97-AF65-F5344CB8AC3E}">
        <p14:creationId xmlns:p14="http://schemas.microsoft.com/office/powerpoint/2010/main" val="23290946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29</a:t>
            </a:fld>
            <a:endParaRPr lang="en-US"/>
          </a:p>
        </p:txBody>
      </p:sp>
    </p:spTree>
    <p:extLst>
      <p:ext uri="{BB962C8B-B14F-4D97-AF65-F5344CB8AC3E}">
        <p14:creationId xmlns:p14="http://schemas.microsoft.com/office/powerpoint/2010/main" val="1442646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3</a:t>
            </a:fld>
            <a:endParaRPr lang="en-US"/>
          </a:p>
        </p:txBody>
      </p:sp>
    </p:spTree>
    <p:extLst>
      <p:ext uri="{BB962C8B-B14F-4D97-AF65-F5344CB8AC3E}">
        <p14:creationId xmlns:p14="http://schemas.microsoft.com/office/powerpoint/2010/main" val="28182041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30</a:t>
            </a:fld>
            <a:endParaRPr lang="en-US"/>
          </a:p>
        </p:txBody>
      </p:sp>
    </p:spTree>
    <p:extLst>
      <p:ext uri="{BB962C8B-B14F-4D97-AF65-F5344CB8AC3E}">
        <p14:creationId xmlns:p14="http://schemas.microsoft.com/office/powerpoint/2010/main" val="38162983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my contact information if you have any questions or need any additional help in the mean time. Thank you so much for everything you do. This count wouldn’t be possible without you!</a:t>
            </a:r>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31</a:t>
            </a:fld>
            <a:endParaRPr lang="en-US" dirty="0"/>
          </a:p>
        </p:txBody>
      </p:sp>
    </p:spTree>
    <p:extLst>
      <p:ext uri="{BB962C8B-B14F-4D97-AF65-F5344CB8AC3E}">
        <p14:creationId xmlns:p14="http://schemas.microsoft.com/office/powerpoint/2010/main" val="2235514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4</a:t>
            </a:fld>
            <a:endParaRPr lang="en-US"/>
          </a:p>
        </p:txBody>
      </p:sp>
    </p:spTree>
    <p:extLst>
      <p:ext uri="{BB962C8B-B14F-4D97-AF65-F5344CB8AC3E}">
        <p14:creationId xmlns:p14="http://schemas.microsoft.com/office/powerpoint/2010/main" val="2432821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5</a:t>
            </a:fld>
            <a:endParaRPr lang="en-US"/>
          </a:p>
        </p:txBody>
      </p:sp>
    </p:spTree>
    <p:extLst>
      <p:ext uri="{BB962C8B-B14F-4D97-AF65-F5344CB8AC3E}">
        <p14:creationId xmlns:p14="http://schemas.microsoft.com/office/powerpoint/2010/main" val="4280898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the definition</a:t>
            </a:r>
            <a:r>
              <a:rPr lang="en-US" baseline="0" dirty="0"/>
              <a:t> that is used when determining who counts on the annual Point-in-Time Count. </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6</a:t>
            </a:fld>
            <a:endParaRPr lang="en-US"/>
          </a:p>
        </p:txBody>
      </p:sp>
    </p:spTree>
    <p:extLst>
      <p:ext uri="{BB962C8B-B14F-4D97-AF65-F5344CB8AC3E}">
        <p14:creationId xmlns:p14="http://schemas.microsoft.com/office/powerpoint/2010/main" val="4078128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phrases in red</a:t>
            </a:r>
            <a:r>
              <a:rPr lang="en-US" baseline="0" dirty="0"/>
              <a:t> are the parts of the definition that to not meet the literally homeless definition on the previous slide and therefore, would not be counted on the PIT Count. </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7</a:t>
            </a:fld>
            <a:endParaRPr lang="en-US"/>
          </a:p>
        </p:txBody>
      </p:sp>
    </p:spTree>
    <p:extLst>
      <p:ext uri="{BB962C8B-B14F-4D97-AF65-F5344CB8AC3E}">
        <p14:creationId xmlns:p14="http://schemas.microsoft.com/office/powerpoint/2010/main" val="1909857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8</a:t>
            </a:fld>
            <a:endParaRPr lang="en-US"/>
          </a:p>
        </p:txBody>
      </p:sp>
    </p:spTree>
    <p:extLst>
      <p:ext uri="{BB962C8B-B14F-4D97-AF65-F5344CB8AC3E}">
        <p14:creationId xmlns:p14="http://schemas.microsoft.com/office/powerpoint/2010/main" val="4040392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While conducting PIT counts for persons experiencing homelessness has always presented a unique set of challenges, communities have found it particularly difficult to identify youth experiencing homelessness. Often this is because youth experiencing homelessness congregate in different locations and at different times than older adults, youth often do not want to be found, and youth do not often think of themselves as being homeless.</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9</a:t>
            </a:fld>
            <a:endParaRPr lang="en-US"/>
          </a:p>
        </p:txBody>
      </p:sp>
    </p:spTree>
    <p:extLst>
      <p:ext uri="{BB962C8B-B14F-4D97-AF65-F5344CB8AC3E}">
        <p14:creationId xmlns:p14="http://schemas.microsoft.com/office/powerpoint/2010/main" val="3217448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98" name="Group 97"/>
          <p:cNvGrpSpPr/>
          <p:nvPr userDrawn="1"/>
        </p:nvGrpSpPr>
        <p:grpSpPr>
          <a:xfrm>
            <a:off x="-1300119" y="65517"/>
            <a:ext cx="13414626" cy="6702530"/>
            <a:chOff x="-1327981" y="26125"/>
            <a:chExt cx="13778145" cy="6884159"/>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26125"/>
              <a:ext cx="1982576" cy="1056482"/>
            </a:xfrm>
            <a:prstGeom prst="rect">
              <a:avLst/>
            </a:prstGeom>
          </p:spPr>
        </p:pic>
        <p:pic>
          <p:nvPicPr>
            <p:cNvPr id="56" name="Picture 5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227" y="26125"/>
              <a:ext cx="1982576" cy="1056482"/>
            </a:xfrm>
            <a:prstGeom prst="rect">
              <a:avLst/>
            </a:prstGeom>
          </p:spPr>
        </p:pic>
        <p:pic>
          <p:nvPicPr>
            <p:cNvPr id="57" name="Picture 5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26125"/>
              <a:ext cx="1982576" cy="1056482"/>
            </a:xfrm>
            <a:prstGeom prst="rect">
              <a:avLst/>
            </a:prstGeom>
          </p:spPr>
        </p:pic>
        <p:pic>
          <p:nvPicPr>
            <p:cNvPr id="58" name="Picture 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8938" y="26125"/>
              <a:ext cx="1982576" cy="1056482"/>
            </a:xfrm>
            <a:prstGeom prst="rect">
              <a:avLst/>
            </a:prstGeom>
          </p:spPr>
        </p:pic>
        <p:pic>
          <p:nvPicPr>
            <p:cNvPr id="59" name="Picture 5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3263" y="26125"/>
              <a:ext cx="1982576" cy="1056482"/>
            </a:xfrm>
            <a:prstGeom prst="rect">
              <a:avLst/>
            </a:prstGeom>
          </p:spPr>
        </p:pic>
        <p:pic>
          <p:nvPicPr>
            <p:cNvPr id="60" name="Picture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26125"/>
              <a:ext cx="1982576" cy="1056482"/>
            </a:xfrm>
            <a:prstGeom prst="rect">
              <a:avLst/>
            </a:prstGeom>
          </p:spPr>
        </p:pic>
        <p:pic>
          <p:nvPicPr>
            <p:cNvPr id="62" name="Picture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1632" y="1194560"/>
              <a:ext cx="1982576" cy="1056482"/>
            </a:xfrm>
            <a:prstGeom prst="rect">
              <a:avLst/>
            </a:prstGeom>
          </p:spPr>
        </p:pic>
        <p:pic>
          <p:nvPicPr>
            <p:cNvPr id="63" name="Picture 6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1186812"/>
              <a:ext cx="1982576" cy="1056482"/>
            </a:xfrm>
            <a:prstGeom prst="rect">
              <a:avLst/>
            </a:prstGeom>
          </p:spPr>
        </p:pic>
        <p:pic>
          <p:nvPicPr>
            <p:cNvPr id="64" name="Picture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0343" y="1194560"/>
              <a:ext cx="1982576" cy="1056482"/>
            </a:xfrm>
            <a:prstGeom prst="rect">
              <a:avLst/>
            </a:prstGeom>
          </p:spPr>
        </p:pic>
        <p:pic>
          <p:nvPicPr>
            <p:cNvPr id="65" name="Picture 6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1194560"/>
              <a:ext cx="1982576" cy="1056482"/>
            </a:xfrm>
            <a:prstGeom prst="rect">
              <a:avLst/>
            </a:prstGeom>
          </p:spPr>
        </p:pic>
        <p:pic>
          <p:nvPicPr>
            <p:cNvPr id="66" name="Picture 6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1194560"/>
              <a:ext cx="1982576" cy="1056482"/>
            </a:xfrm>
            <a:prstGeom prst="rect">
              <a:avLst/>
            </a:prstGeom>
          </p:spPr>
        </p:pic>
        <p:pic>
          <p:nvPicPr>
            <p:cNvPr id="69" name="Picture 6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7423" y="2347915"/>
              <a:ext cx="1982576" cy="1056482"/>
            </a:xfrm>
            <a:prstGeom prst="rect">
              <a:avLst/>
            </a:prstGeom>
          </p:spPr>
        </p:pic>
        <p:pic>
          <p:nvPicPr>
            <p:cNvPr id="70" name="Picture 6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1748" y="2347915"/>
              <a:ext cx="1982576" cy="1056482"/>
            </a:xfrm>
            <a:prstGeom prst="rect">
              <a:avLst/>
            </a:prstGeom>
          </p:spPr>
        </p:pic>
        <p:pic>
          <p:nvPicPr>
            <p:cNvPr id="71" name="Picture 7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6134" y="2357854"/>
              <a:ext cx="1982576" cy="1056482"/>
            </a:xfrm>
            <a:prstGeom prst="rect">
              <a:avLst/>
            </a:prstGeom>
          </p:spPr>
        </p:pic>
        <p:pic>
          <p:nvPicPr>
            <p:cNvPr id="72" name="Picture 7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0520" y="2357854"/>
              <a:ext cx="1982576" cy="1056482"/>
            </a:xfrm>
            <a:prstGeom prst="rect">
              <a:avLst/>
            </a:prstGeom>
          </p:spPr>
        </p:pic>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4845" y="2357854"/>
              <a:ext cx="1982576" cy="1056482"/>
            </a:xfrm>
            <a:prstGeom prst="rect">
              <a:avLst/>
            </a:prstGeom>
          </p:spPr>
        </p:pic>
        <p:pic>
          <p:nvPicPr>
            <p:cNvPr id="75" name="Picture 7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3516350"/>
              <a:ext cx="1982576" cy="1056482"/>
            </a:xfrm>
            <a:prstGeom prst="rect">
              <a:avLst/>
            </a:prstGeom>
          </p:spPr>
        </p:pic>
        <p:pic>
          <p:nvPicPr>
            <p:cNvPr id="76" name="Picture 7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30288" y="3528480"/>
              <a:ext cx="1982576" cy="1056482"/>
            </a:xfrm>
            <a:prstGeom prst="rect">
              <a:avLst/>
            </a:prstGeom>
          </p:spPr>
        </p:pic>
        <p:pic>
          <p:nvPicPr>
            <p:cNvPr id="77" name="Picture 7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3526289"/>
              <a:ext cx="1982576" cy="1056482"/>
            </a:xfrm>
            <a:prstGeom prst="rect">
              <a:avLst/>
            </a:prstGeom>
          </p:spPr>
        </p:pic>
        <p:pic>
          <p:nvPicPr>
            <p:cNvPr id="78" name="Picture 7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8999" y="3526289"/>
              <a:ext cx="1982576" cy="1056482"/>
            </a:xfrm>
            <a:prstGeom prst="rect">
              <a:avLst/>
            </a:prstGeom>
          </p:spPr>
        </p:pic>
        <p:pic>
          <p:nvPicPr>
            <p:cNvPr id="79" name="Picture 7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3324" y="3526289"/>
              <a:ext cx="1982576" cy="1056482"/>
            </a:xfrm>
            <a:prstGeom prst="rect">
              <a:avLst/>
            </a:prstGeom>
          </p:spPr>
        </p:pic>
        <p:pic>
          <p:nvPicPr>
            <p:cNvPr id="80" name="Picture 7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3530032"/>
              <a:ext cx="1982576" cy="1056482"/>
            </a:xfrm>
            <a:prstGeom prst="rect">
              <a:avLst/>
            </a:prstGeom>
          </p:spPr>
        </p:pic>
        <p:pic>
          <p:nvPicPr>
            <p:cNvPr id="81" name="Picture 8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1693" y="4683176"/>
              <a:ext cx="1982576" cy="1056482"/>
            </a:xfrm>
            <a:prstGeom prst="rect">
              <a:avLst/>
            </a:prstGeom>
          </p:spPr>
        </p:pic>
        <p:pic>
          <p:nvPicPr>
            <p:cNvPr id="82" name="Picture 8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4692100"/>
              <a:ext cx="1982576" cy="1056482"/>
            </a:xfrm>
            <a:prstGeom prst="rect">
              <a:avLst/>
            </a:prstGeom>
          </p:spPr>
        </p:pic>
        <p:pic>
          <p:nvPicPr>
            <p:cNvPr id="83" name="Picture 8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0404" y="4693115"/>
              <a:ext cx="1982576" cy="1056482"/>
            </a:xfrm>
            <a:prstGeom prst="rect">
              <a:avLst/>
            </a:prstGeom>
          </p:spPr>
        </p:pic>
        <p:pic>
          <p:nvPicPr>
            <p:cNvPr id="84" name="Picture 8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4693115"/>
              <a:ext cx="1982576" cy="1056482"/>
            </a:xfrm>
            <a:prstGeom prst="rect">
              <a:avLst/>
            </a:prstGeom>
          </p:spPr>
        </p:pic>
        <p:pic>
          <p:nvPicPr>
            <p:cNvPr id="85" name="Picture 8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4693115"/>
              <a:ext cx="1982576" cy="1056482"/>
            </a:xfrm>
            <a:prstGeom prst="rect">
              <a:avLst/>
            </a:prstGeom>
          </p:spPr>
        </p:pic>
        <p:pic>
          <p:nvPicPr>
            <p:cNvPr id="87" name="Picture 8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7484" y="5851611"/>
              <a:ext cx="1982576" cy="1056482"/>
            </a:xfrm>
            <a:prstGeom prst="rect">
              <a:avLst/>
            </a:prstGeom>
          </p:spPr>
        </p:pic>
        <p:pic>
          <p:nvPicPr>
            <p:cNvPr id="88" name="Picture 8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01870" y="5853802"/>
              <a:ext cx="1982576" cy="1056482"/>
            </a:xfrm>
            <a:prstGeom prst="rect">
              <a:avLst/>
            </a:prstGeom>
          </p:spPr>
        </p:pic>
        <p:pic>
          <p:nvPicPr>
            <p:cNvPr id="89" name="Picture 8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6195" y="5851611"/>
              <a:ext cx="1982576" cy="1056482"/>
            </a:xfrm>
            <a:prstGeom prst="rect">
              <a:avLst/>
            </a:prstGeom>
          </p:spPr>
        </p:pic>
        <p:pic>
          <p:nvPicPr>
            <p:cNvPr id="90" name="Picture 8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0581" y="5851611"/>
              <a:ext cx="1982576" cy="1056482"/>
            </a:xfrm>
            <a:prstGeom prst="rect">
              <a:avLst/>
            </a:prstGeom>
          </p:spPr>
        </p:pic>
        <p:pic>
          <p:nvPicPr>
            <p:cNvPr id="91" name="Picture 9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906" y="5851611"/>
              <a:ext cx="1982576" cy="1056482"/>
            </a:xfrm>
            <a:prstGeom prst="rect">
              <a:avLst/>
            </a:prstGeom>
          </p:spPr>
        </p:pic>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2754" y="1194560"/>
              <a:ext cx="1982576" cy="1056482"/>
            </a:xfrm>
            <a:prstGeom prst="rect">
              <a:avLst/>
            </a:prstGeom>
          </p:spPr>
        </p:pic>
        <p:pic>
          <p:nvPicPr>
            <p:cNvPr id="94" name="Picture 9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2356620"/>
              <a:ext cx="1982576" cy="1056482"/>
            </a:xfrm>
            <a:prstGeom prst="rect">
              <a:avLst/>
            </a:prstGeom>
          </p:spPr>
        </p:pic>
        <p:pic>
          <p:nvPicPr>
            <p:cNvPr id="95" name="Picture 9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7981" y="4684545"/>
              <a:ext cx="1982576" cy="1056482"/>
            </a:xfrm>
            <a:prstGeom prst="rect">
              <a:avLst/>
            </a:prstGeom>
          </p:spPr>
        </p:pic>
        <p:pic>
          <p:nvPicPr>
            <p:cNvPr id="97" name="Picture 9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5851371"/>
              <a:ext cx="1982576" cy="1056482"/>
            </a:xfrm>
            <a:prstGeom prst="rect">
              <a:avLst/>
            </a:prstGeom>
          </p:spPr>
        </p:pic>
      </p:gr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sp>
        <p:nvSpPr>
          <p:cNvPr id="104" name="Rectangle 103"/>
          <p:cNvSpPr/>
          <p:nvPr userDrawn="1"/>
        </p:nvSpPr>
        <p:spPr>
          <a:xfrm>
            <a:off x="6793271" y="0"/>
            <a:ext cx="539872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Box 104"/>
          <p:cNvSpPr txBox="1"/>
          <p:nvPr userDrawn="1"/>
        </p:nvSpPr>
        <p:spPr>
          <a:xfrm>
            <a:off x="6793272" y="5764917"/>
            <a:ext cx="5014122" cy="461665"/>
          </a:xfrm>
          <a:prstGeom prst="rect">
            <a:avLst/>
          </a:prstGeom>
          <a:noFill/>
        </p:spPr>
        <p:txBody>
          <a:bodyPr wrap="square" rtlCol="0">
            <a:spAutoFit/>
          </a:bodyPr>
          <a:lstStyle/>
          <a:p>
            <a:pPr algn="r"/>
            <a:r>
              <a:rPr lang="en-US" sz="2400" dirty="0">
                <a:solidFill>
                  <a:schemeClr val="bg1"/>
                </a:solidFill>
                <a:latin typeface="+mj-lt"/>
              </a:rPr>
              <a:t>Strategies</a:t>
            </a:r>
            <a:r>
              <a:rPr lang="en-US" sz="2400" baseline="0" dirty="0">
                <a:solidFill>
                  <a:schemeClr val="bg1"/>
                </a:solidFill>
                <a:latin typeface="+mj-lt"/>
              </a:rPr>
              <a:t> For Change</a:t>
            </a:r>
            <a:endParaRPr lang="en-US" sz="2400" dirty="0">
              <a:solidFill>
                <a:schemeClr val="bg1"/>
              </a:solidFill>
              <a:latin typeface="+mj-lt"/>
            </a:endParaRPr>
          </a:p>
        </p:txBody>
      </p:sp>
      <p:sp>
        <p:nvSpPr>
          <p:cNvPr id="106" name="TextBox 105"/>
          <p:cNvSpPr txBox="1"/>
          <p:nvPr userDrawn="1"/>
        </p:nvSpPr>
        <p:spPr>
          <a:xfrm>
            <a:off x="6793271" y="6265415"/>
            <a:ext cx="5014123" cy="338554"/>
          </a:xfrm>
          <a:prstGeom prst="rect">
            <a:avLst/>
          </a:prstGeom>
          <a:noFill/>
        </p:spPr>
        <p:txBody>
          <a:bodyPr wrap="square" rtlCol="0">
            <a:spAutoFit/>
          </a:bodyPr>
          <a:lstStyle/>
          <a:p>
            <a:pPr algn="r"/>
            <a:r>
              <a:rPr lang="en-US" sz="1600" dirty="0">
                <a:solidFill>
                  <a:schemeClr val="bg1"/>
                </a:solidFill>
                <a:latin typeface="+mn-lt"/>
              </a:rPr>
              <a:t>thn.org</a:t>
            </a:r>
          </a:p>
        </p:txBody>
      </p:sp>
      <p:sp>
        <p:nvSpPr>
          <p:cNvPr id="108" name="Title 107"/>
          <p:cNvSpPr>
            <a:spLocks noGrp="1"/>
          </p:cNvSpPr>
          <p:nvPr>
            <p:ph type="title"/>
          </p:nvPr>
        </p:nvSpPr>
        <p:spPr>
          <a:xfrm>
            <a:off x="7477533" y="2075542"/>
            <a:ext cx="4329861" cy="2453864"/>
          </a:xfrm>
        </p:spPr>
        <p:txBody>
          <a:bodyPr/>
          <a:lstStyle>
            <a:lvl1pPr algn="r">
              <a:defRPr>
                <a:solidFill>
                  <a:schemeClr val="bg1"/>
                </a:solidFill>
              </a:defRPr>
            </a:lvl1pPr>
          </a:lstStyle>
          <a:p>
            <a:r>
              <a:rPr lang="en-US"/>
              <a:t>Click to edit Master title style</a:t>
            </a:r>
            <a:endParaRPr lang="en-US" dirty="0"/>
          </a:p>
        </p:txBody>
      </p:sp>
      <p:pic>
        <p:nvPicPr>
          <p:cNvPr id="119" name="Picture 1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60399" y="546942"/>
            <a:ext cx="4074545" cy="1223486"/>
          </a:xfrm>
          <a:prstGeom prst="rect">
            <a:avLst/>
          </a:prstGeom>
        </p:spPr>
      </p:pic>
      <p:sp>
        <p:nvSpPr>
          <p:cNvPr id="120" name="Rectangle 119"/>
          <p:cNvSpPr/>
          <p:nvPr userDrawn="1"/>
        </p:nvSpPr>
        <p:spPr>
          <a:xfrm>
            <a:off x="-1712684" y="-261257"/>
            <a:ext cx="1640114" cy="7939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1275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0506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209431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5988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80420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10479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BF59D1-7C16-4B01-85C2-4A7CDD205D72}"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078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BF59D1-7C16-4B01-85C2-4A7CDD205D72}"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5889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BF59D1-7C16-4B01-85C2-4A7CDD205D72}" type="slidenum">
              <a:rPr lang="en-US" smtClean="0"/>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26652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46785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5056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96898-7E7E-4DF6-B26A-9F21224F7E22}" type="datetimeFigureOut">
              <a:rPr lang="en-US" smtClean="0"/>
              <a:t>10/3/2024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F59D1-7C16-4B01-85C2-4A7CDD205D72}" type="slidenum">
              <a:rPr lang="en-US" smtClean="0"/>
              <a:t>‹#›</a:t>
            </a:fld>
            <a:endParaRPr lang="en-US" dirty="0"/>
          </a:p>
        </p:txBody>
      </p:sp>
    </p:spTree>
    <p:extLst>
      <p:ext uri="{BB962C8B-B14F-4D97-AF65-F5344CB8AC3E}">
        <p14:creationId xmlns:p14="http://schemas.microsoft.com/office/powerpoint/2010/main" val="2057223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theotx.org/liaison-directory/"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truecolorsunited.org/wp-content/uploads/2019/04/2019-At-the-Intersections-True-Colors-United.pd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s://www.gpo.gov/fdsys/pkg/USCODE-2011-title20/pdf/USCODE-2011-title20-chap31-subchapIII-part4-sec1232g.pdf" TargetMode="External"/><Relationship Id="rId4" Type="http://schemas.openxmlformats.org/officeDocument/2006/relationships/hyperlink" Target="https://www.gpo.gov/fdsys/pkg/USCODE-2010-title20/pdf/USCODE-2010-title20-chap31-subchapIII-part4-sec1232h.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www.thn.org/texas-balance-state-continuum-care/data/pit-count-and-hic/" TargetMode="External"/><Relationship Id="rId4" Type="http://schemas.openxmlformats.org/officeDocument/2006/relationships/hyperlink" Target="https://nche.ed.gov/data-collectio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ahomelessyouth.library.ca.gov/docs/pdf/WeCountCalifFinal.pdf" TargetMode="External"/><Relationship Id="rId3" Type="http://schemas.openxmlformats.org/officeDocument/2006/relationships/image" Target="../media/image4.png"/><Relationship Id="rId7" Type="http://schemas.openxmlformats.org/officeDocument/2006/relationships/hyperlink" Target="https://voicesofyouthcount.org/resource/conducting-a-youth-count-a-too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truecolorsunited.org/portfolio/youth-count-toolkit/" TargetMode="External"/><Relationship Id="rId5" Type="http://schemas.openxmlformats.org/officeDocument/2006/relationships/hyperlink" Target="https://nche.ed.gov/data-and-stats/" TargetMode="External"/><Relationship Id="rId4" Type="http://schemas.openxmlformats.org/officeDocument/2006/relationships/hyperlink" Target="http://nche.ed.gov/wp-content/uploads/2018/12/PIT-Count-Fact-Sheet-FINAL.docx" TargetMode="External"/><Relationship Id="rId9" Type="http://schemas.openxmlformats.org/officeDocument/2006/relationships/hyperlink" Target="https://www.urban.org/research/publication/youth-count-process-study"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voicesofyouthcount.org/wp-content/uploads/2018/05/VoYC-PP-Brief-FINAL.pdf" TargetMode="External"/><Relationship Id="rId4" Type="http://schemas.openxmlformats.org/officeDocument/2006/relationships/hyperlink" Target="https://www.schoolhouseconnection.org/new-research-youth-homelessness-is-family-homelessnes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533" y="2133600"/>
            <a:ext cx="4337096" cy="2844800"/>
          </a:xfrm>
        </p:spPr>
        <p:txBody>
          <a:bodyPr>
            <a:normAutofit/>
          </a:bodyPr>
          <a:lstStyle/>
          <a:p>
            <a:r>
              <a:rPr lang="en-US" dirty="0"/>
              <a:t>Youth and Families Training</a:t>
            </a:r>
          </a:p>
        </p:txBody>
      </p:sp>
    </p:spTree>
    <p:extLst>
      <p:ext uri="{BB962C8B-B14F-4D97-AF65-F5344CB8AC3E}">
        <p14:creationId xmlns:p14="http://schemas.microsoft.com/office/powerpoint/2010/main" val="2121316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2"/>
          <p:cNvSpPr>
            <a:spLocks noGrp="1"/>
          </p:cNvSpPr>
          <p:nvPr>
            <p:ph type="title"/>
          </p:nvPr>
        </p:nvSpPr>
        <p:spPr>
          <a:xfrm>
            <a:off x="923421" y="36856"/>
            <a:ext cx="9891117" cy="1325563"/>
          </a:xfrm>
        </p:spPr>
        <p:txBody>
          <a:bodyPr/>
          <a:lstStyle/>
          <a:p>
            <a:pPr algn="ctr"/>
            <a:r>
              <a:rPr lang="en-US" dirty="0"/>
              <a:t>Counting Youth During the PIT</a:t>
            </a:r>
          </a:p>
        </p:txBody>
      </p:sp>
      <p:sp>
        <p:nvSpPr>
          <p:cNvPr id="23" name="TextBox 22">
            <a:extLst>
              <a:ext uri="{FF2B5EF4-FFF2-40B4-BE49-F238E27FC236}">
                <a16:creationId xmlns:a16="http://schemas.microsoft.com/office/drawing/2014/main" id="{C3E8E1D4-4266-4180-8F6B-5C4FEDA1905D}"/>
              </a:ext>
            </a:extLst>
          </p:cNvPr>
          <p:cNvSpPr txBox="1"/>
          <p:nvPr/>
        </p:nvSpPr>
        <p:spPr>
          <a:xfrm>
            <a:off x="1809459" y="1704459"/>
            <a:ext cx="7859654" cy="3170099"/>
          </a:xfrm>
          <a:prstGeom prst="rect">
            <a:avLst/>
          </a:prstGeom>
          <a:noFill/>
        </p:spPr>
        <p:txBody>
          <a:bodyPr wrap="square" rtlCol="0">
            <a:spAutoFit/>
          </a:bodyPr>
          <a:lstStyle/>
          <a:p>
            <a:pPr marL="342900" indent="-342900">
              <a:buAutoNum type="arabicPeriod"/>
            </a:pPr>
            <a:r>
              <a:rPr lang="en-US" sz="2000" dirty="0"/>
              <a:t>Have A Strong Leadership Team</a:t>
            </a:r>
          </a:p>
          <a:p>
            <a:pPr marL="342900" indent="-342900">
              <a:buAutoNum type="arabicPeriod"/>
            </a:pPr>
            <a:r>
              <a:rPr lang="en-US" sz="2000" dirty="0"/>
              <a:t>Get Youth Input Early and Often</a:t>
            </a:r>
          </a:p>
          <a:p>
            <a:pPr marL="342900" indent="-342900">
              <a:buAutoNum type="arabicPeriod"/>
            </a:pPr>
            <a:r>
              <a:rPr lang="en-US" sz="2000" dirty="0"/>
              <a:t>Partner with the Youth Service Community</a:t>
            </a:r>
          </a:p>
          <a:p>
            <a:pPr marL="342900" indent="-342900">
              <a:buAutoNum type="arabicPeriod"/>
            </a:pPr>
            <a:r>
              <a:rPr lang="en-US" sz="2000" dirty="0"/>
              <a:t>Designate a Youth PIT Count Coordinator</a:t>
            </a:r>
          </a:p>
          <a:p>
            <a:pPr marL="342900" indent="-342900">
              <a:buAutoNum type="arabicPeriod"/>
            </a:pPr>
            <a:r>
              <a:rPr lang="en-US" sz="2000" dirty="0"/>
              <a:t>Address the Issue of the Stigma of Homelessness</a:t>
            </a:r>
          </a:p>
          <a:p>
            <a:pPr marL="342900" indent="-342900">
              <a:buAutoNum type="arabicPeriod"/>
            </a:pPr>
            <a:r>
              <a:rPr lang="en-US" sz="2000" dirty="0"/>
              <a:t>Use Social Media</a:t>
            </a:r>
          </a:p>
          <a:p>
            <a:pPr marL="342900" indent="-342900">
              <a:buAutoNum type="arabicPeriod"/>
            </a:pPr>
            <a:r>
              <a:rPr lang="en-US" sz="2000" dirty="0"/>
              <a:t>Count in Locations Where Youth Experiencing Homelessness Gather</a:t>
            </a:r>
          </a:p>
          <a:p>
            <a:pPr marL="342900" indent="-342900">
              <a:buAutoNum type="arabicPeriod"/>
            </a:pPr>
            <a:r>
              <a:rPr lang="en-US" sz="2000" dirty="0"/>
              <a:t>Be Flexible</a:t>
            </a:r>
          </a:p>
          <a:p>
            <a:pPr marL="342900" indent="-342900">
              <a:buAutoNum type="arabicPeriod"/>
            </a:pPr>
            <a:r>
              <a:rPr lang="en-US" sz="2000" dirty="0"/>
              <a:t>Communicate the Data</a:t>
            </a:r>
          </a:p>
        </p:txBody>
      </p:sp>
    </p:spTree>
    <p:extLst>
      <p:ext uri="{BB962C8B-B14F-4D97-AF65-F5344CB8AC3E}">
        <p14:creationId xmlns:p14="http://schemas.microsoft.com/office/powerpoint/2010/main" val="3473752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10830"/>
            <a:ext cx="9868330" cy="1325563"/>
          </a:xfrm>
        </p:spPr>
        <p:txBody>
          <a:bodyPr/>
          <a:lstStyle/>
          <a:p>
            <a:pPr algn="ctr"/>
            <a:r>
              <a:rPr lang="en-US" dirty="0"/>
              <a:t>Have a Strong Leadership Team</a:t>
            </a:r>
          </a:p>
        </p:txBody>
      </p:sp>
      <p:sp>
        <p:nvSpPr>
          <p:cNvPr id="23" name="TextBox 22">
            <a:extLst>
              <a:ext uri="{FF2B5EF4-FFF2-40B4-BE49-F238E27FC236}">
                <a16:creationId xmlns:a16="http://schemas.microsoft.com/office/drawing/2014/main" id="{C3E8E1D4-4266-4180-8F6B-5C4FEDA1905D}"/>
              </a:ext>
            </a:extLst>
          </p:cNvPr>
          <p:cNvSpPr txBox="1"/>
          <p:nvPr/>
        </p:nvSpPr>
        <p:spPr>
          <a:xfrm>
            <a:off x="1729262" y="1604293"/>
            <a:ext cx="7872831" cy="2862322"/>
          </a:xfrm>
          <a:prstGeom prst="rect">
            <a:avLst/>
          </a:prstGeom>
          <a:noFill/>
        </p:spPr>
        <p:txBody>
          <a:bodyPr wrap="square" rtlCol="0">
            <a:spAutoFit/>
          </a:bodyPr>
          <a:lstStyle/>
          <a:p>
            <a:r>
              <a:rPr lang="en-US" dirty="0"/>
              <a:t>A PIT Count is successful only when the entire community is informed, involved, and ready to help. </a:t>
            </a:r>
          </a:p>
          <a:p>
            <a:endParaRPr lang="en-US" dirty="0"/>
          </a:p>
          <a:p>
            <a:pPr marL="285750" indent="-285750">
              <a:buFont typeface="Arial" panose="020B0604020202020204" pitchFamily="34" charset="0"/>
              <a:buChar char="•"/>
            </a:pPr>
            <a:r>
              <a:rPr lang="en-US" dirty="0"/>
              <a:t>A strong leadership team should be ready to overcome barriers, engage relevant community stakeholders, and help facilitate coordination and action locally. </a:t>
            </a:r>
          </a:p>
          <a:p>
            <a:pPr marL="285750" indent="-285750">
              <a:buFont typeface="Arial" panose="020B0604020202020204" pitchFamily="34" charset="0"/>
              <a:buChar char="•"/>
            </a:pPr>
            <a:r>
              <a:rPr lang="en-US" dirty="0"/>
              <a:t>Having buy-in from leadership clearly communicates that finding and assisting youth experiencing homelessness is a priority for the community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35013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17604"/>
            <a:ext cx="9891117" cy="1325563"/>
          </a:xfrm>
        </p:spPr>
        <p:txBody>
          <a:bodyPr/>
          <a:lstStyle/>
          <a:p>
            <a:pPr algn="ctr"/>
            <a:r>
              <a:rPr lang="en-US" dirty="0"/>
              <a:t>Get Youth Input Early and Often</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67097" y="1268271"/>
            <a:ext cx="7883178" cy="4555093"/>
          </a:xfrm>
          <a:prstGeom prst="rect">
            <a:avLst/>
          </a:prstGeom>
          <a:noFill/>
        </p:spPr>
        <p:txBody>
          <a:bodyPr wrap="square" rtlCol="0">
            <a:spAutoFit/>
          </a:bodyPr>
          <a:lstStyle/>
          <a:p>
            <a:r>
              <a:rPr lang="en-US" b="1" dirty="0"/>
              <a:t>Yo</a:t>
            </a:r>
            <a:r>
              <a:rPr lang="en-US" sz="1600" b="1" dirty="0"/>
              <a:t>uth are the experts. </a:t>
            </a:r>
          </a:p>
          <a:p>
            <a:pPr marL="742950" lvl="1" indent="-285750">
              <a:buFont typeface="Arial" panose="020B0604020202020204" pitchFamily="34" charset="0"/>
              <a:buChar char="•"/>
            </a:pPr>
            <a:r>
              <a:rPr lang="en-US" sz="1600" dirty="0"/>
              <a:t>Communities that want to most accurately count youth, and subsequently serve them, need to have youth at the table beginning with planning and throughout the entire counting experience.</a:t>
            </a:r>
          </a:p>
          <a:p>
            <a:pPr marL="1200150" lvl="2" indent="-285750">
              <a:buFont typeface="Arial" panose="020B0604020202020204" pitchFamily="34" charset="0"/>
              <a:buChar char="•"/>
            </a:pPr>
            <a:r>
              <a:rPr lang="en-US" sz="1600" dirty="0"/>
              <a:t>Communities have gotten youth input in many different ways. Some communities have found a single champion among their youth who is willing to be a regular participant in counting opportunities, while others have created youth advisory teams. </a:t>
            </a:r>
          </a:p>
          <a:p>
            <a:pPr marL="1200150" lvl="2" indent="-285750">
              <a:buFont typeface="Arial" panose="020B0604020202020204" pitchFamily="34" charset="0"/>
              <a:buChar char="•"/>
            </a:pPr>
            <a:r>
              <a:rPr lang="en-US" sz="1600" dirty="0"/>
              <a:t> Other communities regularly convene youth focus groups where youth who are currently or formerly experienced homelessness talk about their unique experiences and provide insights about the best times and places to find youth experiencing homelessness. </a:t>
            </a:r>
          </a:p>
          <a:p>
            <a:pPr marL="1200150" lvl="2"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Regular consultation with youth allows communities to develop outreach and training materials that are youth-inclusive, inclusive, and accurately representative of the experiences of homeless youth in the community.</a:t>
            </a:r>
          </a:p>
          <a:p>
            <a:pPr marL="742950" lvl="1" indent="-285750">
              <a:buFont typeface="Arial" panose="020B0604020202020204" pitchFamily="34" charset="0"/>
              <a:buChar char="•"/>
            </a:pPr>
            <a:endParaRPr lang="en-US" sz="1600" dirty="0"/>
          </a:p>
          <a:p>
            <a:pPr lvl="2"/>
            <a:r>
              <a:rPr lang="en-US" sz="1600" dirty="0"/>
              <a:t> </a:t>
            </a:r>
          </a:p>
        </p:txBody>
      </p:sp>
    </p:spTree>
    <p:extLst>
      <p:ext uri="{BB962C8B-B14F-4D97-AF65-F5344CB8AC3E}">
        <p14:creationId xmlns:p14="http://schemas.microsoft.com/office/powerpoint/2010/main" val="4063351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9379" y="-12171"/>
            <a:ext cx="12144673" cy="7169070"/>
            <a:chOff x="9379" y="-12171"/>
            <a:chExt cx="12144673" cy="7169070"/>
          </a:xfrm>
        </p:grpSpPr>
        <p:sp>
          <p:nvSpPr>
            <p:cNvPr id="26" name="Rectangle 25"/>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3" name="TextBox 42"/>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6" name="TextBox 45"/>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8" name="TextBox 47"/>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9" name="TextBox 48"/>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0" name="Picture 49"/>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15594" y="8760"/>
            <a:ext cx="9898944" cy="1325563"/>
          </a:xfrm>
        </p:spPr>
        <p:txBody>
          <a:bodyPr>
            <a:normAutofit/>
          </a:bodyPr>
          <a:lstStyle/>
          <a:p>
            <a:pPr algn="ctr"/>
            <a:r>
              <a:rPr lang="en-US" dirty="0"/>
              <a:t>Partner with the Youth Service Community</a:t>
            </a:r>
          </a:p>
        </p:txBody>
      </p:sp>
      <p:sp>
        <p:nvSpPr>
          <p:cNvPr id="23" name="Rectangle 22"/>
          <p:cNvSpPr/>
          <p:nvPr/>
        </p:nvSpPr>
        <p:spPr>
          <a:xfrm>
            <a:off x="1360986" y="1334324"/>
            <a:ext cx="8068387" cy="5232202"/>
          </a:xfrm>
          <a:prstGeom prst="rect">
            <a:avLst/>
          </a:prstGeom>
        </p:spPr>
        <p:txBody>
          <a:bodyPr wrap="square">
            <a:spAutoFit/>
          </a:bodyPr>
          <a:lstStyle/>
          <a:p>
            <a:r>
              <a:rPr lang="en-US" sz="1600" dirty="0"/>
              <a:t>There are many stakeholders involved in providing child and youth services. </a:t>
            </a:r>
          </a:p>
          <a:p>
            <a:r>
              <a:rPr lang="en-US" sz="1600" dirty="0"/>
              <a:t>This includes: </a:t>
            </a:r>
          </a:p>
          <a:p>
            <a:pPr marL="1200150" lvl="2" indent="-285750">
              <a:buFont typeface="Arial" panose="020B0604020202020204" pitchFamily="34" charset="0"/>
              <a:buChar char="•"/>
            </a:pPr>
            <a:r>
              <a:rPr lang="en-US" sz="1600" dirty="0"/>
              <a:t>schools, </a:t>
            </a:r>
          </a:p>
          <a:p>
            <a:pPr marL="1200150" lvl="2" indent="-285750">
              <a:buFont typeface="Arial" panose="020B0604020202020204" pitchFamily="34" charset="0"/>
              <a:buChar char="•"/>
            </a:pPr>
            <a:r>
              <a:rPr lang="en-US" sz="1600" dirty="0"/>
              <a:t>youth shelters, </a:t>
            </a:r>
          </a:p>
          <a:p>
            <a:pPr marL="1200150" lvl="2" indent="-285750">
              <a:buFont typeface="Arial" panose="020B0604020202020204" pitchFamily="34" charset="0"/>
              <a:buChar char="•"/>
            </a:pPr>
            <a:r>
              <a:rPr lang="en-US" sz="1600" dirty="0"/>
              <a:t>drop-in centers, </a:t>
            </a:r>
          </a:p>
          <a:p>
            <a:pPr marL="1200150" lvl="2" indent="-285750">
              <a:buFont typeface="Arial" panose="020B0604020202020204" pitchFamily="34" charset="0"/>
              <a:buChar char="•"/>
            </a:pPr>
            <a:r>
              <a:rPr lang="en-US" sz="1600" dirty="0"/>
              <a:t>libraries, </a:t>
            </a:r>
          </a:p>
          <a:p>
            <a:pPr marL="1200150" lvl="2" indent="-285750">
              <a:buFont typeface="Arial" panose="020B0604020202020204" pitchFamily="34" charset="0"/>
              <a:buChar char="•"/>
            </a:pPr>
            <a:r>
              <a:rPr lang="en-US" sz="1600" dirty="0"/>
              <a:t>community centers, </a:t>
            </a:r>
          </a:p>
          <a:p>
            <a:pPr marL="1200150" lvl="2" indent="-285750">
              <a:buFont typeface="Arial" panose="020B0604020202020204" pitchFamily="34" charset="0"/>
              <a:buChar char="•"/>
            </a:pPr>
            <a:r>
              <a:rPr lang="en-US" sz="1600" dirty="0"/>
              <a:t>afterschool programs, </a:t>
            </a:r>
          </a:p>
          <a:p>
            <a:pPr marL="1200150" lvl="2" indent="-285750">
              <a:buFont typeface="Arial" panose="020B0604020202020204" pitchFamily="34" charset="0"/>
              <a:buChar char="•"/>
            </a:pPr>
            <a:r>
              <a:rPr lang="en-US" sz="1600" dirty="0"/>
              <a:t>affordable housing developers,</a:t>
            </a:r>
          </a:p>
          <a:p>
            <a:pPr marL="1200150" lvl="2" indent="-285750">
              <a:buFont typeface="Arial" panose="020B0604020202020204" pitchFamily="34" charset="0"/>
              <a:buChar char="•"/>
            </a:pPr>
            <a:r>
              <a:rPr lang="en-US" sz="1600" dirty="0"/>
              <a:t>youth employment programs,</a:t>
            </a:r>
          </a:p>
          <a:p>
            <a:pPr marL="1200150" lvl="2"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It is particularly important that PIT Leads engage local homeless education liaisons in every phase of the PIT count process. Just as youth need to be at the table as soon as possible, these stakeholders should be included in the PIT count planning process and be regular partners in the PIT count experience. </a:t>
            </a:r>
          </a:p>
          <a:p>
            <a:pPr marL="1200150" lvl="2" indent="-285750">
              <a:buFont typeface="Arial" panose="020B0604020202020204" pitchFamily="34" charset="0"/>
              <a:buChar char="•"/>
            </a:pPr>
            <a:r>
              <a:rPr lang="en-US" sz="1600" dirty="0"/>
              <a:t>These relationships should extend beyond the PIT count as well, to ensure there is a coordinated effort to find and serve youth all year long.</a:t>
            </a:r>
          </a:p>
          <a:p>
            <a:pPr marL="1200150" lvl="2" indent="-285750">
              <a:buFont typeface="Arial" panose="020B0604020202020204" pitchFamily="34" charset="0"/>
              <a:buChar char="•"/>
            </a:pPr>
            <a:r>
              <a:rPr lang="en-US" sz="1600" dirty="0"/>
              <a:t>To find your local Liaison: </a:t>
            </a:r>
            <a:r>
              <a:rPr lang="en-US" sz="1600" dirty="0">
                <a:hlinkClick r:id="rId4"/>
              </a:rPr>
              <a:t>https://www.theotx.org/liaison-directory/</a:t>
            </a:r>
            <a:endParaRPr lang="en-US" sz="1400" dirty="0"/>
          </a:p>
          <a:p>
            <a:pPr lvl="1"/>
            <a:endParaRPr lang="en-US" sz="1600" dirty="0"/>
          </a:p>
        </p:txBody>
      </p:sp>
      <p:sp>
        <p:nvSpPr>
          <p:cNvPr id="24" name="TextBox 23"/>
          <p:cNvSpPr txBox="1"/>
          <p:nvPr/>
        </p:nvSpPr>
        <p:spPr>
          <a:xfrm>
            <a:off x="5883748" y="2061872"/>
            <a:ext cx="3212493" cy="1323439"/>
          </a:xfrm>
          <a:prstGeom prst="rect">
            <a:avLst/>
          </a:prstGeom>
          <a:noFill/>
        </p:spPr>
        <p:txBody>
          <a:bodyPr wrap="square" rtlCol="0">
            <a:spAutoFit/>
          </a:bodyPr>
          <a:lstStyle/>
          <a:p>
            <a:pPr marL="285750" lvl="0" indent="-285750">
              <a:buFont typeface="Arial" panose="020B0604020202020204" pitchFamily="34" charset="0"/>
              <a:buChar char="•"/>
              <a:defRPr/>
            </a:pPr>
            <a:r>
              <a:rPr lang="en-US" sz="1600" dirty="0"/>
              <a:t>faith-based groups, </a:t>
            </a:r>
          </a:p>
          <a:p>
            <a:pPr marL="285750" lvl="0" indent="-285750">
              <a:buFont typeface="Arial" panose="020B0604020202020204" pitchFamily="34" charset="0"/>
              <a:buChar char="•"/>
              <a:defRPr/>
            </a:pPr>
            <a:r>
              <a:rPr lang="en-US" sz="1600" dirty="0"/>
              <a:t>food banks, </a:t>
            </a:r>
          </a:p>
          <a:p>
            <a:pPr marL="285750" lvl="0" indent="-285750">
              <a:buFont typeface="Arial" panose="020B0604020202020204" pitchFamily="34" charset="0"/>
              <a:buChar char="•"/>
              <a:defRPr/>
            </a:pPr>
            <a:r>
              <a:rPr lang="en-US" sz="1600" dirty="0"/>
              <a:t>parks, </a:t>
            </a:r>
          </a:p>
          <a:p>
            <a:pPr marL="285750" lvl="0" indent="-285750">
              <a:buFont typeface="Arial" panose="020B0604020202020204" pitchFamily="34" charset="0"/>
              <a:buChar char="•"/>
              <a:defRPr/>
            </a:pPr>
            <a:r>
              <a:rPr lang="en-US" sz="1600" dirty="0"/>
              <a:t>child welfare workers, </a:t>
            </a:r>
          </a:p>
          <a:p>
            <a:pPr marL="285750" lvl="0" indent="-285750">
              <a:buFont typeface="Arial" panose="020B0604020202020204" pitchFamily="34" charset="0"/>
              <a:buChar char="•"/>
              <a:defRPr/>
            </a:pPr>
            <a:r>
              <a:rPr lang="en-US" sz="1600" dirty="0"/>
              <a:t>juvenile justice workers.</a:t>
            </a:r>
          </a:p>
        </p:txBody>
      </p:sp>
    </p:spTree>
    <p:extLst>
      <p:ext uri="{BB962C8B-B14F-4D97-AF65-F5344CB8AC3E}">
        <p14:creationId xmlns:p14="http://schemas.microsoft.com/office/powerpoint/2010/main" val="2126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44596" y="8597"/>
            <a:ext cx="9869942" cy="1325563"/>
          </a:xfrm>
        </p:spPr>
        <p:txBody>
          <a:bodyPr>
            <a:normAutofit/>
          </a:bodyPr>
          <a:lstStyle/>
          <a:p>
            <a:pPr algn="ctr"/>
            <a:r>
              <a:rPr lang="en-US" dirty="0"/>
              <a:t>Designate a Youth PIT Count Coordinator</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76543" y="1588340"/>
            <a:ext cx="7862003" cy="4247317"/>
          </a:xfrm>
          <a:prstGeom prst="rect">
            <a:avLst/>
          </a:prstGeom>
          <a:noFill/>
        </p:spPr>
        <p:txBody>
          <a:bodyPr wrap="square" rtlCol="0">
            <a:spAutoFit/>
          </a:bodyPr>
          <a:lstStyle/>
          <a:p>
            <a:r>
              <a:rPr lang="en-US" dirty="0"/>
              <a:t>Many communities have designated a single person to coordinate the youth PIT count effort. </a:t>
            </a:r>
          </a:p>
          <a:p>
            <a:pPr marL="742950" lvl="1" indent="-285750">
              <a:buFont typeface="Arial" panose="020B0604020202020204" pitchFamily="34" charset="0"/>
              <a:buChar char="•"/>
            </a:pPr>
            <a:r>
              <a:rPr lang="en-US" dirty="0"/>
              <a:t>This person does not need to be a content expert but is organized and cares about the cause. </a:t>
            </a:r>
          </a:p>
          <a:p>
            <a:pPr marL="742950" lvl="1" indent="-285750">
              <a:buFont typeface="Arial" panose="020B0604020202020204" pitchFamily="34" charset="0"/>
              <a:buChar char="•"/>
            </a:pPr>
            <a:r>
              <a:rPr lang="en-US" dirty="0"/>
              <a:t>Given all of the coordination involved in conducting a successful count of youth, it is crucial that the community has a person who can keep a clear focus on coordinating partners and can manage the many steps necessary to conduct the count. </a:t>
            </a:r>
          </a:p>
          <a:p>
            <a:pPr marL="742950" lvl="1" indent="-285750">
              <a:buFont typeface="Arial" panose="020B0604020202020204" pitchFamily="34" charset="0"/>
              <a:buChar char="•"/>
            </a:pPr>
            <a:r>
              <a:rPr lang="en-US" dirty="0"/>
              <a:t>Some communities have used their general PIT count lead to serve this function, while others have sought a volunteer from among their partners willing to fulfill this role. </a:t>
            </a:r>
          </a:p>
          <a:p>
            <a:pPr marL="1200150" lvl="2" indent="-285750">
              <a:buFont typeface="Arial" panose="020B0604020202020204" pitchFamily="34" charset="0"/>
              <a:buChar char="•"/>
            </a:pPr>
            <a:r>
              <a:rPr lang="en-US" dirty="0"/>
              <a:t>Interns have been asked to serve in this role as well, but it is important to ensure they have enough support and authority from appropriate agencies to be able to execute count coordination.</a:t>
            </a:r>
            <a:endParaRPr lang="en-US" sz="1600" dirty="0"/>
          </a:p>
        </p:txBody>
      </p:sp>
    </p:spTree>
    <p:extLst>
      <p:ext uri="{BB962C8B-B14F-4D97-AF65-F5344CB8AC3E}">
        <p14:creationId xmlns:p14="http://schemas.microsoft.com/office/powerpoint/2010/main" val="1259583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17604"/>
            <a:ext cx="9868330" cy="1325563"/>
          </a:xfrm>
        </p:spPr>
        <p:txBody>
          <a:bodyPr/>
          <a:lstStyle/>
          <a:p>
            <a:pPr algn="ctr"/>
            <a:r>
              <a:rPr lang="en-US" dirty="0"/>
              <a:t>Address the Stigma of Homelessness</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63926" y="1227302"/>
            <a:ext cx="7834363" cy="4001095"/>
          </a:xfrm>
          <a:prstGeom prst="rect">
            <a:avLst/>
          </a:prstGeom>
          <a:noFill/>
        </p:spPr>
        <p:txBody>
          <a:bodyPr wrap="square" rtlCol="0">
            <a:spAutoFit/>
          </a:bodyPr>
          <a:lstStyle/>
          <a:p>
            <a:r>
              <a:rPr lang="en-US" sz="1600" dirty="0"/>
              <a:t>Being identified as homeless creates a stigma that most people – including youth – are anxious to avoid. </a:t>
            </a:r>
          </a:p>
          <a:p>
            <a:pPr marL="742950" lvl="1" indent="-285750">
              <a:buFont typeface="Arial" panose="020B0604020202020204" pitchFamily="34" charset="0"/>
              <a:buChar char="•"/>
            </a:pPr>
            <a:r>
              <a:rPr lang="en-US" sz="1600" dirty="0"/>
              <a:t>Communities have addressed this challenge by minimizing or removing references to homelessness and focusing instead on housing status. </a:t>
            </a:r>
          </a:p>
          <a:p>
            <a:pPr marL="1200150" lvl="2" indent="-285750">
              <a:buFont typeface="Arial" panose="020B0604020202020204" pitchFamily="34" charset="0"/>
              <a:buChar char="•"/>
            </a:pPr>
            <a:r>
              <a:rPr lang="en-US" sz="1600" dirty="0"/>
              <a:t>For instance, when conducting surveys, rather than volunteers stating that they are conducting homeless surveys, volunteers can ask participants if they would be willing to answer a few questions about their current housing situation. </a:t>
            </a:r>
          </a:p>
          <a:p>
            <a:pPr marL="1200150" lvl="2"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Additionally, interviewers should be careful to maintain confidentiality and be sensitive to how the survey is administered</a:t>
            </a:r>
          </a:p>
          <a:p>
            <a:pPr marL="1200150" lvl="2" indent="-285750">
              <a:buFont typeface="Arial" panose="020B0604020202020204" pitchFamily="34" charset="0"/>
              <a:buChar char="•"/>
            </a:pPr>
            <a:r>
              <a:rPr lang="en-US" sz="1600" dirty="0"/>
              <a:t>For instance, when interviews are conducted in a more open setting, interviewers should pay attention to their surroundings and whether others in the area are likely to overhear responses to the surveys. e going to be seen as homeless. </a:t>
            </a:r>
          </a:p>
          <a:p>
            <a:pPr marL="1200150" lvl="2"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4069539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17604"/>
            <a:ext cx="9868330" cy="1325563"/>
          </a:xfrm>
        </p:spPr>
        <p:txBody>
          <a:bodyPr/>
          <a:lstStyle/>
          <a:p>
            <a:pPr algn="ctr"/>
            <a:r>
              <a:rPr lang="en-US" dirty="0"/>
              <a:t>Use Social Media</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63926" y="1227302"/>
            <a:ext cx="7834363" cy="2523768"/>
          </a:xfrm>
          <a:prstGeom prst="rect">
            <a:avLst/>
          </a:prstGeom>
          <a:noFill/>
        </p:spPr>
        <p:txBody>
          <a:bodyPr wrap="square" rtlCol="0">
            <a:spAutoFit/>
          </a:bodyPr>
          <a:lstStyle/>
          <a:p>
            <a:r>
              <a:rPr lang="en-US" dirty="0"/>
              <a:t>Use social media to raise awareness and outreach: </a:t>
            </a:r>
          </a:p>
          <a:p>
            <a:pPr marL="742950" lvl="1" indent="-285750">
              <a:buFont typeface="Arial" panose="020B0604020202020204" pitchFamily="34" charset="0"/>
              <a:buChar char="•"/>
            </a:pPr>
            <a:r>
              <a:rPr lang="en-US" dirty="0"/>
              <a:t>Youth living on the streets or other places not meant for human habitation still use social media. </a:t>
            </a:r>
          </a:p>
          <a:p>
            <a:pPr marL="1200150" lvl="2" indent="-285750">
              <a:buFont typeface="Arial" panose="020B0604020202020204" pitchFamily="34" charset="0"/>
              <a:buChar char="•"/>
            </a:pPr>
            <a:r>
              <a:rPr lang="en-US" dirty="0"/>
              <a:t>Social media can be used to spread the word about the count, including information about location and incentives to participate in the count. </a:t>
            </a:r>
          </a:p>
          <a:p>
            <a:pPr marL="1200150" lvl="2" indent="-285750">
              <a:buFont typeface="Arial" panose="020B0604020202020204" pitchFamily="34" charset="0"/>
              <a:buChar char="•"/>
            </a:pPr>
            <a:r>
              <a:rPr lang="en-US" dirty="0"/>
              <a:t>Text messaging platforms can also be helpful in spreading the word to them.</a:t>
            </a:r>
            <a:endParaRPr lang="en-US" sz="1600" dirty="0"/>
          </a:p>
          <a:p>
            <a:pPr marL="1200150" lvl="2"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3200754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19047"/>
            <a:ext cx="9891117" cy="1325563"/>
          </a:xfrm>
        </p:spPr>
        <p:txBody>
          <a:bodyPr>
            <a:normAutofit/>
          </a:bodyPr>
          <a:lstStyle/>
          <a:p>
            <a:pPr algn="ctr"/>
            <a:r>
              <a:rPr lang="en-US" dirty="0"/>
              <a:t>Count Where Youth Experiencing Homelessness Gather</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55367" y="1392838"/>
            <a:ext cx="7883179" cy="4770537"/>
          </a:xfrm>
          <a:prstGeom prst="rect">
            <a:avLst/>
          </a:prstGeom>
          <a:noFill/>
        </p:spPr>
        <p:txBody>
          <a:bodyPr wrap="square" rtlCol="0">
            <a:spAutoFit/>
          </a:bodyPr>
          <a:lstStyle/>
          <a:p>
            <a:r>
              <a:rPr lang="en-US" sz="1600" dirty="0"/>
              <a:t>Possible “hot spot” locations:</a:t>
            </a:r>
          </a:p>
          <a:p>
            <a:pPr marL="742950" lvl="1" indent="-285750">
              <a:buFont typeface="Arial" panose="020B0604020202020204" pitchFamily="34" charset="0"/>
              <a:buChar char="•"/>
            </a:pPr>
            <a:r>
              <a:rPr lang="en-US" sz="1600" dirty="0"/>
              <a:t>Abandoned buildings </a:t>
            </a:r>
          </a:p>
          <a:p>
            <a:pPr marL="742950" lvl="1" indent="-285750">
              <a:buFont typeface="Arial" panose="020B0604020202020204" pitchFamily="34" charset="0"/>
              <a:buChar char="•"/>
            </a:pPr>
            <a:r>
              <a:rPr lang="en-US" sz="1600" dirty="0"/>
              <a:t>High traffic urban areas (i.e., nightclubs, tattoo parlors, record stores, arcades) </a:t>
            </a:r>
          </a:p>
          <a:p>
            <a:pPr marL="742950" lvl="1" indent="-285750">
              <a:buFont typeface="Arial" panose="020B0604020202020204" pitchFamily="34" charset="0"/>
              <a:buChar char="•"/>
            </a:pPr>
            <a:r>
              <a:rPr lang="en-US" sz="1600" dirty="0"/>
              <a:t>Pizza places, soda shops, etc. near high schools </a:t>
            </a:r>
          </a:p>
          <a:p>
            <a:pPr marL="742950" lvl="1" indent="-285750">
              <a:buFont typeface="Arial" panose="020B0604020202020204" pitchFamily="34" charset="0"/>
              <a:buChar char="•"/>
            </a:pPr>
            <a:r>
              <a:rPr lang="en-US" sz="1600" dirty="0"/>
              <a:t>Parks </a:t>
            </a:r>
          </a:p>
          <a:p>
            <a:pPr marL="742950" lvl="1" indent="-285750">
              <a:buFont typeface="Arial" panose="020B0604020202020204" pitchFamily="34" charset="0"/>
              <a:buChar char="•"/>
            </a:pPr>
            <a:r>
              <a:rPr lang="en-US" sz="1600" dirty="0"/>
              <a:t>Malls </a:t>
            </a:r>
          </a:p>
          <a:p>
            <a:pPr marL="742950" lvl="1" indent="-285750">
              <a:buFont typeface="Arial" panose="020B0604020202020204" pitchFamily="34" charset="0"/>
              <a:buChar char="•"/>
            </a:pPr>
            <a:r>
              <a:rPr lang="en-US" sz="1600" dirty="0"/>
              <a:t>Fast food restaurants </a:t>
            </a:r>
          </a:p>
          <a:p>
            <a:pPr marL="742950" lvl="1" indent="-285750">
              <a:buFont typeface="Arial" panose="020B0604020202020204" pitchFamily="34" charset="0"/>
              <a:buChar char="•"/>
            </a:pPr>
            <a:r>
              <a:rPr lang="en-US" sz="1600" dirty="0"/>
              <a:t>LGBTQ friendly gathering spots (school support groups, bookstores, coffee houses identified by LGBTQ service providers and youth) </a:t>
            </a:r>
          </a:p>
          <a:p>
            <a:pPr marL="742950" lvl="1" indent="-285750">
              <a:buFont typeface="Arial" panose="020B0604020202020204" pitchFamily="34" charset="0"/>
              <a:buChar char="•"/>
            </a:pPr>
            <a:r>
              <a:rPr lang="en-US" sz="1600" dirty="0"/>
              <a:t>Encampments inside and outside of urban areas</a:t>
            </a:r>
          </a:p>
          <a:p>
            <a:pPr marL="742950" lvl="1" indent="-285750">
              <a:buFont typeface="Arial" panose="020B0604020202020204" pitchFamily="34" charset="0"/>
              <a:buChar char="•"/>
            </a:pPr>
            <a:endParaRPr lang="en-US" sz="1600" dirty="0"/>
          </a:p>
          <a:p>
            <a:r>
              <a:rPr lang="en-US" sz="1600" dirty="0"/>
              <a:t>Hold magnet events. </a:t>
            </a:r>
          </a:p>
          <a:p>
            <a:pPr marL="628650" lvl="1" indent="-171450">
              <a:buFont typeface="Arial" panose="020B0604020202020204" pitchFamily="34" charset="0"/>
              <a:buChar char="•"/>
            </a:pPr>
            <a:r>
              <a:rPr lang="en-US" sz="1600" dirty="0"/>
              <a:t>Develop special events located at easily accessible and non-threatening locations that include activities, food, or other appropriate incentives that might draw in youth who do not typically use shelters and services and are difficult to locate on the streets. </a:t>
            </a:r>
          </a:p>
          <a:p>
            <a:pPr marL="628650" lvl="1" indent="-171450">
              <a:buFont typeface="Arial" panose="020B0604020202020204" pitchFamily="34" charset="0"/>
              <a:buChar char="•"/>
            </a:pPr>
            <a:endParaRPr lang="en-US" sz="1600" dirty="0"/>
          </a:p>
          <a:p>
            <a:r>
              <a:rPr lang="en-US" sz="1600" dirty="0"/>
              <a:t>Use social media to raise awareness and outreach. </a:t>
            </a:r>
          </a:p>
        </p:txBody>
      </p:sp>
    </p:spTree>
    <p:extLst>
      <p:ext uri="{BB962C8B-B14F-4D97-AF65-F5344CB8AC3E}">
        <p14:creationId xmlns:p14="http://schemas.microsoft.com/office/powerpoint/2010/main" val="1527327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23421" y="8597"/>
            <a:ext cx="9891117" cy="1325563"/>
          </a:xfrm>
        </p:spPr>
        <p:txBody>
          <a:bodyPr/>
          <a:lstStyle/>
          <a:p>
            <a:pPr algn="ctr"/>
            <a:r>
              <a:rPr lang="en-US" dirty="0"/>
              <a:t>Be Flexible</a:t>
            </a:r>
          </a:p>
        </p:txBody>
      </p:sp>
      <p:sp>
        <p:nvSpPr>
          <p:cNvPr id="23" name="TextBox 22">
            <a:extLst>
              <a:ext uri="{FF2B5EF4-FFF2-40B4-BE49-F238E27FC236}">
                <a16:creationId xmlns:a16="http://schemas.microsoft.com/office/drawing/2014/main" id="{99311E47-68DD-494C-B16D-7C75BF67C06D}"/>
              </a:ext>
            </a:extLst>
          </p:cNvPr>
          <p:cNvSpPr txBox="1"/>
          <p:nvPr/>
        </p:nvSpPr>
        <p:spPr>
          <a:xfrm>
            <a:off x="1568544" y="1176959"/>
            <a:ext cx="7870002" cy="5262979"/>
          </a:xfrm>
          <a:prstGeom prst="rect">
            <a:avLst/>
          </a:prstGeom>
          <a:noFill/>
        </p:spPr>
        <p:txBody>
          <a:bodyPr wrap="square" rtlCol="0">
            <a:spAutoFit/>
          </a:bodyPr>
          <a:lstStyle/>
          <a:p>
            <a:r>
              <a:rPr lang="en-US" sz="1400" dirty="0"/>
              <a:t>Youth might not be visible on the street during school hours. Survey locations during multiple times throughout the day of the count. </a:t>
            </a:r>
          </a:p>
          <a:p>
            <a:pPr marL="742950" lvl="1" indent="-285750">
              <a:buFont typeface="Arial" panose="020B0604020202020204" pitchFamily="34" charset="0"/>
              <a:buChar char="•"/>
            </a:pPr>
            <a:r>
              <a:rPr lang="en-US" sz="1400" dirty="0"/>
              <a:t>Consider assessing count routes prior to the count to ensure that teams are in the right places at the right times. A location that is crowded in the morning might be empty only a few hours later</a:t>
            </a:r>
          </a:p>
          <a:p>
            <a:pPr marL="742950" lvl="1" indent="-285750">
              <a:buFont typeface="Arial" panose="020B0604020202020204" pitchFamily="34" charset="0"/>
              <a:buChar char="•"/>
            </a:pPr>
            <a:r>
              <a:rPr lang="en-US" sz="1400" dirty="0"/>
              <a:t>A community may choose to extend the hours of the count into the evening hours to reach during the time between when drop-in programs close for the day and when youth retire for the night.</a:t>
            </a:r>
          </a:p>
          <a:p>
            <a:pPr marL="1200150" lvl="2" indent="-285750">
              <a:buFont typeface="Arial" panose="020B0604020202020204" pitchFamily="34" charset="0"/>
              <a:buChar char="•"/>
            </a:pPr>
            <a:r>
              <a:rPr lang="en-US" sz="1400" dirty="0"/>
              <a:t>It is absolutely imperative that you do your due diligence to not double count. </a:t>
            </a:r>
          </a:p>
          <a:p>
            <a:pPr marL="1657350" lvl="3" indent="-285750">
              <a:buFont typeface="Arial" panose="020B0604020202020204" pitchFamily="34" charset="0"/>
              <a:buChar char="•"/>
            </a:pPr>
            <a:r>
              <a:rPr lang="en-US" sz="1400" dirty="0"/>
              <a:t>Ensure that you are always asking if the youth has already been surveyed </a:t>
            </a:r>
          </a:p>
          <a:p>
            <a:pPr marL="1657350" lvl="3" indent="-285750">
              <a:buFont typeface="Arial" panose="020B0604020202020204" pitchFamily="34" charset="0"/>
              <a:buChar char="•"/>
            </a:pPr>
            <a:r>
              <a:rPr lang="en-US" sz="1400" dirty="0"/>
              <a:t>Include any identifying information they provide to help de-duplicate</a:t>
            </a:r>
          </a:p>
          <a:p>
            <a:pPr lvl="3"/>
            <a:endParaRPr lang="en-US" sz="1400" dirty="0"/>
          </a:p>
          <a:p>
            <a:r>
              <a:rPr lang="en-US" sz="1400" dirty="0"/>
              <a:t>Provide services, food, and incentives to youth being counted. </a:t>
            </a:r>
          </a:p>
          <a:p>
            <a:pPr marL="1200150" lvl="2" indent="-285750">
              <a:buFont typeface="Arial" panose="020B0604020202020204" pitchFamily="34" charset="0"/>
              <a:buChar char="•"/>
            </a:pPr>
            <a:r>
              <a:rPr lang="en-US" sz="1400" dirty="0"/>
              <a:t>The incentive could be advertised as part of the general mobilization effort to attract youth to participate in the count. </a:t>
            </a:r>
          </a:p>
          <a:p>
            <a:pPr marL="1657350" lvl="3" indent="-285750">
              <a:buFont typeface="Arial" panose="020B0604020202020204" pitchFamily="34" charset="0"/>
              <a:buChar char="•"/>
            </a:pPr>
            <a:r>
              <a:rPr lang="en-US" sz="1400" dirty="0"/>
              <a:t>Examples of incentives include:</a:t>
            </a:r>
          </a:p>
          <a:p>
            <a:pPr marL="2114550" lvl="4" indent="-285750">
              <a:buFont typeface="Arial" panose="020B0604020202020204" pitchFamily="34" charset="0"/>
              <a:buChar char="•"/>
            </a:pPr>
            <a:r>
              <a:rPr lang="en-US" sz="1400" dirty="0"/>
              <a:t>two-way public transportation tickets, </a:t>
            </a:r>
          </a:p>
          <a:p>
            <a:pPr marL="2114550" lvl="4" indent="-285750">
              <a:buFont typeface="Arial" panose="020B0604020202020204" pitchFamily="34" charset="0"/>
              <a:buChar char="•"/>
            </a:pPr>
            <a:r>
              <a:rPr lang="en-US" sz="1400" dirty="0"/>
              <a:t>a credit card with $10 credit, </a:t>
            </a:r>
          </a:p>
          <a:p>
            <a:pPr marL="2114550" lvl="4" indent="-285750">
              <a:buFont typeface="Arial" panose="020B0604020202020204" pitchFamily="34" charset="0"/>
              <a:buChar char="•"/>
            </a:pPr>
            <a:r>
              <a:rPr lang="en-US" sz="1400" dirty="0"/>
              <a:t>a backpack filled with hygiene items/information about services, </a:t>
            </a:r>
          </a:p>
          <a:p>
            <a:pPr marL="2114550" lvl="4" indent="-285750">
              <a:buFont typeface="Arial" panose="020B0604020202020204" pitchFamily="34" charset="0"/>
              <a:buChar char="•"/>
            </a:pPr>
            <a:r>
              <a:rPr lang="en-US" sz="1400" dirty="0"/>
              <a:t>a $5 restaurant card, </a:t>
            </a:r>
          </a:p>
          <a:p>
            <a:pPr marL="2114550" lvl="4" indent="-285750">
              <a:buFont typeface="Arial" panose="020B0604020202020204" pitchFamily="34" charset="0"/>
              <a:buChar char="•"/>
            </a:pPr>
            <a:r>
              <a:rPr lang="en-US" sz="1400" dirty="0"/>
              <a:t>bag lunches, </a:t>
            </a:r>
          </a:p>
          <a:p>
            <a:pPr marL="2114550" lvl="4" indent="-285750">
              <a:buFont typeface="Arial" panose="020B0604020202020204" pitchFamily="34" charset="0"/>
              <a:buChar char="•"/>
            </a:pPr>
            <a:r>
              <a:rPr lang="en-US" sz="1400" dirty="0"/>
              <a:t>and/or providing food, movies, and games, and a warm, dry place to spend time with friends for the night</a:t>
            </a:r>
          </a:p>
        </p:txBody>
      </p:sp>
    </p:spTree>
    <p:extLst>
      <p:ext uri="{BB962C8B-B14F-4D97-AF65-F5344CB8AC3E}">
        <p14:creationId xmlns:p14="http://schemas.microsoft.com/office/powerpoint/2010/main" val="1137514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9379" y="-12171"/>
            <a:ext cx="12144673" cy="7169070"/>
            <a:chOff x="9379" y="-12171"/>
            <a:chExt cx="12144673" cy="7169070"/>
          </a:xfrm>
        </p:grpSpPr>
        <p:sp>
          <p:nvSpPr>
            <p:cNvPr id="22" name="Rectangle 2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34" name="TextBox 33"/>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35" name="TextBox 34"/>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36" name="TextBox 35"/>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38" name="Picture 37"/>
            <p:cNvPicPr>
              <a:picLocks noChangeAspect="1"/>
            </p:cNvPicPr>
            <p:nvPr/>
          </p:nvPicPr>
          <p:blipFill>
            <a:blip r:embed="rId3"/>
            <a:stretch>
              <a:fillRect/>
            </a:stretch>
          </p:blipFill>
          <p:spPr>
            <a:xfrm>
              <a:off x="765978" y="6110900"/>
              <a:ext cx="762000" cy="733425"/>
            </a:xfrm>
            <a:prstGeom prst="rect">
              <a:avLst/>
            </a:prstGeom>
          </p:spPr>
        </p:pic>
      </p:grpSp>
      <p:sp>
        <p:nvSpPr>
          <p:cNvPr id="19" name="TextBox 18">
            <a:extLst>
              <a:ext uri="{FF2B5EF4-FFF2-40B4-BE49-F238E27FC236}">
                <a16:creationId xmlns:a16="http://schemas.microsoft.com/office/drawing/2014/main" id="{8F0F9849-A64A-4CEA-A61C-9A244411407C}"/>
              </a:ext>
            </a:extLst>
          </p:cNvPr>
          <p:cNvSpPr txBox="1"/>
          <p:nvPr/>
        </p:nvSpPr>
        <p:spPr>
          <a:xfrm>
            <a:off x="1555368" y="1305340"/>
            <a:ext cx="8588867" cy="5355312"/>
          </a:xfrm>
          <a:prstGeom prst="rect">
            <a:avLst/>
          </a:prstGeom>
          <a:noFill/>
        </p:spPr>
        <p:txBody>
          <a:bodyPr wrap="square" rtlCol="0">
            <a:spAutoFit/>
          </a:bodyPr>
          <a:lstStyle/>
          <a:p>
            <a:r>
              <a:rPr lang="en-US" b="1" dirty="0"/>
              <a:t>The Root Cause of Youth Homelessness tend to be different:</a:t>
            </a:r>
          </a:p>
          <a:p>
            <a:pPr marL="742950" lvl="1" indent="-285750">
              <a:buFont typeface="Arial" panose="020B0604020202020204" pitchFamily="34" charset="0"/>
              <a:buChar char="•"/>
            </a:pPr>
            <a:r>
              <a:rPr lang="en-US" dirty="0"/>
              <a:t>Most youth end up on the streets for one reason: family disruption.</a:t>
            </a:r>
          </a:p>
          <a:p>
            <a:pPr marL="742950" lvl="1" indent="-285750">
              <a:buFont typeface="Arial" panose="020B0604020202020204" pitchFamily="34" charset="0"/>
              <a:buChar char="•"/>
            </a:pPr>
            <a:r>
              <a:rPr lang="en-US" dirty="0"/>
              <a:t>Youth simply would not be on the streets if they were able to be at home safely. </a:t>
            </a:r>
          </a:p>
          <a:p>
            <a:pPr marL="742950" lvl="1" indent="-285750">
              <a:buFont typeface="Arial" panose="020B0604020202020204" pitchFamily="34" charset="0"/>
              <a:buChar char="•"/>
            </a:pPr>
            <a:r>
              <a:rPr lang="en-US" dirty="0"/>
              <a:t>Very few youth are homeless because of their own choosing.</a:t>
            </a:r>
          </a:p>
          <a:p>
            <a:pPr marL="800100" lvl="1" indent="-342900">
              <a:buAutoNum type="arabicPeriod"/>
            </a:pPr>
            <a:endParaRPr lang="en-US" dirty="0"/>
          </a:p>
          <a:p>
            <a:r>
              <a:rPr lang="en-US" b="1" dirty="0"/>
              <a:t>Homeless Youth Tend to Lack Social Support Networks</a:t>
            </a:r>
          </a:p>
          <a:p>
            <a:pPr marL="742950" lvl="1" indent="-285750">
              <a:buFont typeface="Arial" panose="020B0604020202020204" pitchFamily="34" charset="0"/>
              <a:buChar char="•"/>
            </a:pPr>
            <a:r>
              <a:rPr lang="en-US" dirty="0"/>
              <a:t>They’ve lost not only their families, but also connections to schools, churches, jobs, and other community resources. </a:t>
            </a:r>
          </a:p>
          <a:p>
            <a:pPr marL="742950" lvl="1" indent="-285750">
              <a:buFont typeface="Arial" panose="020B0604020202020204" pitchFamily="34" charset="0"/>
              <a:buChar char="•"/>
            </a:pPr>
            <a:r>
              <a:rPr lang="en-US" dirty="0"/>
              <a:t>Youth tend to require even more social support than an adult exiting homelessness because they are younger and have had less time (and likely, little opportunity) to cultivate emotional assets like self-esteem and perseverance.</a:t>
            </a:r>
            <a:endParaRPr lang="en-US" b="1" dirty="0"/>
          </a:p>
          <a:p>
            <a:endParaRPr lang="en-US" dirty="0"/>
          </a:p>
          <a:p>
            <a:r>
              <a:rPr lang="en-US" b="1" dirty="0"/>
              <a:t>The Opportunity to Minimize Long-Term Negative Effects of Homelessness</a:t>
            </a:r>
          </a:p>
          <a:p>
            <a:pPr marL="742950" lvl="1" indent="-285750">
              <a:buFont typeface="Arial" panose="020B0604020202020204" pitchFamily="34" charset="0"/>
              <a:buChar char="•"/>
            </a:pPr>
            <a:r>
              <a:rPr lang="en-US" dirty="0"/>
              <a:t>If given access to the proper resources to exit the streets, a youth will likely suffer fewer long-term effects of homelessness than an adult who has been homeless for an extended period of time.</a:t>
            </a:r>
          </a:p>
          <a:p>
            <a:endParaRPr lang="en-US" b="1" dirty="0"/>
          </a:p>
        </p:txBody>
      </p:sp>
      <p:sp>
        <p:nvSpPr>
          <p:cNvPr id="20" name="Title 2"/>
          <p:cNvSpPr>
            <a:spLocks noGrp="1"/>
          </p:cNvSpPr>
          <p:nvPr>
            <p:ph type="title"/>
          </p:nvPr>
        </p:nvSpPr>
        <p:spPr>
          <a:xfrm>
            <a:off x="890819" y="-3669"/>
            <a:ext cx="10374034" cy="1325563"/>
          </a:xfrm>
        </p:spPr>
        <p:txBody>
          <a:bodyPr/>
          <a:lstStyle/>
          <a:p>
            <a:pPr algn="ctr"/>
            <a:r>
              <a:rPr lang="en-US" dirty="0"/>
              <a:t>Youth Vs. Adult Homelessness</a:t>
            </a:r>
          </a:p>
        </p:txBody>
      </p:sp>
    </p:spTree>
    <p:extLst>
      <p:ext uri="{BB962C8B-B14F-4D97-AF65-F5344CB8AC3E}">
        <p14:creationId xmlns:p14="http://schemas.microsoft.com/office/powerpoint/2010/main" val="118275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0" y="-12168"/>
            <a:ext cx="12154052" cy="7169067"/>
            <a:chOff x="0" y="-12168"/>
            <a:chExt cx="12154052" cy="7169067"/>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0" y="-12168"/>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rot="10800000">
              <a:off x="9599297" y="-3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9488640" y="29414"/>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63" name="TextBox 62"/>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64" name="TextBox 63"/>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65" name="TextBox 64"/>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6" name="TextBox 65"/>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7" name="TextBox 66"/>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8" name="TextBox 6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70" name="Picture 69"/>
            <p:cNvPicPr>
              <a:picLocks noChangeAspect="1"/>
            </p:cNvPicPr>
            <p:nvPr/>
          </p:nvPicPr>
          <p:blipFill>
            <a:blip r:embed="rId3"/>
            <a:stretch>
              <a:fillRect/>
            </a:stretch>
          </p:blipFill>
          <p:spPr>
            <a:xfrm>
              <a:off x="765978" y="6110900"/>
              <a:ext cx="762000" cy="733425"/>
            </a:xfrm>
            <a:prstGeom prst="rect">
              <a:avLst/>
            </a:prstGeom>
          </p:spPr>
        </p:pic>
      </p:grpSp>
      <p:sp>
        <p:nvSpPr>
          <p:cNvPr id="28" name="Title 1"/>
          <p:cNvSpPr txBox="1">
            <a:spLocks/>
          </p:cNvSpPr>
          <p:nvPr/>
        </p:nvSpPr>
        <p:spPr>
          <a:xfrm>
            <a:off x="1164027" y="1922090"/>
            <a:ext cx="5543982" cy="2844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solidFill>
                  <a:schemeClr val="accent2"/>
                </a:solidFill>
              </a:rPr>
              <a:t>Winter PIT Count Date: </a:t>
            </a:r>
            <a:br>
              <a:rPr lang="en-US" dirty="0">
                <a:solidFill>
                  <a:schemeClr val="accent2"/>
                </a:solidFill>
              </a:rPr>
            </a:br>
            <a:r>
              <a:rPr lang="en-US" dirty="0">
                <a:solidFill>
                  <a:schemeClr val="accent2"/>
                </a:solidFill>
              </a:rPr>
              <a:t>1/23/2025</a:t>
            </a:r>
          </a:p>
        </p:txBody>
      </p:sp>
    </p:spTree>
    <p:extLst>
      <p:ext uri="{BB962C8B-B14F-4D97-AF65-F5344CB8AC3E}">
        <p14:creationId xmlns:p14="http://schemas.microsoft.com/office/powerpoint/2010/main" val="3132907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9379" y="-12171"/>
            <a:ext cx="12144673" cy="7169070"/>
            <a:chOff x="9379" y="-12171"/>
            <a:chExt cx="12144673" cy="7169070"/>
          </a:xfrm>
        </p:grpSpPr>
        <p:sp>
          <p:nvSpPr>
            <p:cNvPr id="22" name="Rectangle 2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34" name="TextBox 33"/>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35" name="TextBox 34"/>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36" name="TextBox 35"/>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38" name="Picture 37"/>
            <p:cNvPicPr>
              <a:picLocks noChangeAspect="1"/>
            </p:cNvPicPr>
            <p:nvPr/>
          </p:nvPicPr>
          <p:blipFill>
            <a:blip r:embed="rId3"/>
            <a:stretch>
              <a:fillRect/>
            </a:stretch>
          </p:blipFill>
          <p:spPr>
            <a:xfrm>
              <a:off x="765978" y="6110900"/>
              <a:ext cx="762000" cy="733425"/>
            </a:xfrm>
            <a:prstGeom prst="rect">
              <a:avLst/>
            </a:prstGeom>
          </p:spPr>
        </p:pic>
      </p:grpSp>
      <p:sp>
        <p:nvSpPr>
          <p:cNvPr id="19" name="TextBox 18">
            <a:extLst>
              <a:ext uri="{FF2B5EF4-FFF2-40B4-BE49-F238E27FC236}">
                <a16:creationId xmlns:a16="http://schemas.microsoft.com/office/drawing/2014/main" id="{8F0F9849-A64A-4CEA-A61C-9A244411407C}"/>
              </a:ext>
            </a:extLst>
          </p:cNvPr>
          <p:cNvSpPr txBox="1"/>
          <p:nvPr/>
        </p:nvSpPr>
        <p:spPr>
          <a:xfrm>
            <a:off x="1484069" y="1452834"/>
            <a:ext cx="8377935" cy="4801314"/>
          </a:xfrm>
          <a:prstGeom prst="rect">
            <a:avLst/>
          </a:prstGeom>
          <a:noFill/>
        </p:spPr>
        <p:txBody>
          <a:bodyPr wrap="square" rtlCol="0">
            <a:spAutoFit/>
          </a:bodyPr>
          <a:lstStyle/>
          <a:p>
            <a:r>
              <a:rPr lang="en-US" dirty="0"/>
              <a:t>Studies have shown that general PIT count methods are less accurate at recording youth homelessness compared to adults. </a:t>
            </a:r>
          </a:p>
          <a:p>
            <a:pPr marL="285750" indent="-285750">
              <a:buFont typeface="Arial" panose="020B0604020202020204" pitchFamily="34" charset="0"/>
              <a:buChar char="•"/>
            </a:pPr>
            <a:r>
              <a:rPr lang="en-US" dirty="0"/>
              <a:t>Youth are often disconnected from community services and more likely than adults to be highly transient or hiding in plain sight among their peers.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Many homeless youth don’t want to be found. </a:t>
            </a:r>
          </a:p>
          <a:p>
            <a:pPr marL="742950" lvl="1" indent="-285750">
              <a:buFont typeface="Arial" panose="020B0604020202020204" pitchFamily="34" charset="0"/>
              <a:buChar char="•"/>
            </a:pPr>
            <a:r>
              <a:rPr lang="en-US" dirty="0"/>
              <a:t>They may be fleeing abuse or fear being placed in foster care. </a:t>
            </a:r>
          </a:p>
          <a:p>
            <a:pPr marL="742950" lvl="1" indent="-285750">
              <a:buFont typeface="Arial" panose="020B0604020202020204" pitchFamily="34" charset="0"/>
              <a:buChar char="•"/>
            </a:pPr>
            <a:r>
              <a:rPr lang="en-US" dirty="0"/>
              <a:t>Most aren’t connected to formal supports such as the child welfare, juvenile justice, and mental health systems.</a:t>
            </a:r>
          </a:p>
          <a:p>
            <a:pPr marL="742950" lvl="1" indent="-285750">
              <a:buFont typeface="Arial" panose="020B0604020202020204" pitchFamily="34" charset="0"/>
              <a:buChar char="•"/>
            </a:pPr>
            <a:r>
              <a:rPr lang="en-US" dirty="0"/>
              <a:t>Many avoid or are unaware of available services.</a:t>
            </a:r>
          </a:p>
          <a:p>
            <a:pPr marL="742950" lvl="1" indent="-285750">
              <a:buFont typeface="Arial" panose="020B0604020202020204" pitchFamily="34" charset="0"/>
              <a:buChar char="•"/>
            </a:pPr>
            <a:endParaRPr lang="en-US" i="1" dirty="0"/>
          </a:p>
          <a:p>
            <a:pPr marL="285750" indent="-285750">
              <a:buFont typeface="Arial" panose="020B0604020202020204" pitchFamily="34" charset="0"/>
              <a:buChar char="•"/>
            </a:pPr>
            <a:r>
              <a:rPr lang="en-US" dirty="0"/>
              <a:t>The tactics that you would use to engage single adults is different and this is why it is imperative that you are finding ways to engage youth and youth service providers throughout the entire count process. </a:t>
            </a:r>
          </a:p>
          <a:p>
            <a:pPr marL="742950" lvl="1" indent="-285750">
              <a:buFont typeface="Arial" panose="020B0604020202020204" pitchFamily="34" charset="0"/>
              <a:buChar char="•"/>
            </a:pPr>
            <a:r>
              <a:rPr lang="en-US" dirty="0"/>
              <a:t>Develop your plan for engaging youth early and whenever possible, have at least one person dedicated to coordinating youth count processes. </a:t>
            </a:r>
          </a:p>
        </p:txBody>
      </p:sp>
      <p:sp>
        <p:nvSpPr>
          <p:cNvPr id="20" name="Title 2"/>
          <p:cNvSpPr>
            <a:spLocks noGrp="1"/>
          </p:cNvSpPr>
          <p:nvPr>
            <p:ph type="title"/>
          </p:nvPr>
        </p:nvSpPr>
        <p:spPr>
          <a:xfrm>
            <a:off x="908240" y="41896"/>
            <a:ext cx="10347469" cy="1325563"/>
          </a:xfrm>
        </p:spPr>
        <p:txBody>
          <a:bodyPr/>
          <a:lstStyle/>
          <a:p>
            <a:pPr algn="ctr"/>
            <a:r>
              <a:rPr lang="en-US" dirty="0"/>
              <a:t>Counting Youths Vs. Adults</a:t>
            </a:r>
          </a:p>
        </p:txBody>
      </p:sp>
    </p:spTree>
    <p:extLst>
      <p:ext uri="{BB962C8B-B14F-4D97-AF65-F5344CB8AC3E}">
        <p14:creationId xmlns:p14="http://schemas.microsoft.com/office/powerpoint/2010/main" val="3716058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9379" y="-12171"/>
            <a:ext cx="12144673" cy="7169070"/>
            <a:chOff x="9379" y="-12171"/>
            <a:chExt cx="12144673" cy="7169070"/>
          </a:xfrm>
        </p:grpSpPr>
        <p:sp>
          <p:nvSpPr>
            <p:cNvPr id="39" name="Rectangle 38"/>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81885" y="-1286"/>
              <a:ext cx="106614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5452"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55279" y="3499819"/>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51" name="TextBox 50"/>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53" name="TextBox 5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4" name="Picture 53"/>
            <p:cNvPicPr>
              <a:picLocks noChangeAspect="1"/>
            </p:cNvPicPr>
            <p:nvPr/>
          </p:nvPicPr>
          <p:blipFill>
            <a:blip r:embed="rId3"/>
            <a:stretch>
              <a:fillRect/>
            </a:stretch>
          </p:blipFill>
          <p:spPr>
            <a:xfrm>
              <a:off x="765978" y="6110900"/>
              <a:ext cx="762000" cy="733425"/>
            </a:xfrm>
            <a:prstGeom prst="rect">
              <a:avLst/>
            </a:prstGeom>
          </p:spPr>
        </p:pic>
      </p:grpSp>
      <p:sp>
        <p:nvSpPr>
          <p:cNvPr id="25" name="Title 2"/>
          <p:cNvSpPr>
            <a:spLocks noGrp="1"/>
          </p:cNvSpPr>
          <p:nvPr>
            <p:ph type="title"/>
          </p:nvPr>
        </p:nvSpPr>
        <p:spPr>
          <a:xfrm>
            <a:off x="890819" y="5046"/>
            <a:ext cx="10874923" cy="1325563"/>
          </a:xfrm>
        </p:spPr>
        <p:txBody>
          <a:bodyPr/>
          <a:lstStyle/>
          <a:p>
            <a:pPr algn="ctr"/>
            <a:r>
              <a:rPr lang="en-US" dirty="0"/>
              <a:t>Subgroups of Homeless Youth</a:t>
            </a:r>
          </a:p>
        </p:txBody>
      </p:sp>
      <p:graphicFrame>
        <p:nvGraphicFramePr>
          <p:cNvPr id="26" name="Diagram 25" descr="This diagram is meant to show the relationship between the different types of subgroups homeless youth can fall into. " title="Hexagonal Diagram"/>
          <p:cNvGraphicFramePr/>
          <p:nvPr>
            <p:extLst>
              <p:ext uri="{D42A27DB-BD31-4B8C-83A1-F6EECF244321}">
                <p14:modId xmlns:p14="http://schemas.microsoft.com/office/powerpoint/2010/main" val="2974801530"/>
              </p:ext>
            </p:extLst>
          </p:nvPr>
        </p:nvGraphicFramePr>
        <p:xfrm>
          <a:off x="2246716" y="1105352"/>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7" name="Hexagon 26" title="Sheltered"/>
          <p:cNvSpPr/>
          <p:nvPr/>
        </p:nvSpPr>
        <p:spPr>
          <a:xfrm rot="16200000">
            <a:off x="2018695" y="1221170"/>
            <a:ext cx="1969548" cy="1728191"/>
          </a:xfrm>
          <a:prstGeom prst="hexagon">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Hexagon 27" title="Parenting Youth"/>
          <p:cNvSpPr/>
          <p:nvPr/>
        </p:nvSpPr>
        <p:spPr>
          <a:xfrm rot="16200000">
            <a:off x="8619620" y="2950590"/>
            <a:ext cx="1969548" cy="1728191"/>
          </a:xfrm>
          <a:prstGeom prst="hexagon">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Hexagon 28" title="LGBTQ+ Youth"/>
          <p:cNvSpPr/>
          <p:nvPr/>
        </p:nvSpPr>
        <p:spPr>
          <a:xfrm rot="16200000">
            <a:off x="2007532" y="4662449"/>
            <a:ext cx="1969548" cy="1728191"/>
          </a:xfrm>
          <a:prstGeom prst="hexag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444210" y="1897723"/>
            <a:ext cx="1279848" cy="338554"/>
          </a:xfrm>
          <a:prstGeom prst="rect">
            <a:avLst/>
          </a:prstGeom>
          <a:noFill/>
        </p:spPr>
        <p:txBody>
          <a:bodyPr wrap="square" rtlCol="0">
            <a:spAutoFit/>
          </a:bodyPr>
          <a:lstStyle/>
          <a:p>
            <a:r>
              <a:rPr lang="en-US" sz="1600" dirty="0">
                <a:solidFill>
                  <a:schemeClr val="bg1"/>
                </a:solidFill>
              </a:rPr>
              <a:t>Sheltered </a:t>
            </a:r>
          </a:p>
        </p:txBody>
      </p:sp>
      <p:sp>
        <p:nvSpPr>
          <p:cNvPr id="32" name="TextBox 31"/>
          <p:cNvSpPr txBox="1"/>
          <p:nvPr/>
        </p:nvSpPr>
        <p:spPr>
          <a:xfrm>
            <a:off x="4174031" y="1894733"/>
            <a:ext cx="1572877" cy="338554"/>
          </a:xfrm>
          <a:prstGeom prst="rect">
            <a:avLst/>
          </a:prstGeom>
          <a:noFill/>
        </p:spPr>
        <p:txBody>
          <a:bodyPr wrap="square" rtlCol="0">
            <a:spAutoFit/>
          </a:bodyPr>
          <a:lstStyle/>
          <a:p>
            <a:r>
              <a:rPr lang="en-US" sz="1600" dirty="0">
                <a:solidFill>
                  <a:schemeClr val="bg1"/>
                </a:solidFill>
              </a:rPr>
              <a:t>Unsheltered </a:t>
            </a:r>
          </a:p>
        </p:txBody>
      </p:sp>
      <p:sp>
        <p:nvSpPr>
          <p:cNvPr id="33" name="TextBox 32"/>
          <p:cNvSpPr txBox="1"/>
          <p:nvPr/>
        </p:nvSpPr>
        <p:spPr>
          <a:xfrm>
            <a:off x="6722687" y="3509623"/>
            <a:ext cx="1976166" cy="584775"/>
          </a:xfrm>
          <a:prstGeom prst="rect">
            <a:avLst/>
          </a:prstGeom>
          <a:noFill/>
        </p:spPr>
        <p:txBody>
          <a:bodyPr wrap="square" rtlCol="0">
            <a:spAutoFit/>
          </a:bodyPr>
          <a:lstStyle/>
          <a:p>
            <a:pPr algn="ctr"/>
            <a:r>
              <a:rPr lang="en-US" sz="1600" dirty="0">
                <a:solidFill>
                  <a:schemeClr val="bg1"/>
                </a:solidFill>
              </a:rPr>
              <a:t>Unaccompanied Youth</a:t>
            </a:r>
          </a:p>
        </p:txBody>
      </p:sp>
      <p:sp>
        <p:nvSpPr>
          <p:cNvPr id="34" name="TextBox 33"/>
          <p:cNvSpPr txBox="1"/>
          <p:nvPr/>
        </p:nvSpPr>
        <p:spPr>
          <a:xfrm>
            <a:off x="9000643" y="3522297"/>
            <a:ext cx="1279848" cy="584775"/>
          </a:xfrm>
          <a:prstGeom prst="rect">
            <a:avLst/>
          </a:prstGeom>
          <a:noFill/>
        </p:spPr>
        <p:txBody>
          <a:bodyPr wrap="square" rtlCol="0">
            <a:spAutoFit/>
          </a:bodyPr>
          <a:lstStyle/>
          <a:p>
            <a:pPr algn="ctr"/>
            <a:r>
              <a:rPr lang="en-US" sz="1600" dirty="0">
                <a:solidFill>
                  <a:schemeClr val="bg1"/>
                </a:solidFill>
              </a:rPr>
              <a:t>Parenting Youth</a:t>
            </a:r>
          </a:p>
        </p:txBody>
      </p:sp>
      <p:sp>
        <p:nvSpPr>
          <p:cNvPr id="35" name="TextBox 34"/>
          <p:cNvSpPr txBox="1"/>
          <p:nvPr/>
        </p:nvSpPr>
        <p:spPr>
          <a:xfrm>
            <a:off x="2363545" y="5341878"/>
            <a:ext cx="1279848" cy="369332"/>
          </a:xfrm>
          <a:prstGeom prst="rect">
            <a:avLst/>
          </a:prstGeom>
          <a:noFill/>
        </p:spPr>
        <p:txBody>
          <a:bodyPr wrap="square" rtlCol="0">
            <a:spAutoFit/>
          </a:bodyPr>
          <a:lstStyle/>
          <a:p>
            <a:pPr algn="ctr"/>
            <a:r>
              <a:rPr lang="en-US" sz="1600" dirty="0">
                <a:solidFill>
                  <a:schemeClr val="bg1"/>
                </a:solidFill>
              </a:rPr>
              <a:t>LGBTQ</a:t>
            </a:r>
            <a:r>
              <a:rPr lang="en-US" dirty="0">
                <a:solidFill>
                  <a:schemeClr val="bg1"/>
                </a:solidFill>
              </a:rPr>
              <a:t>+</a:t>
            </a:r>
          </a:p>
        </p:txBody>
      </p:sp>
      <p:sp>
        <p:nvSpPr>
          <p:cNvPr id="36" name="TextBox 35"/>
          <p:cNvSpPr txBox="1"/>
          <p:nvPr/>
        </p:nvSpPr>
        <p:spPr>
          <a:xfrm>
            <a:off x="4243379" y="5157608"/>
            <a:ext cx="1279848" cy="830997"/>
          </a:xfrm>
          <a:prstGeom prst="rect">
            <a:avLst/>
          </a:prstGeom>
          <a:noFill/>
        </p:spPr>
        <p:txBody>
          <a:bodyPr wrap="square" rtlCol="0">
            <a:spAutoFit/>
          </a:bodyPr>
          <a:lstStyle/>
          <a:p>
            <a:pPr algn="ctr"/>
            <a:r>
              <a:rPr lang="en-US" sz="1600" dirty="0">
                <a:solidFill>
                  <a:schemeClr val="bg1"/>
                </a:solidFill>
              </a:rPr>
              <a:t>Aged out of Foster Care</a:t>
            </a:r>
          </a:p>
        </p:txBody>
      </p:sp>
    </p:spTree>
    <p:extLst>
      <p:ext uri="{BB962C8B-B14F-4D97-AF65-F5344CB8AC3E}">
        <p14:creationId xmlns:p14="http://schemas.microsoft.com/office/powerpoint/2010/main" val="653396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9379" y="-12171"/>
            <a:ext cx="12144673" cy="7169070"/>
            <a:chOff x="9379" y="-12171"/>
            <a:chExt cx="12144673" cy="7169070"/>
          </a:xfrm>
        </p:grpSpPr>
        <p:sp>
          <p:nvSpPr>
            <p:cNvPr id="18" name="Rectangle 17"/>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81885" y="-1286"/>
              <a:ext cx="106614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15452"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rot="10800000">
              <a:off x="155279" y="3499819"/>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26" name="TextBox 2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7" name="TextBox 26"/>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8" name="Picture 27"/>
            <p:cNvPicPr>
              <a:picLocks noChangeAspect="1"/>
            </p:cNvPicPr>
            <p:nvPr/>
          </p:nvPicPr>
          <p:blipFill>
            <a:blip r:embed="rId3"/>
            <a:stretch>
              <a:fillRect/>
            </a:stretch>
          </p:blipFill>
          <p:spPr>
            <a:xfrm>
              <a:off x="765978" y="6110900"/>
              <a:ext cx="762000" cy="733425"/>
            </a:xfrm>
            <a:prstGeom prst="rect">
              <a:avLst/>
            </a:prstGeom>
          </p:spPr>
        </p:pic>
      </p:grpSp>
      <p:sp>
        <p:nvSpPr>
          <p:cNvPr id="15" name="Title 2"/>
          <p:cNvSpPr>
            <a:spLocks noGrp="1"/>
          </p:cNvSpPr>
          <p:nvPr>
            <p:ph type="title"/>
          </p:nvPr>
        </p:nvSpPr>
        <p:spPr>
          <a:xfrm>
            <a:off x="890819" y="-22958"/>
            <a:ext cx="10874923" cy="1325563"/>
          </a:xfrm>
        </p:spPr>
        <p:txBody>
          <a:bodyPr/>
          <a:lstStyle/>
          <a:p>
            <a:pPr algn="ctr"/>
            <a:r>
              <a:rPr lang="en-US" dirty="0"/>
              <a:t>LGBTQ+ Youth</a:t>
            </a:r>
          </a:p>
        </p:txBody>
      </p:sp>
      <p:sp>
        <p:nvSpPr>
          <p:cNvPr id="16" name="Content Placeholder 4"/>
          <p:cNvSpPr>
            <a:spLocks noGrp="1"/>
          </p:cNvSpPr>
          <p:nvPr>
            <p:ph idx="1"/>
          </p:nvPr>
        </p:nvSpPr>
        <p:spPr>
          <a:xfrm>
            <a:off x="1580048" y="1258376"/>
            <a:ext cx="8658632" cy="4351338"/>
          </a:xfrm>
        </p:spPr>
        <p:txBody>
          <a:bodyPr>
            <a:normAutofit/>
          </a:bodyPr>
          <a:lstStyle/>
          <a:p>
            <a:r>
              <a:rPr lang="en-US" sz="1900" dirty="0"/>
              <a:t>Homelessness is one of the most pressing issues facing a disproportionate number of lesbian, gay, bisexual, transgender, and queer/questioning (LGBTQ) youth in our country today.</a:t>
            </a:r>
          </a:p>
          <a:p>
            <a:r>
              <a:rPr lang="en-US" sz="1900" dirty="0"/>
              <a:t>Service providers also estimate anywhere from 20-40% of youth experiencing homelessness identify as LGBTQ, </a:t>
            </a:r>
          </a:p>
          <a:p>
            <a:pPr lvl="1"/>
            <a:r>
              <a:rPr lang="en-US" sz="1600" dirty="0"/>
              <a:t>while only 7-10% of the general youth population identifies as such.</a:t>
            </a:r>
          </a:p>
          <a:p>
            <a:r>
              <a:rPr lang="en-US" sz="1900" dirty="0"/>
              <a:t>Youth homelessness is just as much of a challenge in rural communities as it is in urban communities. </a:t>
            </a:r>
          </a:p>
          <a:p>
            <a:pPr lvl="1"/>
            <a:r>
              <a:rPr lang="en-US" sz="1900" dirty="0"/>
              <a:t>Young people in rural communities might be less inclined to identify as LGBTQ or further delay “coming out” when social norms in those communities are less safe or affirming of such identification. </a:t>
            </a:r>
          </a:p>
          <a:p>
            <a:pPr lvl="1"/>
            <a:endParaRPr lang="en-US" sz="1900" dirty="0"/>
          </a:p>
          <a:p>
            <a:pPr marL="0" indent="0">
              <a:buNone/>
            </a:pPr>
            <a:r>
              <a:rPr lang="en-US" sz="2000" dirty="0"/>
              <a:t>Citation: </a:t>
            </a:r>
            <a:r>
              <a:rPr lang="en-US" sz="2000" dirty="0">
                <a:hlinkClick r:id="rId4"/>
              </a:rPr>
              <a:t>True Colors Fund</a:t>
            </a:r>
            <a:endParaRPr lang="en-US" sz="2000" dirty="0"/>
          </a:p>
        </p:txBody>
      </p:sp>
    </p:spTree>
    <p:extLst>
      <p:ext uri="{BB962C8B-B14F-4D97-AF65-F5344CB8AC3E}">
        <p14:creationId xmlns:p14="http://schemas.microsoft.com/office/powerpoint/2010/main" val="1264480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216" y="-12171"/>
            <a:ext cx="12144836" cy="7169070"/>
            <a:chOff x="9216" y="-12171"/>
            <a:chExt cx="12144836" cy="7169070"/>
          </a:xfrm>
        </p:grpSpPr>
        <p:sp>
          <p:nvSpPr>
            <p:cNvPr id="15" name="Rectangle 1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2" name="Picture 21"/>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889041" y="-5048"/>
            <a:ext cx="10662354" cy="1325563"/>
          </a:xfrm>
        </p:spPr>
        <p:txBody>
          <a:bodyPr>
            <a:normAutofit/>
          </a:bodyPr>
          <a:lstStyle/>
          <a:p>
            <a:pPr algn="ctr"/>
            <a:r>
              <a:rPr lang="en-US" dirty="0"/>
              <a:t>Schools as PIT Count Planning Partners</a:t>
            </a:r>
          </a:p>
        </p:txBody>
      </p:sp>
      <p:sp>
        <p:nvSpPr>
          <p:cNvPr id="13" name="TextBox 12">
            <a:extLst>
              <a:ext uri="{FF2B5EF4-FFF2-40B4-BE49-F238E27FC236}">
                <a16:creationId xmlns:a16="http://schemas.microsoft.com/office/drawing/2014/main" id="{C4772423-418E-4BBC-8E31-9B618D5708E9}"/>
              </a:ext>
            </a:extLst>
          </p:cNvPr>
          <p:cNvSpPr txBox="1"/>
          <p:nvPr/>
        </p:nvSpPr>
        <p:spPr>
          <a:xfrm>
            <a:off x="1555368" y="1497168"/>
            <a:ext cx="9749632" cy="3693319"/>
          </a:xfrm>
          <a:prstGeom prst="rect">
            <a:avLst/>
          </a:prstGeom>
          <a:noFill/>
        </p:spPr>
        <p:txBody>
          <a:bodyPr wrap="square" rtlCol="0">
            <a:spAutoFit/>
          </a:bodyPr>
          <a:lstStyle/>
          <a:p>
            <a:r>
              <a:rPr lang="en-US" dirty="0"/>
              <a:t>Schools can provide valuable insights into and help with </a:t>
            </a:r>
          </a:p>
          <a:p>
            <a:pPr marL="285750" indent="-285750">
              <a:buFont typeface="Arial" panose="020B0604020202020204" pitchFamily="34" charset="0"/>
              <a:buChar char="•"/>
            </a:pPr>
            <a:r>
              <a:rPr lang="en-US" dirty="0"/>
              <a:t>Recruiting count volunteers </a:t>
            </a:r>
          </a:p>
          <a:p>
            <a:pPr marL="285750" indent="-285750">
              <a:buFont typeface="Arial" panose="020B0604020202020204" pitchFamily="34" charset="0"/>
              <a:buChar char="•"/>
            </a:pPr>
            <a:r>
              <a:rPr lang="en-US" dirty="0"/>
              <a:t>Selecting youth-friendly count sites </a:t>
            </a:r>
          </a:p>
          <a:p>
            <a:pPr marL="285750" indent="-285750">
              <a:buFont typeface="Arial" panose="020B0604020202020204" pitchFamily="34" charset="0"/>
              <a:buChar char="•"/>
            </a:pPr>
            <a:r>
              <a:rPr lang="en-US" dirty="0"/>
              <a:t>Creating a welcoming and youth-friendly environment at count sites </a:t>
            </a:r>
          </a:p>
          <a:p>
            <a:pPr marL="285750" indent="-285750">
              <a:buFont typeface="Arial" panose="020B0604020202020204" pitchFamily="34" charset="0"/>
              <a:buChar char="•"/>
            </a:pPr>
            <a:r>
              <a:rPr lang="en-US" dirty="0"/>
              <a:t>Selecting youth-friendly incentives for count participation</a:t>
            </a:r>
          </a:p>
          <a:p>
            <a:pPr marL="285750" indent="-285750">
              <a:buFont typeface="Arial" panose="020B0604020202020204" pitchFamily="34" charset="0"/>
              <a:buChar char="•"/>
            </a:pPr>
            <a:r>
              <a:rPr lang="en-US" dirty="0"/>
              <a:t>Suggesting other local youth service providers to assist with the count </a:t>
            </a:r>
          </a:p>
          <a:p>
            <a:pPr marL="285750" indent="-285750">
              <a:buFont typeface="Arial" panose="020B0604020202020204" pitchFamily="34" charset="0"/>
              <a:buChar char="•"/>
            </a:pPr>
            <a:r>
              <a:rPr lang="en-US" b="1" dirty="0"/>
              <a:t>Local liaisons and school personnel may volunteer to administer PIT count surveys if conducted off school premises and during non-work hours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Note: For youth that have a parent or guardian identified, you will need to contact their parent and obtain consent in order to fill out the survey. </a:t>
            </a:r>
          </a:p>
          <a:p>
            <a:r>
              <a:rPr lang="en-US" b="1" dirty="0"/>
              <a:t>You will need to complete a survey on the entire family, not just the youth. </a:t>
            </a:r>
          </a:p>
        </p:txBody>
      </p:sp>
    </p:spTree>
    <p:extLst>
      <p:ext uri="{BB962C8B-B14F-4D97-AF65-F5344CB8AC3E}">
        <p14:creationId xmlns:p14="http://schemas.microsoft.com/office/powerpoint/2010/main" val="3272341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216" y="-12171"/>
            <a:ext cx="12144836" cy="7169070"/>
            <a:chOff x="9216" y="-12171"/>
            <a:chExt cx="12144836" cy="7169070"/>
          </a:xfrm>
        </p:grpSpPr>
        <p:sp>
          <p:nvSpPr>
            <p:cNvPr id="15" name="Rectangle 1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2" name="Picture 21"/>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889041" y="8666"/>
            <a:ext cx="10662354" cy="1325563"/>
          </a:xfrm>
        </p:spPr>
        <p:txBody>
          <a:bodyPr>
            <a:normAutofit/>
          </a:bodyPr>
          <a:lstStyle/>
          <a:p>
            <a:pPr algn="ctr"/>
            <a:r>
              <a:rPr lang="en-US" dirty="0"/>
              <a:t>Recommended Practices for Schools: Information-Sharing </a:t>
            </a:r>
          </a:p>
        </p:txBody>
      </p:sp>
      <p:sp>
        <p:nvSpPr>
          <p:cNvPr id="13" name="TextBox 12">
            <a:extLst>
              <a:ext uri="{FF2B5EF4-FFF2-40B4-BE49-F238E27FC236}">
                <a16:creationId xmlns:a16="http://schemas.microsoft.com/office/drawing/2014/main" id="{C4772423-418E-4BBC-8E31-9B618D5708E9}"/>
              </a:ext>
            </a:extLst>
          </p:cNvPr>
          <p:cNvSpPr txBox="1"/>
          <p:nvPr/>
        </p:nvSpPr>
        <p:spPr>
          <a:xfrm>
            <a:off x="1574860" y="1569576"/>
            <a:ext cx="9187085" cy="3970318"/>
          </a:xfrm>
          <a:prstGeom prst="rect">
            <a:avLst/>
          </a:prstGeom>
          <a:noFill/>
        </p:spPr>
        <p:txBody>
          <a:bodyPr wrap="square" rtlCol="0">
            <a:spAutoFit/>
          </a:bodyPr>
          <a:lstStyle/>
          <a:p>
            <a:r>
              <a:rPr lang="en-US" dirty="0"/>
              <a:t>Schools can help get the word out about the PIT count by:</a:t>
            </a:r>
          </a:p>
          <a:p>
            <a:r>
              <a:rPr lang="en-US" dirty="0"/>
              <a:t> </a:t>
            </a:r>
          </a:p>
          <a:p>
            <a:pPr marL="285750" indent="-285750">
              <a:buFont typeface="Arial" panose="020B0604020202020204" pitchFamily="34" charset="0"/>
              <a:buChar char="•"/>
            </a:pPr>
            <a:r>
              <a:rPr lang="en-US" dirty="0"/>
              <a:t>Posting youth-friendly information about the count throughout schools, including: </a:t>
            </a:r>
          </a:p>
          <a:p>
            <a:pPr marL="742950" lvl="1" indent="-285750">
              <a:buFont typeface="Arial" panose="020B0604020202020204" pitchFamily="34" charset="0"/>
              <a:buChar char="•"/>
            </a:pPr>
            <a:r>
              <a:rPr lang="en-US" dirty="0"/>
              <a:t>who the target population is (youth experiencing homelessness under the HUD definition) </a:t>
            </a:r>
          </a:p>
          <a:p>
            <a:pPr marL="742950" lvl="1" indent="-285750">
              <a:buFont typeface="Arial" panose="020B0604020202020204" pitchFamily="34" charset="0"/>
              <a:buChar char="•"/>
            </a:pPr>
            <a:r>
              <a:rPr lang="en-US" dirty="0"/>
              <a:t>How/where/when to participate in the count </a:t>
            </a:r>
          </a:p>
          <a:p>
            <a:pPr marL="742950" lvl="1" indent="-285750">
              <a:buFont typeface="Arial" panose="020B0604020202020204" pitchFamily="34" charset="0"/>
              <a:buChar char="•"/>
            </a:pPr>
            <a:r>
              <a:rPr lang="en-US" dirty="0"/>
              <a:t>Possible incentives for participation </a:t>
            </a:r>
          </a:p>
          <a:p>
            <a:endParaRPr lang="en-US" dirty="0"/>
          </a:p>
          <a:p>
            <a:r>
              <a:rPr lang="en-US" dirty="0"/>
              <a:t>Please ensure that you are informing homeless youth identified as unaccompanied about the count in advance and the possible benefits of participation</a:t>
            </a:r>
          </a:p>
          <a:p>
            <a:endParaRPr lang="en-US" dirty="0"/>
          </a:p>
          <a:p>
            <a:r>
              <a:rPr lang="en-US" dirty="0"/>
              <a:t>If you are working with families experiencing homelessness, ensure that you are reaching out to the parent’s guardians in advance of the count to inform them of the count date as well as answer any questions they may have about count logistics. </a:t>
            </a:r>
          </a:p>
        </p:txBody>
      </p:sp>
    </p:spTree>
    <p:extLst>
      <p:ext uri="{BB962C8B-B14F-4D97-AF65-F5344CB8AC3E}">
        <p14:creationId xmlns:p14="http://schemas.microsoft.com/office/powerpoint/2010/main" val="1283442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216" y="-12171"/>
            <a:ext cx="12144836" cy="7169070"/>
            <a:chOff x="9216" y="-12171"/>
            <a:chExt cx="12144836" cy="7169070"/>
          </a:xfrm>
        </p:grpSpPr>
        <p:sp>
          <p:nvSpPr>
            <p:cNvPr id="15" name="Rectangle 1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2" name="Picture 21"/>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889041" y="8666"/>
            <a:ext cx="10662354" cy="1325563"/>
          </a:xfrm>
        </p:spPr>
        <p:txBody>
          <a:bodyPr>
            <a:normAutofit/>
          </a:bodyPr>
          <a:lstStyle/>
          <a:p>
            <a:pPr algn="ctr"/>
            <a:r>
              <a:rPr lang="en-US" dirty="0"/>
              <a:t>Prohibited Practices for Schools</a:t>
            </a:r>
          </a:p>
        </p:txBody>
      </p:sp>
      <p:sp>
        <p:nvSpPr>
          <p:cNvPr id="13" name="TextBox 12">
            <a:extLst>
              <a:ext uri="{FF2B5EF4-FFF2-40B4-BE49-F238E27FC236}">
                <a16:creationId xmlns:a16="http://schemas.microsoft.com/office/drawing/2014/main" id="{C4772423-418E-4BBC-8E31-9B618D5708E9}"/>
              </a:ext>
            </a:extLst>
          </p:cNvPr>
          <p:cNvSpPr txBox="1"/>
          <p:nvPr/>
        </p:nvSpPr>
        <p:spPr>
          <a:xfrm>
            <a:off x="1565716" y="1294584"/>
            <a:ext cx="9195719" cy="2862322"/>
          </a:xfrm>
          <a:prstGeom prst="rect">
            <a:avLst/>
          </a:prstGeom>
          <a:noFill/>
        </p:spPr>
        <p:txBody>
          <a:bodyPr wrap="square" rtlCol="0">
            <a:spAutoFit/>
          </a:bodyPr>
          <a:lstStyle/>
          <a:p>
            <a:r>
              <a:rPr lang="en-US" dirty="0"/>
              <a:t>Under the Family Educational Rights and Privacy Act (FERPA), schools may not disclose personally identifiable information about students without the prior written consent of a parent or eligible student (a student who has reached 18 years of age or is attending an institution of postsecondary education) </a:t>
            </a:r>
          </a:p>
          <a:p>
            <a:endParaRPr lang="en-US" dirty="0"/>
          </a:p>
          <a:p>
            <a:r>
              <a:rPr lang="en-US" dirty="0"/>
              <a:t>Under the Protection of Pupil Rights Amendment (PPRA), schools may not require students to complete a survey that reveals certain types of personal information without the prior written consent of a parent or eligible student (a student who has reached 18 years of age or is an emancipated minor) as part of a program administered by the U.S. Department of Education</a:t>
            </a:r>
          </a:p>
        </p:txBody>
      </p:sp>
    </p:spTree>
    <p:extLst>
      <p:ext uri="{BB962C8B-B14F-4D97-AF65-F5344CB8AC3E}">
        <p14:creationId xmlns:p14="http://schemas.microsoft.com/office/powerpoint/2010/main" val="2839671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216" y="-12171"/>
            <a:ext cx="12144836" cy="7169070"/>
            <a:chOff x="9216" y="-12171"/>
            <a:chExt cx="12144836" cy="7169070"/>
          </a:xfrm>
        </p:grpSpPr>
        <p:sp>
          <p:nvSpPr>
            <p:cNvPr id="15" name="Rectangle 1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2" name="Picture 21"/>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879896" y="8666"/>
            <a:ext cx="10671498" cy="1325563"/>
          </a:xfrm>
        </p:spPr>
        <p:txBody>
          <a:bodyPr>
            <a:normAutofit/>
          </a:bodyPr>
          <a:lstStyle/>
          <a:p>
            <a:pPr algn="ctr"/>
            <a:r>
              <a:rPr lang="en" dirty="0"/>
              <a:t>Statutory Guidelines</a:t>
            </a:r>
            <a:endParaRPr lang="en-US" dirty="0"/>
          </a:p>
        </p:txBody>
      </p:sp>
      <p:sp>
        <p:nvSpPr>
          <p:cNvPr id="13" name="TextBox 12">
            <a:extLst>
              <a:ext uri="{FF2B5EF4-FFF2-40B4-BE49-F238E27FC236}">
                <a16:creationId xmlns:a16="http://schemas.microsoft.com/office/drawing/2014/main" id="{C4772423-418E-4BBC-8E31-9B618D5708E9}"/>
              </a:ext>
            </a:extLst>
          </p:cNvPr>
          <p:cNvSpPr txBox="1"/>
          <p:nvPr/>
        </p:nvSpPr>
        <p:spPr>
          <a:xfrm>
            <a:off x="1555369" y="1334229"/>
            <a:ext cx="9187747" cy="2731517"/>
          </a:xfrm>
          <a:prstGeom prst="rect">
            <a:avLst/>
          </a:prstGeom>
          <a:noFill/>
        </p:spPr>
        <p:txBody>
          <a:bodyPr wrap="square" rtlCol="0">
            <a:spAutoFit/>
          </a:bodyPr>
          <a:lstStyle/>
          <a:p>
            <a:pPr marL="237061" indent="-228594">
              <a:spcBef>
                <a:spcPts val="0"/>
              </a:spcBef>
              <a:buClr>
                <a:schemeClr val="dk1"/>
              </a:buClr>
              <a:buSzPts val="2100"/>
            </a:pPr>
            <a:r>
              <a:rPr lang="en-US" dirty="0"/>
              <a:t>Two key pieces of federal legislation guide how local education agencies (LEAs) and schools may engage in PIT Count planning and implementation:</a:t>
            </a:r>
          </a:p>
          <a:p>
            <a:pPr marL="694249" lvl="1" indent="-296326">
              <a:spcBef>
                <a:spcPts val="1067"/>
              </a:spcBef>
              <a:buClr>
                <a:schemeClr val="dk1"/>
              </a:buClr>
              <a:buSzPts val="2100"/>
            </a:pPr>
            <a:r>
              <a:rPr lang="en-US" u="sng" dirty="0">
                <a:solidFill>
                  <a:schemeClr val="hlink"/>
                </a:solidFill>
                <a:hlinkClick r:id="rId4"/>
              </a:rPr>
              <a:t> The Protection of Pupil Rights Amendment (PPRA)</a:t>
            </a:r>
            <a:r>
              <a:rPr lang="en-US" u="sng" dirty="0"/>
              <a:t>,</a:t>
            </a:r>
            <a:r>
              <a:rPr lang="en-US" dirty="0"/>
              <a:t> which addresses the administration of surveys. </a:t>
            </a:r>
          </a:p>
          <a:p>
            <a:pPr marL="694249" lvl="1" indent="-296326">
              <a:spcBef>
                <a:spcPts val="1067"/>
              </a:spcBef>
              <a:buClr>
                <a:schemeClr val="dk1"/>
              </a:buClr>
              <a:buSzPts val="2100"/>
            </a:pPr>
            <a:r>
              <a:rPr lang="en-US" u="sng" dirty="0">
                <a:solidFill>
                  <a:schemeClr val="hlink"/>
                </a:solidFill>
                <a:hlinkClick r:id="rId5"/>
              </a:rPr>
              <a:t>The Family Educational Rights and Privacy Act (FERPA)</a:t>
            </a:r>
            <a:r>
              <a:rPr lang="en-US" dirty="0"/>
              <a:t>, which addresses the sharing of personally identifiable information (PII) about students with third parties.</a:t>
            </a:r>
          </a:p>
          <a:p>
            <a:pPr marL="237061" indent="-228594">
              <a:spcBef>
                <a:spcPts val="1067"/>
              </a:spcBef>
              <a:buClr>
                <a:schemeClr val="dk1"/>
              </a:buClr>
              <a:buSzPts val="2100"/>
            </a:pPr>
            <a:r>
              <a:rPr lang="en-US" dirty="0"/>
              <a:t>These guidelines make the broad and systematic administration of PIT count surveys in schools difficult.</a:t>
            </a:r>
          </a:p>
        </p:txBody>
      </p:sp>
    </p:spTree>
    <p:extLst>
      <p:ext uri="{BB962C8B-B14F-4D97-AF65-F5344CB8AC3E}">
        <p14:creationId xmlns:p14="http://schemas.microsoft.com/office/powerpoint/2010/main" val="4166758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9216" y="-12171"/>
            <a:ext cx="12144836" cy="7169070"/>
            <a:chOff x="9216" y="-12171"/>
            <a:chExt cx="12144836" cy="7169070"/>
          </a:xfrm>
        </p:grpSpPr>
        <p:sp>
          <p:nvSpPr>
            <p:cNvPr id="18" name="Rectangle 17"/>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4" name="TextBox 23"/>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5" name="Picture 24"/>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889041" y="8674"/>
            <a:ext cx="10662354" cy="1325563"/>
          </a:xfrm>
        </p:spPr>
        <p:txBody>
          <a:bodyPr>
            <a:normAutofit/>
          </a:bodyPr>
          <a:lstStyle/>
          <a:p>
            <a:pPr algn="ctr"/>
            <a:r>
              <a:rPr lang="en" dirty="0"/>
              <a:t>PIT Count Collaboration</a:t>
            </a:r>
            <a:endParaRPr lang="en-US" dirty="0"/>
          </a:p>
        </p:txBody>
      </p:sp>
      <p:sp>
        <p:nvSpPr>
          <p:cNvPr id="13" name="Google Shape;768;p83"/>
          <p:cNvSpPr txBox="1">
            <a:spLocks/>
          </p:cNvSpPr>
          <p:nvPr/>
        </p:nvSpPr>
        <p:spPr>
          <a:xfrm>
            <a:off x="1563926" y="712697"/>
            <a:ext cx="4869746" cy="824000"/>
          </a:xfrm>
          <a:prstGeom prst="rect">
            <a:avLst/>
          </a:prstGeom>
        </p:spPr>
        <p:txBody>
          <a:bodyPr spcFirstLastPara="1" vert="horz" wrap="square" lIns="91433" tIns="45700" rIns="91433" bIns="4570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67"/>
              </a:spcBef>
              <a:buNone/>
            </a:pPr>
            <a:r>
              <a:rPr lang="en-US" sz="2000" b="1" u="sng" dirty="0"/>
              <a:t>Planning</a:t>
            </a:r>
            <a:endParaRPr lang="en-US" b="1" u="sng" dirty="0"/>
          </a:p>
        </p:txBody>
      </p:sp>
      <p:sp>
        <p:nvSpPr>
          <p:cNvPr id="14" name="Google Shape;769;p83"/>
          <p:cNvSpPr txBox="1">
            <a:spLocks/>
          </p:cNvSpPr>
          <p:nvPr/>
        </p:nvSpPr>
        <p:spPr>
          <a:xfrm>
            <a:off x="1555368" y="1597256"/>
            <a:ext cx="4526724" cy="3684400"/>
          </a:xfrm>
          <a:prstGeom prst="rect">
            <a:avLst/>
          </a:prstGeom>
        </p:spPr>
        <p:txBody>
          <a:bodyPr spcFirstLastPara="1" vert="horz" wrap="square" lIns="91433" tIns="45700" rIns="91433"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chemeClr val="dk1"/>
              </a:buClr>
              <a:buSzPts val="1500"/>
              <a:buFont typeface="Arial" panose="020B0604020202020204" pitchFamily="34" charset="0"/>
              <a:buNone/>
            </a:pPr>
            <a:r>
              <a:rPr lang="en-US" sz="1800" dirty="0"/>
              <a:t>School and LEA involvement in PIT count planning provides valuable insights and helps with:</a:t>
            </a:r>
            <a:endParaRPr lang="en-US" sz="2400" dirty="0"/>
          </a:p>
          <a:p>
            <a:pPr marL="237061" indent="-228594">
              <a:spcBef>
                <a:spcPts val="1067"/>
              </a:spcBef>
              <a:buSzPts val="1500"/>
            </a:pPr>
            <a:r>
              <a:rPr lang="en-US" sz="1800" dirty="0"/>
              <a:t>Selection of welcoming count sites/providing insight into volunteer shift times</a:t>
            </a:r>
          </a:p>
          <a:p>
            <a:pPr marL="694261" lvl="1" indent="-228594">
              <a:spcBef>
                <a:spcPts val="1067"/>
              </a:spcBef>
              <a:buSzPts val="1500"/>
            </a:pPr>
            <a:r>
              <a:rPr lang="en-US" sz="1600" dirty="0"/>
              <a:t>Identification of potential “hot spots” based on your own data</a:t>
            </a:r>
            <a:endParaRPr lang="en-US" dirty="0"/>
          </a:p>
          <a:p>
            <a:pPr marL="237061" indent="-228594">
              <a:spcBef>
                <a:spcPts val="1067"/>
              </a:spcBef>
              <a:buSzPts val="1500"/>
            </a:pPr>
            <a:r>
              <a:rPr lang="en-US" sz="1800" dirty="0"/>
              <a:t>Coordinating incentives and resource fairs to increase family and youth participation</a:t>
            </a:r>
            <a:endParaRPr lang="en-US" sz="2400" dirty="0"/>
          </a:p>
          <a:p>
            <a:pPr marL="237061" indent="-228594">
              <a:spcBef>
                <a:spcPts val="1067"/>
              </a:spcBef>
              <a:buSzPts val="1500"/>
            </a:pPr>
            <a:r>
              <a:rPr lang="en-US" sz="1800" dirty="0"/>
              <a:t>Providing PIT leads aggregated data of the Youth that fall under the PIT definition of homelessness. </a:t>
            </a:r>
          </a:p>
          <a:p>
            <a:pPr marL="694261" lvl="1" indent="-228594">
              <a:spcBef>
                <a:spcPts val="1067"/>
              </a:spcBef>
              <a:buSzPts val="1500"/>
            </a:pPr>
            <a:r>
              <a:rPr lang="en-US" sz="1600" dirty="0"/>
              <a:t>(This can be used to inform how many volunteers will be necessary to conduct surveys)</a:t>
            </a:r>
          </a:p>
        </p:txBody>
      </p:sp>
      <p:sp>
        <p:nvSpPr>
          <p:cNvPr id="15" name="Google Shape;770;p83"/>
          <p:cNvSpPr txBox="1">
            <a:spLocks/>
          </p:cNvSpPr>
          <p:nvPr/>
        </p:nvSpPr>
        <p:spPr>
          <a:xfrm>
            <a:off x="6172200" y="697617"/>
            <a:ext cx="4893917" cy="824000"/>
          </a:xfrm>
          <a:prstGeom prst="rect">
            <a:avLst/>
          </a:prstGeom>
        </p:spPr>
        <p:txBody>
          <a:bodyPr spcFirstLastPara="1" vert="horz" wrap="square" lIns="91433" tIns="45700" rIns="91433" bIns="4570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67"/>
              </a:spcBef>
              <a:buNone/>
            </a:pPr>
            <a:r>
              <a:rPr lang="en-US" sz="2000" b="1" u="sng" dirty="0"/>
              <a:t>Awareness-building</a:t>
            </a:r>
            <a:endParaRPr lang="en-US" b="1" u="sng" dirty="0"/>
          </a:p>
        </p:txBody>
      </p:sp>
      <p:sp>
        <p:nvSpPr>
          <p:cNvPr id="16" name="Google Shape;771;p83"/>
          <p:cNvSpPr txBox="1">
            <a:spLocks/>
          </p:cNvSpPr>
          <p:nvPr/>
        </p:nvSpPr>
        <p:spPr>
          <a:xfrm>
            <a:off x="6172200" y="1570641"/>
            <a:ext cx="4836561" cy="3684400"/>
          </a:xfrm>
          <a:prstGeom prst="rect">
            <a:avLst/>
          </a:prstGeom>
        </p:spPr>
        <p:txBody>
          <a:bodyPr spcFirstLastPara="1" vert="horz" wrap="square" lIns="91433" tIns="45700" rIns="91433"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chemeClr val="dk1"/>
              </a:buClr>
              <a:buSzPts val="1500"/>
              <a:buFont typeface="Arial" panose="020B0604020202020204" pitchFamily="34" charset="0"/>
              <a:buNone/>
            </a:pPr>
            <a:r>
              <a:rPr lang="en-US" sz="1800" dirty="0"/>
              <a:t>Schools and LEAs can help spread awareness about the PIT count by:</a:t>
            </a:r>
            <a:endParaRPr lang="en-US" sz="2400" dirty="0"/>
          </a:p>
          <a:p>
            <a:pPr marL="237061" indent="-228594">
              <a:spcBef>
                <a:spcPts val="1067"/>
              </a:spcBef>
              <a:buSzPts val="1500"/>
            </a:pPr>
            <a:r>
              <a:rPr lang="en-US" sz="1800" dirty="0"/>
              <a:t>Posting family- and youth-friendly information about the count throughout schools.</a:t>
            </a:r>
            <a:endParaRPr lang="en-US" sz="2400" dirty="0"/>
          </a:p>
          <a:p>
            <a:pPr marL="237061" indent="-228594">
              <a:spcBef>
                <a:spcPts val="1067"/>
              </a:spcBef>
              <a:buSzPts val="1500"/>
            </a:pPr>
            <a:r>
              <a:rPr lang="en-US" sz="1800" dirty="0"/>
              <a:t>Coordinating local homeless education liaisons and other school personnel to inform families and youth identified as homeless about the count and the possible benefits of participation.</a:t>
            </a:r>
          </a:p>
          <a:p>
            <a:pPr marL="237061" indent="-228594">
              <a:spcBef>
                <a:spcPts val="1067"/>
              </a:spcBef>
              <a:buSzPts val="1500"/>
            </a:pPr>
            <a:r>
              <a:rPr lang="en-US" sz="1800" dirty="0"/>
              <a:t>Helping survey families and youth outside of school hours.</a:t>
            </a:r>
          </a:p>
          <a:p>
            <a:pPr marL="237061" indent="-228594">
              <a:spcBef>
                <a:spcPts val="1067"/>
              </a:spcBef>
              <a:buSzPts val="1500"/>
            </a:pPr>
            <a:r>
              <a:rPr lang="en-US" sz="1800" dirty="0"/>
              <a:t>Helping train general volunteers on best practices for engaging youth and families.</a:t>
            </a:r>
          </a:p>
        </p:txBody>
      </p:sp>
    </p:spTree>
    <p:extLst>
      <p:ext uri="{BB962C8B-B14F-4D97-AF65-F5344CB8AC3E}">
        <p14:creationId xmlns:p14="http://schemas.microsoft.com/office/powerpoint/2010/main" val="238500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12171"/>
            <a:ext cx="11940009" cy="6868885"/>
            <a:chOff x="0" y="-12171"/>
            <a:chExt cx="11940009" cy="6868885"/>
          </a:xfrm>
        </p:grpSpPr>
        <p:sp>
          <p:nvSpPr>
            <p:cNvPr id="13" name="Rectangle 12"/>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7" name="Picture 16"/>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897215" y="1482"/>
            <a:ext cx="10654179" cy="1325563"/>
          </a:xfrm>
        </p:spPr>
        <p:txBody>
          <a:bodyPr/>
          <a:lstStyle/>
          <a:p>
            <a:pPr algn="ctr"/>
            <a:r>
              <a:rPr lang="en-US" dirty="0"/>
              <a:t>Opportunities to Consider</a:t>
            </a:r>
          </a:p>
        </p:txBody>
      </p:sp>
      <p:sp>
        <p:nvSpPr>
          <p:cNvPr id="11" name="Content Placeholder 2"/>
          <p:cNvSpPr txBox="1">
            <a:spLocks/>
          </p:cNvSpPr>
          <p:nvPr/>
        </p:nvSpPr>
        <p:spPr>
          <a:xfrm>
            <a:off x="1555368" y="1474638"/>
            <a:ext cx="932853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PIT Leads and schools are encouraged to work together to share and leverage their respective data sets by referencing each other’s numbers in reports and public talking points, as appropriate, and using multiple sources of data to inform local efforts to serve homeless youth </a:t>
            </a:r>
          </a:p>
          <a:p>
            <a:pPr marL="0" indent="0">
              <a:buNone/>
            </a:pPr>
            <a:endParaRPr lang="en-US" sz="2400" dirty="0"/>
          </a:p>
        </p:txBody>
      </p:sp>
    </p:spTree>
    <p:extLst>
      <p:ext uri="{BB962C8B-B14F-4D97-AF65-F5344CB8AC3E}">
        <p14:creationId xmlns:p14="http://schemas.microsoft.com/office/powerpoint/2010/main" val="2444627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12171"/>
            <a:ext cx="11940009" cy="6868885"/>
            <a:chOff x="0" y="-12171"/>
            <a:chExt cx="11940009" cy="6868885"/>
          </a:xfrm>
        </p:grpSpPr>
        <p:sp>
          <p:nvSpPr>
            <p:cNvPr id="13" name="Rectangle 12"/>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7" name="Picture 16"/>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897215" y="1482"/>
            <a:ext cx="10494685" cy="1325563"/>
          </a:xfrm>
        </p:spPr>
        <p:txBody>
          <a:bodyPr/>
          <a:lstStyle/>
          <a:p>
            <a:pPr algn="ctr"/>
            <a:r>
              <a:rPr lang="en-US" dirty="0"/>
              <a:t>Getting Started</a:t>
            </a:r>
          </a:p>
        </p:txBody>
      </p:sp>
      <p:sp>
        <p:nvSpPr>
          <p:cNvPr id="11" name="Content Placeholder 2"/>
          <p:cNvSpPr txBox="1">
            <a:spLocks/>
          </p:cNvSpPr>
          <p:nvPr/>
        </p:nvSpPr>
        <p:spPr>
          <a:xfrm>
            <a:off x="1555368" y="1474638"/>
            <a:ext cx="1014315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7061" indent="-228594">
              <a:spcBef>
                <a:spcPts val="0"/>
              </a:spcBef>
              <a:buClr>
                <a:schemeClr val="dk1"/>
              </a:buClr>
              <a:buSzPts val="2100"/>
            </a:pPr>
            <a:r>
              <a:rPr lang="en-US" dirty="0">
                <a:solidFill>
                  <a:schemeClr val="hlink"/>
                </a:solidFill>
                <a:uFill>
                  <a:noFill/>
                </a:uFill>
                <a:hlinkClick r:id="rId4"/>
              </a:rPr>
              <a:t>Review the information provided by the </a:t>
            </a:r>
            <a:r>
              <a:rPr lang="en-US" u="sng" dirty="0">
                <a:solidFill>
                  <a:schemeClr val="hlink"/>
                </a:solidFill>
                <a:hlinkClick r:id="rId4"/>
              </a:rPr>
              <a:t>National Center for Homeless Education (NCHE)</a:t>
            </a:r>
            <a:br>
              <a:rPr lang="en-US" dirty="0"/>
            </a:br>
            <a:endParaRPr lang="en-US" dirty="0"/>
          </a:p>
          <a:p>
            <a:pPr marL="237061" indent="-228594">
              <a:spcBef>
                <a:spcPts val="1067"/>
              </a:spcBef>
              <a:buClr>
                <a:schemeClr val="dk1"/>
              </a:buClr>
              <a:buSzPts val="2100"/>
            </a:pPr>
            <a:r>
              <a:rPr lang="en-US" dirty="0"/>
              <a:t>View </a:t>
            </a:r>
            <a:r>
              <a:rPr lang="en-US" u="sng" dirty="0">
                <a:solidFill>
                  <a:schemeClr val="hlink"/>
                </a:solidFill>
                <a:hlinkClick r:id="rId5"/>
              </a:rPr>
              <a:t>PIT Count information</a:t>
            </a:r>
            <a:r>
              <a:rPr lang="en-US" dirty="0"/>
              <a:t> on THN’s website.</a:t>
            </a:r>
            <a:br>
              <a:rPr lang="en-US" dirty="0"/>
            </a:br>
            <a:endParaRPr lang="en-US" dirty="0"/>
          </a:p>
          <a:p>
            <a:pPr marL="237061" indent="-228594">
              <a:spcBef>
                <a:spcPts val="1067"/>
              </a:spcBef>
              <a:buClr>
                <a:schemeClr val="dk1"/>
              </a:buClr>
              <a:buSzPts val="2100"/>
            </a:pPr>
            <a:r>
              <a:rPr lang="en-US" dirty="0"/>
              <a:t>Work with your local PIT Lead on ways you can assist with the count while still being mindful of statutory guidelines. </a:t>
            </a:r>
          </a:p>
        </p:txBody>
      </p:sp>
    </p:spTree>
    <p:extLst>
      <p:ext uri="{BB962C8B-B14F-4D97-AF65-F5344CB8AC3E}">
        <p14:creationId xmlns:p14="http://schemas.microsoft.com/office/powerpoint/2010/main" val="3163804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p:cNvGrpSpPr/>
          <p:nvPr/>
        </p:nvGrpSpPr>
        <p:grpSpPr>
          <a:xfrm>
            <a:off x="9378" y="-301511"/>
            <a:ext cx="12144674" cy="7458410"/>
            <a:chOff x="9378" y="-301511"/>
            <a:chExt cx="12144674" cy="7458410"/>
          </a:xfrm>
        </p:grpSpPr>
        <p:sp>
          <p:nvSpPr>
            <p:cNvPr id="76" name="Rectangle 75"/>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85"/>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87"/>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88"/>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89"/>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90"/>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78" y="-37"/>
              <a:ext cx="572295"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rot="10800000">
              <a:off x="198665" y="-301511"/>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94" name="TextBox 93"/>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95" name="TextBox 94"/>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96" name="TextBox 95"/>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97" name="TextBox 96"/>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98" name="TextBox 97"/>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99" name="TextBox 98"/>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00" name="Picture 99"/>
            <p:cNvPicPr>
              <a:picLocks noChangeAspect="1"/>
            </p:cNvPicPr>
            <p:nvPr/>
          </p:nvPicPr>
          <p:blipFill>
            <a:blip r:embed="rId3"/>
            <a:stretch>
              <a:fillRect/>
            </a:stretch>
          </p:blipFill>
          <p:spPr>
            <a:xfrm>
              <a:off x="765978" y="6110900"/>
              <a:ext cx="762000" cy="733425"/>
            </a:xfrm>
            <a:prstGeom prst="rect">
              <a:avLst/>
            </a:prstGeom>
          </p:spPr>
        </p:pic>
      </p:grpSp>
      <p:sp>
        <p:nvSpPr>
          <p:cNvPr id="28" name="Title 2"/>
          <p:cNvSpPr>
            <a:spLocks noGrp="1"/>
          </p:cNvSpPr>
          <p:nvPr>
            <p:ph type="title"/>
          </p:nvPr>
        </p:nvSpPr>
        <p:spPr>
          <a:xfrm>
            <a:off x="1182926" y="12381"/>
            <a:ext cx="7714625" cy="1325563"/>
          </a:xfrm>
        </p:spPr>
        <p:txBody>
          <a:bodyPr/>
          <a:lstStyle/>
          <a:p>
            <a:pPr algn="ctr"/>
            <a:r>
              <a:rPr lang="en-US" dirty="0"/>
              <a:t>Agenda</a:t>
            </a:r>
          </a:p>
        </p:txBody>
      </p:sp>
      <p:grpSp>
        <p:nvGrpSpPr>
          <p:cNvPr id="35" name="Group 34" descr="PIT Count Methodology" title="Module 2">
            <a:extLst>
              <a:ext uri="{FF2B5EF4-FFF2-40B4-BE49-F238E27FC236}">
                <a16:creationId xmlns:a16="http://schemas.microsoft.com/office/drawing/2014/main" id="{FC6AD48D-0CD1-414E-BB43-3C6997810727}"/>
              </a:ext>
            </a:extLst>
          </p:cNvPr>
          <p:cNvGrpSpPr/>
          <p:nvPr/>
        </p:nvGrpSpPr>
        <p:grpSpPr>
          <a:xfrm>
            <a:off x="1426369" y="1267496"/>
            <a:ext cx="4874518" cy="523220"/>
            <a:chOff x="1036718" y="2142394"/>
            <a:chExt cx="4874518" cy="523220"/>
          </a:xfrm>
        </p:grpSpPr>
        <p:sp>
          <p:nvSpPr>
            <p:cNvPr id="36" name="Oval 3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2C4F3A7E-6664-4BE8-9708-B24F6BFCE2E4}"/>
                </a:ext>
              </a:extLst>
            </p:cNvPr>
            <p:cNvSpPr txBox="1"/>
            <p:nvPr/>
          </p:nvSpPr>
          <p:spPr>
            <a:xfrm>
              <a:off x="1435200" y="2142394"/>
              <a:ext cx="4476036" cy="523220"/>
            </a:xfrm>
            <a:prstGeom prst="rect">
              <a:avLst/>
            </a:prstGeom>
            <a:noFill/>
          </p:spPr>
          <p:txBody>
            <a:bodyPr wrap="square" rtlCol="0">
              <a:spAutoFit/>
            </a:bodyPr>
            <a:lstStyle/>
            <a:p>
              <a:r>
                <a:rPr lang="en-US" sz="2800" dirty="0">
                  <a:solidFill>
                    <a:srgbClr val="003D79"/>
                  </a:solidFill>
                </a:rPr>
                <a:t>Introduction/ Definitions</a:t>
              </a:r>
            </a:p>
          </p:txBody>
        </p:sp>
      </p:grpSp>
      <p:grpSp>
        <p:nvGrpSpPr>
          <p:cNvPr id="39" name="Group 38" descr="Unsheltered PIT Planning" title="Module 3">
            <a:extLst>
              <a:ext uri="{FF2B5EF4-FFF2-40B4-BE49-F238E27FC236}">
                <a16:creationId xmlns:a16="http://schemas.microsoft.com/office/drawing/2014/main" id="{FC6AD48D-0CD1-414E-BB43-3C6997810727}"/>
              </a:ext>
            </a:extLst>
          </p:cNvPr>
          <p:cNvGrpSpPr/>
          <p:nvPr/>
        </p:nvGrpSpPr>
        <p:grpSpPr>
          <a:xfrm>
            <a:off x="1432720" y="1781678"/>
            <a:ext cx="5546932" cy="559753"/>
            <a:chOff x="1036718" y="2142394"/>
            <a:chExt cx="5546932" cy="559753"/>
          </a:xfrm>
        </p:grpSpPr>
        <p:sp>
          <p:nvSpPr>
            <p:cNvPr id="40" name="Oval 39">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C4F3A7E-6664-4BE8-9708-B24F6BFCE2E4}"/>
                </a:ext>
              </a:extLst>
            </p:cNvPr>
            <p:cNvSpPr txBox="1"/>
            <p:nvPr/>
          </p:nvSpPr>
          <p:spPr>
            <a:xfrm>
              <a:off x="1435200" y="2142394"/>
              <a:ext cx="5148450" cy="523220"/>
            </a:xfrm>
            <a:prstGeom prst="rect">
              <a:avLst/>
            </a:prstGeom>
            <a:noFill/>
          </p:spPr>
          <p:txBody>
            <a:bodyPr wrap="square" rtlCol="0">
              <a:spAutoFit/>
            </a:bodyPr>
            <a:lstStyle/>
            <a:p>
              <a:r>
                <a:rPr lang="en-US" sz="2800" dirty="0">
                  <a:solidFill>
                    <a:srgbClr val="003D79"/>
                  </a:solidFill>
                </a:rPr>
                <a:t>PIT Count Logistics</a:t>
              </a:r>
            </a:p>
          </p:txBody>
        </p:sp>
        <p:sp>
          <p:nvSpPr>
            <p:cNvPr id="43" name="TextBox 42">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46" name="Group 45" descr="Sheltered PIT Planning" title="Module 4">
            <a:extLst>
              <a:ext uri="{FF2B5EF4-FFF2-40B4-BE49-F238E27FC236}">
                <a16:creationId xmlns:a16="http://schemas.microsoft.com/office/drawing/2014/main" id="{FC6AD48D-0CD1-414E-BB43-3C6997810727}"/>
              </a:ext>
            </a:extLst>
          </p:cNvPr>
          <p:cNvGrpSpPr/>
          <p:nvPr/>
        </p:nvGrpSpPr>
        <p:grpSpPr>
          <a:xfrm>
            <a:off x="1433138" y="2357910"/>
            <a:ext cx="5920162" cy="559753"/>
            <a:chOff x="1036718" y="2142394"/>
            <a:chExt cx="5920162" cy="559753"/>
          </a:xfrm>
        </p:grpSpPr>
        <p:sp>
          <p:nvSpPr>
            <p:cNvPr id="48" name="Oval 47">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2C4F3A7E-6664-4BE8-9708-B24F6BFCE2E4}"/>
                </a:ext>
              </a:extLst>
            </p:cNvPr>
            <p:cNvSpPr txBox="1"/>
            <p:nvPr/>
          </p:nvSpPr>
          <p:spPr>
            <a:xfrm>
              <a:off x="1435200" y="2142394"/>
              <a:ext cx="5521680" cy="523220"/>
            </a:xfrm>
            <a:prstGeom prst="rect">
              <a:avLst/>
            </a:prstGeom>
            <a:noFill/>
          </p:spPr>
          <p:txBody>
            <a:bodyPr wrap="square" rtlCol="0">
              <a:spAutoFit/>
            </a:bodyPr>
            <a:lstStyle/>
            <a:p>
              <a:r>
                <a:rPr lang="en-US" sz="2800" dirty="0">
                  <a:solidFill>
                    <a:srgbClr val="003D79"/>
                  </a:solidFill>
                </a:rPr>
                <a:t>Differences in Homelessness</a:t>
              </a:r>
            </a:p>
          </p:txBody>
        </p:sp>
        <p:sp>
          <p:nvSpPr>
            <p:cNvPr id="59" name="TextBox 58">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0" name="Group 59" descr="Collaboration" title="Module 5">
            <a:extLst>
              <a:ext uri="{FF2B5EF4-FFF2-40B4-BE49-F238E27FC236}">
                <a16:creationId xmlns:a16="http://schemas.microsoft.com/office/drawing/2014/main" id="{FC6AD48D-0CD1-414E-BB43-3C6997810727}"/>
              </a:ext>
            </a:extLst>
          </p:cNvPr>
          <p:cNvGrpSpPr/>
          <p:nvPr/>
        </p:nvGrpSpPr>
        <p:grpSpPr>
          <a:xfrm>
            <a:off x="1439286" y="2850239"/>
            <a:ext cx="5936074" cy="559753"/>
            <a:chOff x="1036718" y="2142394"/>
            <a:chExt cx="5936074" cy="559753"/>
          </a:xfrm>
        </p:grpSpPr>
        <p:sp>
          <p:nvSpPr>
            <p:cNvPr id="62" name="Oval 6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2C4F3A7E-6664-4BE8-9708-B24F6BFCE2E4}"/>
                </a:ext>
              </a:extLst>
            </p:cNvPr>
            <p:cNvSpPr txBox="1"/>
            <p:nvPr/>
          </p:nvSpPr>
          <p:spPr>
            <a:xfrm>
              <a:off x="1435199" y="2142394"/>
              <a:ext cx="5537593" cy="523220"/>
            </a:xfrm>
            <a:prstGeom prst="rect">
              <a:avLst/>
            </a:prstGeom>
            <a:noFill/>
          </p:spPr>
          <p:txBody>
            <a:bodyPr wrap="square" rtlCol="0">
              <a:spAutoFit/>
            </a:bodyPr>
            <a:lstStyle/>
            <a:p>
              <a:r>
                <a:rPr lang="en-US" sz="2800" dirty="0">
                  <a:solidFill>
                    <a:srgbClr val="003D79"/>
                  </a:solidFill>
                </a:rPr>
                <a:t>Subgroups of Homeless Youth</a:t>
              </a:r>
            </a:p>
          </p:txBody>
        </p:sp>
        <p:sp>
          <p:nvSpPr>
            <p:cNvPr id="64" name="TextBox 6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5" name="Group 64" descr="Successful PIT Count" title="Module 6">
            <a:extLst>
              <a:ext uri="{FF2B5EF4-FFF2-40B4-BE49-F238E27FC236}">
                <a16:creationId xmlns:a16="http://schemas.microsoft.com/office/drawing/2014/main" id="{FC6AD48D-0CD1-414E-BB43-3C6997810727}"/>
              </a:ext>
            </a:extLst>
          </p:cNvPr>
          <p:cNvGrpSpPr/>
          <p:nvPr/>
        </p:nvGrpSpPr>
        <p:grpSpPr>
          <a:xfrm>
            <a:off x="1435162" y="3319394"/>
            <a:ext cx="7243886" cy="559753"/>
            <a:chOff x="1036718" y="2142394"/>
            <a:chExt cx="7243886" cy="559753"/>
          </a:xfrm>
        </p:grpSpPr>
        <p:sp>
          <p:nvSpPr>
            <p:cNvPr id="66" name="Oval 6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2C4F3A7E-6664-4BE8-9708-B24F6BFCE2E4}"/>
                </a:ext>
              </a:extLst>
            </p:cNvPr>
            <p:cNvSpPr txBox="1"/>
            <p:nvPr/>
          </p:nvSpPr>
          <p:spPr>
            <a:xfrm>
              <a:off x="1435199" y="2142394"/>
              <a:ext cx="6845405" cy="523220"/>
            </a:xfrm>
            <a:prstGeom prst="rect">
              <a:avLst/>
            </a:prstGeom>
            <a:noFill/>
          </p:spPr>
          <p:txBody>
            <a:bodyPr wrap="square" rtlCol="0">
              <a:spAutoFit/>
            </a:bodyPr>
            <a:lstStyle/>
            <a:p>
              <a:r>
                <a:rPr lang="en-US" sz="2800" dirty="0">
                  <a:solidFill>
                    <a:srgbClr val="003D79"/>
                  </a:solidFill>
                </a:rPr>
                <a:t>Schools as PIT Partners</a:t>
              </a:r>
            </a:p>
          </p:txBody>
        </p:sp>
        <p:sp>
          <p:nvSpPr>
            <p:cNvPr id="68" name="TextBox 67">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70" name="Group 69" descr="Next Steps" title="Module 7">
            <a:extLst>
              <a:ext uri="{FF2B5EF4-FFF2-40B4-BE49-F238E27FC236}">
                <a16:creationId xmlns:a16="http://schemas.microsoft.com/office/drawing/2014/main" id="{FC6AD48D-0CD1-414E-BB43-3C6997810727}"/>
              </a:ext>
            </a:extLst>
          </p:cNvPr>
          <p:cNvGrpSpPr/>
          <p:nvPr/>
        </p:nvGrpSpPr>
        <p:grpSpPr>
          <a:xfrm>
            <a:off x="1434899" y="3830416"/>
            <a:ext cx="4196440" cy="559753"/>
            <a:chOff x="1014946" y="2142394"/>
            <a:chExt cx="4196440" cy="559753"/>
          </a:xfrm>
        </p:grpSpPr>
        <p:sp>
          <p:nvSpPr>
            <p:cNvPr id="71" name="Oval 70">
              <a:extLst>
                <a:ext uri="{FF2B5EF4-FFF2-40B4-BE49-F238E27FC236}">
                  <a16:creationId xmlns:a16="http://schemas.microsoft.com/office/drawing/2014/main" id="{F85BDDBC-B31F-43B7-9760-DB6417E2C3E1}"/>
                </a:ext>
              </a:extLst>
            </p:cNvPr>
            <p:cNvSpPr/>
            <p:nvPr/>
          </p:nvSpPr>
          <p:spPr>
            <a:xfrm>
              <a:off x="1014946" y="2231704"/>
              <a:ext cx="331943" cy="331943"/>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2C4F3A7E-6664-4BE8-9708-B24F6BFCE2E4}"/>
                </a:ext>
              </a:extLst>
            </p:cNvPr>
            <p:cNvSpPr txBox="1"/>
            <p:nvPr/>
          </p:nvSpPr>
          <p:spPr>
            <a:xfrm>
              <a:off x="1435199" y="2142394"/>
              <a:ext cx="3776187" cy="523220"/>
            </a:xfrm>
            <a:prstGeom prst="rect">
              <a:avLst/>
            </a:prstGeom>
            <a:noFill/>
          </p:spPr>
          <p:txBody>
            <a:bodyPr wrap="square" rtlCol="0">
              <a:spAutoFit/>
            </a:bodyPr>
            <a:lstStyle/>
            <a:p>
              <a:r>
                <a:rPr lang="en-US" sz="2800" dirty="0">
                  <a:solidFill>
                    <a:srgbClr val="003D79"/>
                  </a:solidFill>
                </a:rPr>
                <a:t>Next Steps</a:t>
              </a:r>
            </a:p>
          </p:txBody>
        </p:sp>
        <p:sp>
          <p:nvSpPr>
            <p:cNvPr id="74" name="TextBox 7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spTree>
    <p:extLst>
      <p:ext uri="{BB962C8B-B14F-4D97-AF65-F5344CB8AC3E}">
        <p14:creationId xmlns:p14="http://schemas.microsoft.com/office/powerpoint/2010/main" val="372364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39"/>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4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60"/>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500"/>
                                  </p:stCondLst>
                                  <p:childTnLst>
                                    <p:set>
                                      <p:cBhvr>
                                        <p:cTn id="18" dur="1" fill="hold">
                                          <p:stCondLst>
                                            <p:cond delay="0"/>
                                          </p:stCondLst>
                                        </p:cTn>
                                        <p:tgtEl>
                                          <p:spTgt spid="65"/>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500"/>
                                  </p:stCondLst>
                                  <p:childTnLst>
                                    <p:set>
                                      <p:cBhvr>
                                        <p:cTn id="21"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12171"/>
            <a:ext cx="11940009" cy="6868885"/>
            <a:chOff x="0" y="-12171"/>
            <a:chExt cx="11940009" cy="6868885"/>
          </a:xfrm>
        </p:grpSpPr>
        <p:sp>
          <p:nvSpPr>
            <p:cNvPr id="13" name="Rectangle 12"/>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7" name="Picture 16"/>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893617" y="1482"/>
            <a:ext cx="10657777" cy="1325563"/>
          </a:xfrm>
        </p:spPr>
        <p:txBody>
          <a:bodyPr/>
          <a:lstStyle/>
          <a:p>
            <a:pPr algn="ctr"/>
            <a:r>
              <a:rPr lang="en-US" dirty="0"/>
              <a:t>Resources</a:t>
            </a:r>
          </a:p>
        </p:txBody>
      </p:sp>
      <p:sp>
        <p:nvSpPr>
          <p:cNvPr id="11" name="Content Placeholder 2"/>
          <p:cNvSpPr txBox="1">
            <a:spLocks/>
          </p:cNvSpPr>
          <p:nvPr/>
        </p:nvSpPr>
        <p:spPr>
          <a:xfrm>
            <a:off x="1555368" y="1474638"/>
            <a:ext cx="99960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u="sng" dirty="0">
                <a:hlinkClick r:id="rId4"/>
              </a:rPr>
              <a:t>Housing and School Partnership on the Point-In-Time Count</a:t>
            </a:r>
            <a:r>
              <a:rPr lang="en-US" sz="2400" dirty="0"/>
              <a:t>.</a:t>
            </a:r>
          </a:p>
          <a:p>
            <a:r>
              <a:rPr lang="en-US" sz="2400" dirty="0">
                <a:hlinkClick r:id="rId5"/>
              </a:rPr>
              <a:t>NCHE Data on Homeless Children and Youth</a:t>
            </a:r>
            <a:endParaRPr lang="en-US" sz="2400" dirty="0"/>
          </a:p>
          <a:p>
            <a:r>
              <a:rPr lang="en-US" sz="2400" dirty="0">
                <a:hlinkClick r:id="rId6"/>
              </a:rPr>
              <a:t>True Colors Fund Youth Count Toolkit </a:t>
            </a:r>
            <a:endParaRPr lang="en-US" sz="2400" dirty="0"/>
          </a:p>
          <a:p>
            <a:r>
              <a:rPr lang="en-US" sz="2400" dirty="0">
                <a:hlinkClick r:id="rId7"/>
              </a:rPr>
              <a:t>Chapin Hall Youth Count Toolkit</a:t>
            </a:r>
            <a:endParaRPr lang="en-US" sz="2400" dirty="0"/>
          </a:p>
          <a:p>
            <a:r>
              <a:rPr lang="en-US" sz="2400" dirty="0">
                <a:hlinkClick r:id="rId8"/>
              </a:rPr>
              <a:t>We Count, California!</a:t>
            </a:r>
            <a:endParaRPr lang="en-US" sz="2400" dirty="0"/>
          </a:p>
          <a:p>
            <a:r>
              <a:rPr lang="en-US" sz="2400" dirty="0">
                <a:hlinkClick r:id="rId9"/>
              </a:rPr>
              <a:t>Youth Count! Process Study</a:t>
            </a:r>
            <a:endParaRPr lang="en-US" sz="2400" dirty="0"/>
          </a:p>
        </p:txBody>
      </p:sp>
    </p:spTree>
    <p:extLst>
      <p:ext uri="{BB962C8B-B14F-4D97-AF65-F5344CB8AC3E}">
        <p14:creationId xmlns:p14="http://schemas.microsoft.com/office/powerpoint/2010/main" val="616049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197" y="2133600"/>
            <a:ext cx="4337096" cy="2844800"/>
          </a:xfrm>
        </p:spPr>
        <p:txBody>
          <a:bodyPr>
            <a:normAutofit/>
          </a:bodyPr>
          <a:lstStyle/>
          <a:p>
            <a:r>
              <a:rPr lang="en-US" dirty="0"/>
              <a:t>Thank you!</a:t>
            </a:r>
          </a:p>
        </p:txBody>
      </p:sp>
      <p:grpSp>
        <p:nvGrpSpPr>
          <p:cNvPr id="6" name="Group 5" descr="Kyra Henderson&#10;Email: kyra@thn.org&#10;Phone: 512-861-2192" title="Contact Information"/>
          <p:cNvGrpSpPr/>
          <p:nvPr/>
        </p:nvGrpSpPr>
        <p:grpSpPr>
          <a:xfrm>
            <a:off x="1124712" y="1115568"/>
            <a:ext cx="4334256" cy="4526280"/>
            <a:chOff x="1124712" y="1115568"/>
            <a:chExt cx="4334256" cy="4526280"/>
          </a:xfrm>
        </p:grpSpPr>
        <p:sp>
          <p:nvSpPr>
            <p:cNvPr id="3" name="Rectangle 2" descr="Kyra Henderson&#10;Email: kyra@thn.org&#10;Phone: 512-861-2192" title="Contact information"/>
            <p:cNvSpPr/>
            <p:nvPr/>
          </p:nvSpPr>
          <p:spPr>
            <a:xfrm>
              <a:off x="1389888" y="1188720"/>
              <a:ext cx="3968496" cy="4453128"/>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124712" y="1115568"/>
              <a:ext cx="4334256" cy="1446550"/>
            </a:xfrm>
            <a:prstGeom prst="rect">
              <a:avLst/>
            </a:prstGeom>
            <a:noFill/>
          </p:spPr>
          <p:txBody>
            <a:bodyPr wrap="square" rtlCol="0">
              <a:spAutoFit/>
            </a:bodyPr>
            <a:lstStyle/>
            <a:p>
              <a:pPr algn="ctr"/>
              <a:r>
                <a:rPr lang="en-US" sz="4400" dirty="0">
                  <a:latin typeface="+mj-lt"/>
                </a:rPr>
                <a:t>Contact Information</a:t>
              </a:r>
            </a:p>
          </p:txBody>
        </p:sp>
        <p:sp>
          <p:nvSpPr>
            <p:cNvPr id="5" name="TextBox 4"/>
            <p:cNvSpPr txBox="1"/>
            <p:nvPr/>
          </p:nvSpPr>
          <p:spPr>
            <a:xfrm>
              <a:off x="1389888" y="3074182"/>
              <a:ext cx="3968496" cy="1477328"/>
            </a:xfrm>
            <a:prstGeom prst="rect">
              <a:avLst/>
            </a:prstGeom>
            <a:noFill/>
          </p:spPr>
          <p:txBody>
            <a:bodyPr wrap="square" rtlCol="0">
              <a:spAutoFit/>
            </a:bodyPr>
            <a:lstStyle/>
            <a:p>
              <a:pPr algn="ctr"/>
              <a:r>
                <a:rPr lang="en-US" b="1" dirty="0"/>
                <a:t>Ava Paredes</a:t>
              </a:r>
            </a:p>
            <a:p>
              <a:pPr algn="ctr"/>
              <a:r>
                <a:rPr lang="en-US" dirty="0"/>
                <a:t>Data Coordinator</a:t>
              </a:r>
            </a:p>
            <a:p>
              <a:pPr algn="ctr"/>
              <a:endParaRPr lang="en-US" dirty="0"/>
            </a:p>
            <a:p>
              <a:pPr algn="ctr"/>
              <a:r>
                <a:rPr lang="en-US" dirty="0"/>
                <a:t>Email: Ava@THN.org</a:t>
              </a:r>
            </a:p>
            <a:p>
              <a:pPr algn="ctr"/>
              <a:r>
                <a:rPr lang="en-US" dirty="0"/>
                <a:t>Phone: (512) 652-4714</a:t>
              </a:r>
            </a:p>
          </p:txBody>
        </p:sp>
      </p:grpSp>
    </p:spTree>
    <p:extLst>
      <p:ext uri="{BB962C8B-B14F-4D97-AF65-F5344CB8AC3E}">
        <p14:creationId xmlns:p14="http://schemas.microsoft.com/office/powerpoint/2010/main" val="176243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890819" y="5046"/>
            <a:ext cx="9398000" cy="1325563"/>
          </a:xfrm>
        </p:spPr>
        <p:txBody>
          <a:bodyPr/>
          <a:lstStyle/>
          <a:p>
            <a:pPr algn="ctr"/>
            <a:r>
              <a:rPr lang="en-US" dirty="0"/>
              <a:t>Introduction</a:t>
            </a:r>
          </a:p>
        </p:txBody>
      </p:sp>
      <p:sp>
        <p:nvSpPr>
          <p:cNvPr id="28" name="Content Placeholder 4"/>
          <p:cNvSpPr>
            <a:spLocks noGrp="1"/>
          </p:cNvSpPr>
          <p:nvPr>
            <p:ph idx="1"/>
          </p:nvPr>
        </p:nvSpPr>
        <p:spPr>
          <a:xfrm>
            <a:off x="1434743" y="1520029"/>
            <a:ext cx="7994652" cy="4351338"/>
          </a:xfrm>
        </p:spPr>
        <p:txBody>
          <a:bodyPr>
            <a:normAutofit fontScale="92500"/>
          </a:bodyPr>
          <a:lstStyle/>
          <a:p>
            <a:r>
              <a:rPr lang="en-US" sz="2200" dirty="0"/>
              <a:t>This document compiles feedback from several communities as well as larger efforts. Listed at the end of this document are just a few resources that communities can use to analyze and improve their existing process. </a:t>
            </a:r>
          </a:p>
          <a:p>
            <a:pPr lvl="1"/>
            <a:r>
              <a:rPr lang="en-US" sz="1900" b="1" dirty="0"/>
              <a:t>Please note that there are comments written on many of the slides to provide additional context and talking points for this presentation.</a:t>
            </a:r>
          </a:p>
          <a:p>
            <a:pPr lvl="1"/>
            <a:endParaRPr lang="en-US" sz="1800" b="1" dirty="0"/>
          </a:p>
          <a:p>
            <a:r>
              <a:rPr lang="en-US" sz="2200" dirty="0"/>
              <a:t>This tool is not mean to be a comprehensive guide on conducting the Point-in-Time (PIT) count. It is a supplemental resource that was developed specifically to assist with ensuring youth and families are accounted for on the day of the PIT.</a:t>
            </a:r>
          </a:p>
          <a:p>
            <a:pPr marL="0" indent="0">
              <a:buNone/>
            </a:pPr>
            <a:endParaRPr lang="en-US" sz="2000" dirty="0"/>
          </a:p>
          <a:p>
            <a:r>
              <a:rPr lang="en-US" sz="2200" dirty="0"/>
              <a:t>If you have questions, concerns, or feedback on the information in this presentation please reach out to the THN Data Coordinator.</a:t>
            </a:r>
            <a:endParaRPr lang="en-US" sz="2200" b="1" dirty="0"/>
          </a:p>
          <a:p>
            <a:endParaRPr lang="en-US" dirty="0"/>
          </a:p>
        </p:txBody>
      </p:sp>
    </p:spTree>
    <p:extLst>
      <p:ext uri="{BB962C8B-B14F-4D97-AF65-F5344CB8AC3E}">
        <p14:creationId xmlns:p14="http://schemas.microsoft.com/office/powerpoint/2010/main" val="369984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890819" y="5046"/>
            <a:ext cx="9398000" cy="1325563"/>
          </a:xfrm>
        </p:spPr>
        <p:txBody>
          <a:bodyPr/>
          <a:lstStyle/>
          <a:p>
            <a:pPr algn="ctr"/>
            <a:r>
              <a:rPr lang="en-US" dirty="0"/>
              <a:t>Youth Homelessness is Family Homelessness</a:t>
            </a:r>
          </a:p>
        </p:txBody>
      </p:sp>
      <p:sp>
        <p:nvSpPr>
          <p:cNvPr id="28" name="Content Placeholder 4"/>
          <p:cNvSpPr>
            <a:spLocks noGrp="1"/>
          </p:cNvSpPr>
          <p:nvPr>
            <p:ph idx="1"/>
          </p:nvPr>
        </p:nvSpPr>
        <p:spPr>
          <a:xfrm>
            <a:off x="1434743" y="1520029"/>
            <a:ext cx="7579556" cy="4351338"/>
          </a:xfrm>
        </p:spPr>
        <p:txBody>
          <a:bodyPr>
            <a:noAutofit/>
          </a:bodyPr>
          <a:lstStyle/>
          <a:p>
            <a:r>
              <a:rPr lang="en-US" sz="2000" dirty="0">
                <a:hlinkClick r:id="rId4"/>
              </a:rPr>
              <a:t>“To prevent and end homelessness among youth in America, we must address the unique needs of pregnant and parenting youth who experience homelessness. Otherwise, we risk missing opportunities to ensure that pregnant youth, young parents, and their children have the resources they need to reach their full potential.”- School House Connection </a:t>
            </a:r>
            <a:endParaRPr lang="en-US" sz="2000" dirty="0"/>
          </a:p>
          <a:p>
            <a:pPr marL="0" indent="0">
              <a:buNone/>
            </a:pPr>
            <a:endParaRPr lang="en-US" sz="2000" dirty="0"/>
          </a:p>
          <a:p>
            <a:r>
              <a:rPr lang="en-US" sz="2000" dirty="0">
                <a:hlinkClick r:id="rId5"/>
              </a:rPr>
              <a:t>Simply put, youth homelessness cannot be solved in isolation from family homelessness, and vice versa.</a:t>
            </a:r>
            <a:endParaRPr lang="en-US" sz="2000" dirty="0"/>
          </a:p>
          <a:p>
            <a:endParaRPr lang="en-US" sz="2000" dirty="0"/>
          </a:p>
          <a:p>
            <a:r>
              <a:rPr lang="en-US" sz="2000" u="sng" dirty="0"/>
              <a:t>Family homelessness is a precursor to youth homelessness, and youth homelessness is a precursor to family homelessness.</a:t>
            </a:r>
          </a:p>
        </p:txBody>
      </p:sp>
    </p:spTree>
    <p:extLst>
      <p:ext uri="{BB962C8B-B14F-4D97-AF65-F5344CB8AC3E}">
        <p14:creationId xmlns:p14="http://schemas.microsoft.com/office/powerpoint/2010/main" val="228568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890819" y="5046"/>
            <a:ext cx="9398000" cy="1325563"/>
          </a:xfrm>
        </p:spPr>
        <p:txBody>
          <a:bodyPr/>
          <a:lstStyle/>
          <a:p>
            <a:pPr algn="ctr"/>
            <a:r>
              <a:rPr lang="en-US" dirty="0"/>
              <a:t>Literally Homeless (Definition)</a:t>
            </a:r>
          </a:p>
        </p:txBody>
      </p:sp>
      <p:sp>
        <p:nvSpPr>
          <p:cNvPr id="28" name="Content Placeholder 4"/>
          <p:cNvSpPr>
            <a:spLocks noGrp="1"/>
          </p:cNvSpPr>
          <p:nvPr>
            <p:ph idx="1"/>
          </p:nvPr>
        </p:nvSpPr>
        <p:spPr>
          <a:xfrm>
            <a:off x="1434743" y="1291429"/>
            <a:ext cx="7579556" cy="4351338"/>
          </a:xfrm>
        </p:spPr>
        <p:txBody>
          <a:bodyPr>
            <a:normAutofit fontScale="92500"/>
          </a:bodyPr>
          <a:lstStyle/>
          <a:p>
            <a:pPr marL="0" indent="0">
              <a:buNone/>
            </a:pPr>
            <a:r>
              <a:rPr lang="en-US" sz="2200" dirty="0"/>
              <a:t>Individual or family who lacks a fixed, regular, and adequate nighttime residence, meaning: </a:t>
            </a:r>
          </a:p>
          <a:p>
            <a:endParaRPr lang="en-US" sz="2200" dirty="0"/>
          </a:p>
          <a:p>
            <a:pPr marL="971550" lvl="1" indent="-514350">
              <a:buAutoNum type="romanLcParenBoth"/>
            </a:pPr>
            <a:r>
              <a:rPr lang="en-US" sz="2200" dirty="0"/>
              <a:t>Has a primary nighttime residence that is a public or private place not meant for human habitation; </a:t>
            </a:r>
          </a:p>
          <a:p>
            <a:pPr marL="971550" lvl="1" indent="-514350">
              <a:buAutoNum type="romanLcParenBoth"/>
            </a:pPr>
            <a:r>
              <a:rPr lang="en-US" sz="2200" dirty="0"/>
              <a:t>Is living in a publicly or privately operated shelter designated to provide temporary living arrangements (including congregate shelters, transitional housing, and hotels and motels paid for by charitable organizations or by federal, state and local government programs);</a:t>
            </a:r>
          </a:p>
          <a:p>
            <a:pPr marL="971550" lvl="1" indent="-514350">
              <a:buAutoNum type="romanLcParenBoth"/>
            </a:pPr>
            <a:r>
              <a:rPr lang="en-US" sz="2200" dirty="0"/>
              <a:t>Is exiting an institution where (s)he has resided for 90 days or less and who resided in an emergency shelter or place not meant for human habitation immediately before entering that institution</a:t>
            </a:r>
          </a:p>
          <a:p>
            <a:endParaRPr lang="en-US" dirty="0"/>
          </a:p>
        </p:txBody>
      </p:sp>
    </p:spTree>
    <p:extLst>
      <p:ext uri="{BB962C8B-B14F-4D97-AF65-F5344CB8AC3E}">
        <p14:creationId xmlns:p14="http://schemas.microsoft.com/office/powerpoint/2010/main" val="139123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890819" y="5046"/>
            <a:ext cx="9398000" cy="1325563"/>
          </a:xfrm>
        </p:spPr>
        <p:txBody>
          <a:bodyPr/>
          <a:lstStyle/>
          <a:p>
            <a:pPr algn="ctr"/>
            <a:r>
              <a:rPr lang="en-US" dirty="0"/>
              <a:t>Homeless Children and Youths</a:t>
            </a:r>
            <a:br>
              <a:rPr lang="en-US" dirty="0"/>
            </a:br>
            <a:r>
              <a:rPr lang="en-US" dirty="0"/>
              <a:t>(Definition)</a:t>
            </a:r>
          </a:p>
        </p:txBody>
      </p:sp>
      <p:sp>
        <p:nvSpPr>
          <p:cNvPr id="28" name="Content Placeholder 4"/>
          <p:cNvSpPr>
            <a:spLocks noGrp="1"/>
          </p:cNvSpPr>
          <p:nvPr>
            <p:ph idx="1"/>
          </p:nvPr>
        </p:nvSpPr>
        <p:spPr>
          <a:xfrm>
            <a:off x="1434743" y="1520029"/>
            <a:ext cx="7579556" cy="4351338"/>
          </a:xfrm>
        </p:spPr>
        <p:txBody>
          <a:bodyPr>
            <a:normAutofit fontScale="92500" lnSpcReduction="20000"/>
          </a:bodyPr>
          <a:lstStyle/>
          <a:p>
            <a:pPr marL="0" indent="0">
              <a:buNone/>
            </a:pPr>
            <a:r>
              <a:rPr lang="en-US" sz="1700" dirty="0"/>
              <a:t>U.S. Department of Education (ED) Subtitle VII-B of the McKinney-Vento Homeless Assistance Act defines homeless children and youths as follows: The term "homeless children and youths"— </a:t>
            </a:r>
          </a:p>
          <a:p>
            <a:pPr lvl="1"/>
            <a:r>
              <a:rPr lang="en-US" sz="1700" dirty="0"/>
              <a:t>Meaning individuals who lack a fixed, regular, and adequate nighttime residence (within the meaning of section 11302(a)(1) of this title); and includes—</a:t>
            </a:r>
          </a:p>
          <a:p>
            <a:pPr lvl="2"/>
            <a:r>
              <a:rPr lang="en-US" sz="1700" dirty="0"/>
              <a:t> i. </a:t>
            </a:r>
            <a:r>
              <a:rPr lang="en-US" sz="1700" dirty="0">
                <a:solidFill>
                  <a:srgbClr val="FF0000"/>
                </a:solidFill>
              </a:rPr>
              <a:t>children and youths who are sharing the housing of other persons due to loss of housing, economic hardship, or a similar reason</a:t>
            </a:r>
            <a:r>
              <a:rPr lang="en-US" sz="1700" dirty="0"/>
              <a:t>; are living in motels, hotels, trailer parks, or camping grounds due to the lack of alternative adequate accommodations; are living in emergency or transitional shelters; </a:t>
            </a:r>
            <a:r>
              <a:rPr lang="en-US" sz="1700" dirty="0">
                <a:solidFill>
                  <a:srgbClr val="FF0000"/>
                </a:solidFill>
              </a:rPr>
              <a:t>are abandoned in hospitals; or are awaiting foster care placement; </a:t>
            </a:r>
          </a:p>
          <a:p>
            <a:pPr lvl="2"/>
            <a:r>
              <a:rPr lang="en-US" sz="1700" dirty="0"/>
              <a:t>ii. children and youths who have a primary nighttime residence that is a public or private place not designed for or ordinarily used as a regular sleeping accommodation for human beings (within the meaning of section 11302(a)(2)(C) of this title); </a:t>
            </a:r>
          </a:p>
          <a:p>
            <a:pPr lvl="2"/>
            <a:r>
              <a:rPr lang="en-US" sz="1700" dirty="0"/>
              <a:t>iii. children and youths who are living in cars, parks, public spaces, abandoned buildings, substandard housing, bus or train stations, or similar settings; and iv. migratory children (as such term is defined in section 6399 of title 20) who qualify as homeless for the purposes of this subtitle because the children are living in circumstances described in clauses (i) through (iii).</a:t>
            </a:r>
          </a:p>
          <a:p>
            <a:endParaRPr lang="en-US" dirty="0"/>
          </a:p>
        </p:txBody>
      </p:sp>
    </p:spTree>
    <p:extLst>
      <p:ext uri="{BB962C8B-B14F-4D97-AF65-F5344CB8AC3E}">
        <p14:creationId xmlns:p14="http://schemas.microsoft.com/office/powerpoint/2010/main" val="26260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890819" y="5046"/>
            <a:ext cx="9398000" cy="1325563"/>
          </a:xfrm>
        </p:spPr>
        <p:txBody>
          <a:bodyPr/>
          <a:lstStyle/>
          <a:p>
            <a:pPr algn="ctr"/>
            <a:r>
              <a:rPr lang="en-US" dirty="0"/>
              <a:t>Unaccompanied Youth </a:t>
            </a:r>
            <a:br>
              <a:rPr lang="en-US" dirty="0"/>
            </a:br>
            <a:r>
              <a:rPr lang="en-US" dirty="0"/>
              <a:t>(Definition)</a:t>
            </a:r>
          </a:p>
        </p:txBody>
      </p:sp>
      <p:sp>
        <p:nvSpPr>
          <p:cNvPr id="28" name="Content Placeholder 4"/>
          <p:cNvSpPr>
            <a:spLocks noGrp="1"/>
          </p:cNvSpPr>
          <p:nvPr>
            <p:ph idx="1"/>
          </p:nvPr>
        </p:nvSpPr>
        <p:spPr>
          <a:xfrm>
            <a:off x="1587477" y="1729599"/>
            <a:ext cx="7579556" cy="4351338"/>
          </a:xfrm>
        </p:spPr>
        <p:txBody>
          <a:bodyPr>
            <a:normAutofit/>
          </a:bodyPr>
          <a:lstStyle/>
          <a:p>
            <a:pPr marL="0" indent="0">
              <a:buNone/>
            </a:pPr>
            <a:r>
              <a:rPr lang="en-US" sz="1800" dirty="0"/>
              <a:t>Subtitle VII-B of the McKinney-Vento Homeless Assistance Act defines unaccompanied youth as follows: </a:t>
            </a:r>
          </a:p>
          <a:p>
            <a:pPr marL="285750" indent="-285750"/>
            <a:r>
              <a:rPr lang="en-US" sz="1800" dirty="0"/>
              <a:t>The term “unaccompanied youth” includes a youth not in the physical custody of a parent or guardian.</a:t>
            </a:r>
          </a:p>
          <a:p>
            <a:pPr marL="742950" lvl="1" indent="-285750"/>
            <a:r>
              <a:rPr lang="en-US" sz="1600" dirty="0"/>
              <a:t>Unaccompanied Youth are under the age of 24</a:t>
            </a:r>
          </a:p>
        </p:txBody>
      </p:sp>
    </p:spTree>
    <p:extLst>
      <p:ext uri="{BB962C8B-B14F-4D97-AF65-F5344CB8AC3E}">
        <p14:creationId xmlns:p14="http://schemas.microsoft.com/office/powerpoint/2010/main" val="72655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46" name="TextBox 45"/>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8" name="TextBox 47"/>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9" name="TextBox 48"/>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50" name="TextBox 49"/>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51" name="TextBox 5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8" name="Picture 57"/>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965571" y="-22960"/>
            <a:ext cx="9826179" cy="1325563"/>
          </a:xfrm>
        </p:spPr>
        <p:txBody>
          <a:bodyPr/>
          <a:lstStyle/>
          <a:p>
            <a:pPr algn="ctr"/>
            <a:r>
              <a:rPr lang="en" dirty="0"/>
              <a:t>Point-in-Time Count (PIT) Basics</a:t>
            </a:r>
            <a:endParaRPr lang="en-US" dirty="0"/>
          </a:p>
        </p:txBody>
      </p:sp>
      <p:sp>
        <p:nvSpPr>
          <p:cNvPr id="23" name="TextBox 22">
            <a:extLst>
              <a:ext uri="{FF2B5EF4-FFF2-40B4-BE49-F238E27FC236}">
                <a16:creationId xmlns:a16="http://schemas.microsoft.com/office/drawing/2014/main" id="{C3E8E1D4-4266-4180-8F6B-5C4FEDA1905D}"/>
              </a:ext>
            </a:extLst>
          </p:cNvPr>
          <p:cNvSpPr txBox="1"/>
          <p:nvPr/>
        </p:nvSpPr>
        <p:spPr>
          <a:xfrm>
            <a:off x="1680376" y="1198686"/>
            <a:ext cx="7862003" cy="3193695"/>
          </a:xfrm>
          <a:prstGeom prst="rect">
            <a:avLst/>
          </a:prstGeom>
          <a:noFill/>
        </p:spPr>
        <p:txBody>
          <a:bodyPr wrap="square" rtlCol="0">
            <a:spAutoFit/>
          </a:bodyPr>
          <a:lstStyle/>
          <a:p>
            <a:pPr marL="6350" lvl="0">
              <a:lnSpc>
                <a:spcPct val="90000"/>
              </a:lnSpc>
              <a:buClr>
                <a:schemeClr val="dk1"/>
              </a:buClr>
              <a:buSzPts val="2100"/>
            </a:pPr>
            <a:r>
              <a:rPr lang="en-US" dirty="0"/>
              <a:t>U.S. Department of Housing and Urban Development (HUD) requires all CoCs to conduct an annual count of individuals residing in:</a:t>
            </a:r>
          </a:p>
          <a:p>
            <a:pPr marL="520700" lvl="1" indent="-177800">
              <a:lnSpc>
                <a:spcPct val="90000"/>
              </a:lnSpc>
              <a:spcBef>
                <a:spcPts val="400"/>
              </a:spcBef>
              <a:buClr>
                <a:schemeClr val="dk1"/>
              </a:buClr>
              <a:buSzPts val="1800"/>
              <a:buChar char="•"/>
            </a:pPr>
            <a:r>
              <a:rPr lang="en-US" dirty="0"/>
              <a:t>Unsheltered locations (such as cars, streets, parks, etc.) as well as </a:t>
            </a:r>
          </a:p>
          <a:p>
            <a:pPr marL="520700" lvl="1" indent="-177800">
              <a:lnSpc>
                <a:spcPct val="90000"/>
              </a:lnSpc>
              <a:spcBef>
                <a:spcPts val="400"/>
              </a:spcBef>
              <a:buClr>
                <a:schemeClr val="dk1"/>
              </a:buClr>
              <a:buSzPts val="1800"/>
              <a:buChar char="•"/>
            </a:pPr>
            <a:r>
              <a:rPr lang="en-US" dirty="0"/>
              <a:t>Sheltered locations (Emergency Shelter, Domestic Violence Shelters, and Transitional Housing).</a:t>
            </a:r>
          </a:p>
          <a:p>
            <a:pPr marL="342900" lvl="1">
              <a:lnSpc>
                <a:spcPct val="90000"/>
              </a:lnSpc>
              <a:spcBef>
                <a:spcPts val="400"/>
              </a:spcBef>
              <a:buClr>
                <a:schemeClr val="dk1"/>
              </a:buClr>
              <a:buSzPts val="1800"/>
            </a:pPr>
            <a:endParaRPr lang="en-US" dirty="0"/>
          </a:p>
          <a:p>
            <a:pPr marL="177800" lvl="0" indent="-171450">
              <a:lnSpc>
                <a:spcPct val="90000"/>
              </a:lnSpc>
              <a:spcBef>
                <a:spcPts val="800"/>
              </a:spcBef>
              <a:buClr>
                <a:schemeClr val="dk1"/>
              </a:buClr>
              <a:buSzPts val="2100"/>
              <a:buChar char="•"/>
            </a:pPr>
            <a:r>
              <a:rPr lang="en-US" dirty="0"/>
              <a:t>The PIT Count aims to provide a snapshot of the individuals and families experiencing homelessness in a geographical area, over the course of one night. </a:t>
            </a:r>
          </a:p>
          <a:p>
            <a:pPr marL="177800" lvl="0" indent="-171450">
              <a:lnSpc>
                <a:spcPct val="90000"/>
              </a:lnSpc>
              <a:spcBef>
                <a:spcPts val="800"/>
              </a:spcBef>
              <a:buClr>
                <a:schemeClr val="dk1"/>
              </a:buClr>
              <a:buSzPts val="2100"/>
              <a:buChar char="•"/>
            </a:pPr>
            <a:r>
              <a:rPr lang="en-US" dirty="0"/>
              <a:t>Each count is planned, coordinated, and carried out locally by service providers and trained volunteers</a:t>
            </a:r>
          </a:p>
        </p:txBody>
      </p:sp>
    </p:spTree>
    <p:extLst>
      <p:ext uri="{BB962C8B-B14F-4D97-AF65-F5344CB8AC3E}">
        <p14:creationId xmlns:p14="http://schemas.microsoft.com/office/powerpoint/2010/main" val="3684349028"/>
      </p:ext>
    </p:extLst>
  </p:cSld>
  <p:clrMapOvr>
    <a:masterClrMapping/>
  </p:clrMapOvr>
</p:sld>
</file>

<file path=ppt/theme/theme1.xml><?xml version="1.0" encoding="utf-8"?>
<a:theme xmlns:a="http://schemas.openxmlformats.org/drawingml/2006/main" name="Office Theme">
  <a:themeElements>
    <a:clrScheme name="Custom 1">
      <a:dk1>
        <a:srgbClr val="003D79"/>
      </a:dk1>
      <a:lt1>
        <a:srgbClr val="FFFFFF"/>
      </a:lt1>
      <a:dk2>
        <a:srgbClr val="003D79"/>
      </a:dk2>
      <a:lt2>
        <a:srgbClr val="FFFFFF"/>
      </a:lt2>
      <a:accent1>
        <a:srgbClr val="9DBB53"/>
      </a:accent1>
      <a:accent2>
        <a:srgbClr val="BB6253"/>
      </a:accent2>
      <a:accent3>
        <a:srgbClr val="7E5479"/>
      </a:accent3>
      <a:accent4>
        <a:srgbClr val="F48E58"/>
      </a:accent4>
      <a:accent5>
        <a:srgbClr val="1F8DBF"/>
      </a:accent5>
      <a:accent6>
        <a:srgbClr val="FFB994"/>
      </a:accent6>
      <a:hlink>
        <a:srgbClr val="003D79"/>
      </a:hlink>
      <a:folHlink>
        <a:srgbClr val="9DBB53"/>
      </a:folHlink>
    </a:clrScheme>
    <a:fontScheme name="Roboto">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N Template 1.potx" id="{A7504B28-C08A-49CA-8F43-042B4DF6C3F6}" vid="{29E293A4-A48F-42DB-BC9A-1D8694AA4D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THN Template 1 - Copy</Template>
  <TotalTime>5310</TotalTime>
  <Words>4238</Words>
  <Application>Microsoft Office PowerPoint</Application>
  <PresentationFormat>Widescreen</PresentationFormat>
  <Paragraphs>424</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Roboto</vt:lpstr>
      <vt:lpstr>Roboto Black</vt:lpstr>
      <vt:lpstr>Arial</vt:lpstr>
      <vt:lpstr>Tw Cen MT</vt:lpstr>
      <vt:lpstr>Calibri</vt:lpstr>
      <vt:lpstr>Office Theme</vt:lpstr>
      <vt:lpstr>Youth and Families Training</vt:lpstr>
      <vt:lpstr>PowerPoint Presentation</vt:lpstr>
      <vt:lpstr>Agenda</vt:lpstr>
      <vt:lpstr>Introduction</vt:lpstr>
      <vt:lpstr>Youth Homelessness is Family Homelessness</vt:lpstr>
      <vt:lpstr>Literally Homeless (Definition)</vt:lpstr>
      <vt:lpstr>Homeless Children and Youths (Definition)</vt:lpstr>
      <vt:lpstr>Unaccompanied Youth  (Definition)</vt:lpstr>
      <vt:lpstr>Point-in-Time Count (PIT) Basics</vt:lpstr>
      <vt:lpstr>Counting Youth During the PIT</vt:lpstr>
      <vt:lpstr>Have a Strong Leadership Team</vt:lpstr>
      <vt:lpstr>Get Youth Input Early and Often</vt:lpstr>
      <vt:lpstr>Partner with the Youth Service Community</vt:lpstr>
      <vt:lpstr>Designate a Youth PIT Count Coordinator</vt:lpstr>
      <vt:lpstr>Address the Stigma of Homelessness</vt:lpstr>
      <vt:lpstr>Use Social Media</vt:lpstr>
      <vt:lpstr>Count Where Youth Experiencing Homelessness Gather</vt:lpstr>
      <vt:lpstr>Be Flexible</vt:lpstr>
      <vt:lpstr>Youth Vs. Adult Homelessness</vt:lpstr>
      <vt:lpstr>Counting Youths Vs. Adults</vt:lpstr>
      <vt:lpstr>Subgroups of Homeless Youth</vt:lpstr>
      <vt:lpstr>LGBTQ+ Youth</vt:lpstr>
      <vt:lpstr>Schools as PIT Count Planning Partners</vt:lpstr>
      <vt:lpstr>Recommended Practices for Schools: Information-Sharing </vt:lpstr>
      <vt:lpstr>Prohibited Practices for Schools</vt:lpstr>
      <vt:lpstr>Statutory Guidelines</vt:lpstr>
      <vt:lpstr>PIT Count Collaboration</vt:lpstr>
      <vt:lpstr>Opportunities to Consider</vt:lpstr>
      <vt:lpstr>Getting Started</vt:lpstr>
      <vt:lpstr>Resources</vt:lpstr>
      <vt:lpstr>Thank you!</vt:lpstr>
    </vt:vector>
  </TitlesOfParts>
  <Company>Texas Homeless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Kristin Zakoor</dc:creator>
  <cp:lastModifiedBy>Ava Paredes</cp:lastModifiedBy>
  <cp:revision>260</cp:revision>
  <cp:lastPrinted>2019-11-07T18:17:24Z</cp:lastPrinted>
  <dcterms:created xsi:type="dcterms:W3CDTF">2018-10-31T14:02:21Z</dcterms:created>
  <dcterms:modified xsi:type="dcterms:W3CDTF">2024-10-03T16:02:07Z</dcterms:modified>
</cp:coreProperties>
</file>