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259" r:id="rId2"/>
    <p:sldId id="498" r:id="rId3"/>
    <p:sldId id="499" r:id="rId4"/>
    <p:sldId id="501" r:id="rId5"/>
    <p:sldId id="502" r:id="rId6"/>
    <p:sldId id="503" r:id="rId7"/>
    <p:sldId id="507" r:id="rId8"/>
    <p:sldId id="509" r:id="rId9"/>
    <p:sldId id="510" r:id="rId10"/>
    <p:sldId id="389" r:id="rId11"/>
    <p:sldId id="512" r:id="rId12"/>
    <p:sldId id="562" r:id="rId13"/>
    <p:sldId id="392" r:id="rId14"/>
    <p:sldId id="564" r:id="rId15"/>
    <p:sldId id="515" r:id="rId16"/>
    <p:sldId id="411" r:id="rId17"/>
    <p:sldId id="520" r:id="rId18"/>
    <p:sldId id="565" r:id="rId19"/>
    <p:sldId id="566" r:id="rId20"/>
    <p:sldId id="523" r:id="rId21"/>
    <p:sldId id="536" r:id="rId22"/>
    <p:sldId id="525" r:id="rId23"/>
    <p:sldId id="526" r:id="rId24"/>
    <p:sldId id="398" r:id="rId25"/>
    <p:sldId id="528" r:id="rId26"/>
    <p:sldId id="529" r:id="rId27"/>
    <p:sldId id="530" r:id="rId28"/>
    <p:sldId id="404" r:id="rId29"/>
    <p:sldId id="378" r:id="rId30"/>
    <p:sldId id="379" r:id="rId31"/>
    <p:sldId id="569" r:id="rId32"/>
    <p:sldId id="567" r:id="rId33"/>
    <p:sldId id="381" r:id="rId34"/>
    <p:sldId id="380" r:id="rId35"/>
    <p:sldId id="382" r:id="rId36"/>
    <p:sldId id="568" r:id="rId37"/>
    <p:sldId id="477" r:id="rId38"/>
  </p:sldIdLst>
  <p:sldSz cx="12192000" cy="6858000"/>
  <p:notesSz cx="7010400" cy="9296400"/>
  <p:embeddedFontLst>
    <p:embeddedFont>
      <p:font typeface="Raleway"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Black" panose="02000000000000000000" pitchFamily="2" charset="0"/>
      <p:bold r:id="rId48"/>
      <p:boldItalic r:id="rId49"/>
    </p:embeddedFont>
    <p:embeddedFont>
      <p:font typeface="Tw Cen MT" panose="020B06020201040206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autoAdjust="0"/>
    <p:restoredTop sz="49637" autoAdjust="0"/>
  </p:normalViewPr>
  <p:slideViewPr>
    <p:cSldViewPr snapToGrid="0">
      <p:cViewPr varScale="1">
        <p:scale>
          <a:sx n="41" d="100"/>
          <a:sy n="41" d="100"/>
        </p:scale>
        <p:origin x="1930" y="3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dirty="0">
              <a:solidFill>
                <a:schemeClr val="accent1"/>
              </a:solidFill>
            </a:rPr>
            <a:t>Extent</a:t>
          </a: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dirty="0">
              <a:solidFill>
                <a:schemeClr val="accent2"/>
              </a:solidFill>
            </a:rPr>
            <a:t>Funding</a:t>
          </a: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dirty="0">
              <a:solidFill>
                <a:schemeClr val="tx2"/>
              </a:solidFill>
            </a:rPr>
            <a:t>Awareness</a:t>
          </a: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pt>
    <dgm:pt modelId="{A83FD75D-8AC8-4735-B144-1293D8011BE2}" type="pres">
      <dgm:prSet presAssocID="{DE0AFE32-847E-448E-8D24-77CD332B106F}" presName="Childtext1" presStyleLbl="revTx" presStyleIdx="0" presStyleCnt="4" custLinFactX="-100000" custLinFactY="44676" custLinFactNeighborX="-120983" custLinFactNeighborY="100000">
        <dgm:presLayoutVars>
          <dgm:chMax val="0"/>
          <dgm:chPref val="0"/>
          <dgm:bulletEnabled val="1"/>
        </dgm:presLayoutVars>
      </dgm:prSet>
      <dgm:spPr/>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pt>
  </dgm:ptLst>
  <dgm:cxnLst>
    <dgm:cxn modelId="{BCFBE400-3466-43BD-9CB5-39BE0BAE2F95}" type="presOf" srcId="{20212FA0-7249-4A6A-A88B-16F1D991BD0E}" destId="{8148DCB9-9351-41AE-8DDB-CD63FD0EC115}" srcOrd="0" destOrd="0" presId="urn:microsoft.com/office/officeart/2008/layout/AlternatingHexagons"/>
    <dgm:cxn modelId="{4EDBAB20-F722-4A12-A25D-469F64FE003F}" srcId="{DE0AFE32-847E-448E-8D24-77CD332B106F}" destId="{4D95E355-D7DD-4FE5-90C9-2E6AF2C68B43}" srcOrd="0" destOrd="0" parTransId="{063E5CAC-6598-44A6-9913-AA29F3AF1B1F}" sibTransId="{EC73D8B3-E1B7-4D0B-B3D5-F81C509D4D13}"/>
    <dgm:cxn modelId="{A0E2FD33-97F7-4353-8A0A-D5B8D7158552}" srcId="{A08E2AC3-2828-464A-BB33-4D77FCC230DB}" destId="{E4B7D88C-A6DA-408D-BCAF-CE4DC530C311}" srcOrd="1" destOrd="0" parTransId="{3DC289C6-5453-45CD-9CBC-8755024DD269}" sibTransId="{C4BC483F-7FDD-4F80-9430-58E7C297FCDD}"/>
    <dgm:cxn modelId="{1EEC2034-895B-4C48-B0B6-AF088CD28158}" type="presOf" srcId="{E8B17A1F-F815-4F48-AC50-02C1021063AD}" destId="{1BA7BA7E-E4F2-48AA-9F4B-7CACE1B8E8A3}" srcOrd="0" destOrd="0" presId="urn:microsoft.com/office/officeart/2008/layout/AlternatingHexagons"/>
    <dgm:cxn modelId="{4D547849-3497-460A-B34E-75C68DD3AD04}" type="presOf" srcId="{4D95E355-D7DD-4FE5-90C9-2E6AF2C68B43}" destId="{A83FD75D-8AC8-4735-B144-1293D8011BE2}" srcOrd="0" destOrd="0" presId="urn:microsoft.com/office/officeart/2008/layout/AlternatingHexagons"/>
    <dgm:cxn modelId="{85EA484F-88C2-4004-B0E6-4FED673DF865}" srcId="{A08E2AC3-2828-464A-BB33-4D77FCC230DB}" destId="{DE0AFE32-847E-448E-8D24-77CD332B106F}" srcOrd="0" destOrd="0" parTransId="{487FDECC-8848-4E9B-A77E-95A368ADCF7E}" sibTransId="{20212FA0-7249-4A6A-A88B-16F1D991BD0E}"/>
    <dgm:cxn modelId="{2F4F0751-368C-4EC9-8F39-9070BF00E502}" type="presOf" srcId="{A08E2AC3-2828-464A-BB33-4D77FCC230DB}" destId="{3EA169B9-D5A6-4237-838C-193CA834AC7D}" srcOrd="0" destOrd="0" presId="urn:microsoft.com/office/officeart/2008/layout/AlternatingHexagons"/>
    <dgm:cxn modelId="{DAAC2D78-DACE-4122-8A23-D032F8EA54FE}" type="presOf" srcId="{8183A88B-A7E8-454D-912A-36568037CE09}" destId="{76B402D1-1432-4480-9EDA-7FE0FF2CCD93}"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E07A087E-577B-496C-9852-635999F180BD}" srcId="{A08E2AC3-2828-464A-BB33-4D77FCC230DB}" destId="{F529CF6A-D7D2-4206-849E-EAAA293544C7}" srcOrd="3" destOrd="0" parTransId="{E8479FAF-1804-4FA5-9C6F-79FF9CC08755}" sibTransId="{8183A88B-A7E8-454D-912A-36568037CE09}"/>
    <dgm:cxn modelId="{5E49C089-F0F3-4B22-8631-ABA6C276FB4B}" type="presOf" srcId="{E4B7D88C-A6DA-408D-BCAF-CE4DC530C311}" destId="{207D484E-B0C1-463C-82D5-AC08945AFB9B}" srcOrd="0" destOrd="0" presId="urn:microsoft.com/office/officeart/2008/layout/AlternatingHexagons"/>
    <dgm:cxn modelId="{98C85191-DDED-4B6A-A1A4-773FE539C0F0}" type="presOf" srcId="{C4BC483F-7FDD-4F80-9430-58E7C297FCDD}" destId="{5C88A13E-2E65-43A0-BF6E-FD3CDA6DB5C5}" srcOrd="0" destOrd="0" presId="urn:microsoft.com/office/officeart/2008/layout/AlternatingHexagons"/>
    <dgm:cxn modelId="{1619A794-F867-40AB-AB89-14F04F283A8C}" type="presOf" srcId="{14566E54-E586-4E2D-A135-6D5B96B55A64}" destId="{A4E3E1D6-1102-4CEA-B688-C7AE6DBF00BB}" srcOrd="0" destOrd="0" presId="urn:microsoft.com/office/officeart/2008/layout/AlternatingHexagons"/>
    <dgm:cxn modelId="{EB9E6FAA-49FE-4DD8-A8B0-F6DD644524D5}" srcId="{A08E2AC3-2828-464A-BB33-4D77FCC230DB}" destId="{E8B17A1F-F815-4F48-AC50-02C1021063AD}" srcOrd="2" destOrd="0" parTransId="{93FDC920-D6A7-40AA-B2CD-0B4BE68905AA}" sibTransId="{D31DA22C-C4F2-4CDF-A7E0-1684B98F867A}"/>
    <dgm:cxn modelId="{1CEE04B1-FD36-448A-8E51-9059E60FF683}" type="presOf" srcId="{F529CF6A-D7D2-4206-849E-EAAA293544C7}" destId="{6D30B418-DB7C-4075-A0B2-8168E743CF70}"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5BC2FFD6-79DC-41AE-BFFB-E9CB09387DE5}" type="presOf" srcId="{D31DA22C-C4F2-4CDF-A7E0-1684B98F867A}" destId="{82DC3427-322A-4C80-8D39-6B6C6163EA00}" srcOrd="0" destOrd="0" presId="urn:microsoft.com/office/officeart/2008/layout/AlternatingHexagons"/>
    <dgm:cxn modelId="{CA214CED-5DED-43B7-8F52-F278AE428D70}" type="presOf" srcId="{DE0AFE32-847E-448E-8D24-77CD332B106F}" destId="{9086656B-0272-4EC2-8EF6-1309984598E9}" srcOrd="0" destOrd="0" presId="urn:microsoft.com/office/officeart/2008/layout/AlternatingHexagons"/>
    <dgm:cxn modelId="{0C72F9F1-1AF6-480A-B973-DB8D11385613}" type="presOf" srcId="{4CE23F6F-F8D2-417E-8627-25A6F0F4D031}" destId="{F795070C-FFAF-4E7C-AF4E-EED4DE69882D}" srcOrd="0" destOrd="0" presId="urn:microsoft.com/office/officeart/2008/layout/AlternatingHexagons"/>
    <dgm:cxn modelId="{1A795C22-23DD-4EFD-907F-0CC14202AE20}" type="presParOf" srcId="{3EA169B9-D5A6-4237-838C-193CA834AC7D}" destId="{7C0FA9CE-FF56-4766-A696-C86A47EC9476}" srcOrd="0" destOrd="0" presId="urn:microsoft.com/office/officeart/2008/layout/AlternatingHexagons"/>
    <dgm:cxn modelId="{3C57D16C-376B-40CB-8DC9-8D8377C1998F}" type="presParOf" srcId="{7C0FA9CE-FF56-4766-A696-C86A47EC9476}" destId="{9086656B-0272-4EC2-8EF6-1309984598E9}" srcOrd="0" destOrd="0" presId="urn:microsoft.com/office/officeart/2008/layout/AlternatingHexagons"/>
    <dgm:cxn modelId="{D53F410B-720B-412D-B341-286564CCA16C}" type="presParOf" srcId="{7C0FA9CE-FF56-4766-A696-C86A47EC9476}" destId="{A83FD75D-8AC8-4735-B144-1293D8011BE2}" srcOrd="1" destOrd="0" presId="urn:microsoft.com/office/officeart/2008/layout/AlternatingHexagons"/>
    <dgm:cxn modelId="{02689E05-6D42-44B7-BCCD-914B9F88F27E}" type="presParOf" srcId="{7C0FA9CE-FF56-4766-A696-C86A47EC9476}" destId="{4371B835-F92E-4D26-BD36-BDE62D50BBDC}" srcOrd="2" destOrd="0" presId="urn:microsoft.com/office/officeart/2008/layout/AlternatingHexagons"/>
    <dgm:cxn modelId="{4E689C1A-1AEE-441C-BD97-0F542AD259FB}" type="presParOf" srcId="{7C0FA9CE-FF56-4766-A696-C86A47EC9476}" destId="{37BFC85E-D012-4648-82C2-7171553B2A87}" srcOrd="3" destOrd="0" presId="urn:microsoft.com/office/officeart/2008/layout/AlternatingHexagons"/>
    <dgm:cxn modelId="{E0D5E70B-2A4E-4EA9-9D41-1E5B77F87BBB}" type="presParOf" srcId="{7C0FA9CE-FF56-4766-A696-C86A47EC9476}" destId="{8148DCB9-9351-41AE-8DDB-CD63FD0EC115}" srcOrd="4" destOrd="0" presId="urn:microsoft.com/office/officeart/2008/layout/AlternatingHexagons"/>
    <dgm:cxn modelId="{36169321-F7D5-42E5-93AB-21C23725055F}" type="presParOf" srcId="{3EA169B9-D5A6-4237-838C-193CA834AC7D}" destId="{5F81E4DE-70DD-463A-B7F6-794E94EA212A}" srcOrd="1" destOrd="0" presId="urn:microsoft.com/office/officeart/2008/layout/AlternatingHexagons"/>
    <dgm:cxn modelId="{5036D099-9570-4379-AD73-74562E8B194F}" type="presParOf" srcId="{3EA169B9-D5A6-4237-838C-193CA834AC7D}" destId="{AAF8A6C5-CF20-4DA7-BFA0-581FF04553B9}" srcOrd="2" destOrd="0" presId="urn:microsoft.com/office/officeart/2008/layout/AlternatingHexagons"/>
    <dgm:cxn modelId="{1EBF1610-3E27-4076-BD7C-38189A3E93FC}" type="presParOf" srcId="{AAF8A6C5-CF20-4DA7-BFA0-581FF04553B9}" destId="{207D484E-B0C1-463C-82D5-AC08945AFB9B}" srcOrd="0" destOrd="0" presId="urn:microsoft.com/office/officeart/2008/layout/AlternatingHexagons"/>
    <dgm:cxn modelId="{F388740E-74C7-4B69-BD86-27A4F13C95E3}" type="presParOf" srcId="{AAF8A6C5-CF20-4DA7-BFA0-581FF04553B9}" destId="{A4E3E1D6-1102-4CEA-B688-C7AE6DBF00BB}" srcOrd="1" destOrd="0" presId="urn:microsoft.com/office/officeart/2008/layout/AlternatingHexagons"/>
    <dgm:cxn modelId="{05E845E6-BDDA-4FBC-B388-43AF697D200F}" type="presParOf" srcId="{AAF8A6C5-CF20-4DA7-BFA0-581FF04553B9}" destId="{AFF23AD7-C0BB-4730-B8CF-4685C6D9FD18}" srcOrd="2" destOrd="0" presId="urn:microsoft.com/office/officeart/2008/layout/AlternatingHexagons"/>
    <dgm:cxn modelId="{0635E1CE-4E34-47EC-9326-5483EB75F02D}" type="presParOf" srcId="{AAF8A6C5-CF20-4DA7-BFA0-581FF04553B9}" destId="{954DE147-0036-47A8-84BA-DA79C22FADE4}" srcOrd="3" destOrd="0" presId="urn:microsoft.com/office/officeart/2008/layout/AlternatingHexagons"/>
    <dgm:cxn modelId="{1B51DBA2-4FB4-441D-8990-79659939B2C4}" type="presParOf" srcId="{AAF8A6C5-CF20-4DA7-BFA0-581FF04553B9}" destId="{5C88A13E-2E65-43A0-BF6E-FD3CDA6DB5C5}" srcOrd="4" destOrd="0" presId="urn:microsoft.com/office/officeart/2008/layout/AlternatingHexagons"/>
    <dgm:cxn modelId="{A0718625-0AE4-4266-9256-EF1AAC6C8109}" type="presParOf" srcId="{3EA169B9-D5A6-4237-838C-193CA834AC7D}" destId="{CE485B29-2214-4A38-A720-2DDB7871C070}" srcOrd="3" destOrd="0" presId="urn:microsoft.com/office/officeart/2008/layout/AlternatingHexagons"/>
    <dgm:cxn modelId="{654FAF33-5508-45C3-9195-5715BAE243E3}" type="presParOf" srcId="{3EA169B9-D5A6-4237-838C-193CA834AC7D}" destId="{2836B791-6FCB-4277-92D3-65776D80305C}" srcOrd="4" destOrd="0" presId="urn:microsoft.com/office/officeart/2008/layout/AlternatingHexagons"/>
    <dgm:cxn modelId="{126591DE-FF29-451E-8354-AECCF6E71A11}" type="presParOf" srcId="{2836B791-6FCB-4277-92D3-65776D80305C}" destId="{1BA7BA7E-E4F2-48AA-9F4B-7CACE1B8E8A3}" srcOrd="0" destOrd="0" presId="urn:microsoft.com/office/officeart/2008/layout/AlternatingHexagons"/>
    <dgm:cxn modelId="{C6292C01-9755-45DC-9477-200417F094AC}" type="presParOf" srcId="{2836B791-6FCB-4277-92D3-65776D80305C}" destId="{F795070C-FFAF-4E7C-AF4E-EED4DE69882D}" srcOrd="1" destOrd="0" presId="urn:microsoft.com/office/officeart/2008/layout/AlternatingHexagons"/>
    <dgm:cxn modelId="{18B078DB-5D62-4E3E-ADCD-0B297E23BF38}" type="presParOf" srcId="{2836B791-6FCB-4277-92D3-65776D80305C}" destId="{D4F8B7F8-79B5-4EF5-909D-1BABFF97F093}" srcOrd="2" destOrd="0" presId="urn:microsoft.com/office/officeart/2008/layout/AlternatingHexagons"/>
    <dgm:cxn modelId="{191AB4A0-DCB3-462C-AE54-39FDCC545782}" type="presParOf" srcId="{2836B791-6FCB-4277-92D3-65776D80305C}" destId="{28B4806D-6FC5-4C4B-82B3-299DCC6BA5D3}" srcOrd="3" destOrd="0" presId="urn:microsoft.com/office/officeart/2008/layout/AlternatingHexagons"/>
    <dgm:cxn modelId="{A137AAF0-A351-416E-A9E9-2AD5717380AC}" type="presParOf" srcId="{2836B791-6FCB-4277-92D3-65776D80305C}" destId="{82DC3427-322A-4C80-8D39-6B6C6163EA00}" srcOrd="4" destOrd="0" presId="urn:microsoft.com/office/officeart/2008/layout/AlternatingHexagons"/>
    <dgm:cxn modelId="{CB20475A-5641-47B1-B006-1F01B1FE8A09}" type="presParOf" srcId="{3EA169B9-D5A6-4237-838C-193CA834AC7D}" destId="{39B7A843-3E14-4DE8-BF05-412705BC7D5C}" srcOrd="5" destOrd="0" presId="urn:microsoft.com/office/officeart/2008/layout/AlternatingHexagons"/>
    <dgm:cxn modelId="{D1A86EC5-55F8-4EAA-A72A-48673C487301}" type="presParOf" srcId="{3EA169B9-D5A6-4237-838C-193CA834AC7D}" destId="{F70F30AB-CD8E-49DB-B33E-8A5AF97A693D}" srcOrd="6" destOrd="0" presId="urn:microsoft.com/office/officeart/2008/layout/AlternatingHexagons"/>
    <dgm:cxn modelId="{050DD300-FCC8-449D-AEFF-3C551E52EF66}" type="presParOf" srcId="{F70F30AB-CD8E-49DB-B33E-8A5AF97A693D}" destId="{6D30B418-DB7C-4075-A0B2-8168E743CF70}" srcOrd="0" destOrd="0" presId="urn:microsoft.com/office/officeart/2008/layout/AlternatingHexagons"/>
    <dgm:cxn modelId="{78780936-EEA8-4418-BA2F-F9AB0FFD384C}" type="presParOf" srcId="{F70F30AB-CD8E-49DB-B33E-8A5AF97A693D}" destId="{A3C24F9A-9DA9-413F-9345-712C969DFE1E}" srcOrd="1" destOrd="0" presId="urn:microsoft.com/office/officeart/2008/layout/AlternatingHexagons"/>
    <dgm:cxn modelId="{8939BA82-C63D-462B-8B6E-F9B9738F959C}" type="presParOf" srcId="{F70F30AB-CD8E-49DB-B33E-8A5AF97A693D}" destId="{A9C51413-AE61-459F-982B-6F7B6DAC6CB7}" srcOrd="2" destOrd="0" presId="urn:microsoft.com/office/officeart/2008/layout/AlternatingHexagons"/>
    <dgm:cxn modelId="{6087C58E-689A-47EE-96C0-EA0BDB65F763}" type="presParOf" srcId="{F70F30AB-CD8E-49DB-B33E-8A5AF97A693D}" destId="{F346F96B-9C01-4CD8-9B9E-33CA0F4B3216}" srcOrd="3" destOrd="0" presId="urn:microsoft.com/office/officeart/2008/layout/AlternatingHexagons"/>
    <dgm:cxn modelId="{DC314038-E810-4A05-B368-870FF7E1EDBE}"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056DA98C-638F-4C05-93CD-D016E4BC86F9}">
      <dgm:prSet phldrT="[Text]" custT="1"/>
      <dgm:spPr>
        <a:solidFill>
          <a:schemeClr val="accent5"/>
        </a:solidFill>
        <a:ln>
          <a:solidFill>
            <a:schemeClr val="accent5"/>
          </a:solidFill>
        </a:ln>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dgm:t>
        <a:bodyPr/>
        <a:lstStyle/>
        <a:p>
          <a:r>
            <a:rPr lang="en-US" sz="1800" b="1"/>
            <a:t>Unsheltered Locations</a:t>
          </a:r>
          <a:endParaRPr lang="en-US" sz="1800" b="1" dirty="0"/>
        </a:p>
      </dgm:t>
    </dgm:pt>
    <dgm:pt modelId="{809F82AB-2055-4291-9A7B-4859479123D4}" type="parTrans" cxnId="{2FD62946-FBB6-4312-B2FC-EAF3633C70EE}">
      <dgm:prSet/>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dgm:t>
        <a:bodyPr/>
        <a:lstStyle/>
        <a:p>
          <a:r>
            <a:rPr lang="en-US" sz="1800" b="1"/>
            <a:t>Sheltered Locations</a:t>
          </a:r>
          <a:endParaRPr lang="en-US" sz="1800" b="1" dirty="0"/>
        </a:p>
      </dgm:t>
    </dgm:pt>
    <dgm:pt modelId="{638578B1-BC88-4417-820E-F680751C98C4}" type="parTrans" cxnId="{ACE6347F-9B3A-446F-9AA0-C5D6EC2B0FFA}">
      <dgm:prSet/>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dgm:t>
        <a:bodyPr/>
        <a:lstStyle/>
        <a:p>
          <a:pPr algn="l"/>
          <a:r>
            <a:rPr lang="en-US" sz="1800" b="1"/>
            <a:t>-Street </a:t>
          </a:r>
        </a:p>
        <a:p>
          <a:pPr algn="l"/>
          <a:r>
            <a:rPr lang="en-US" sz="1800" b="1"/>
            <a:t>-Outdoor Encampment</a:t>
          </a:r>
        </a:p>
        <a:p>
          <a:pPr algn="l"/>
          <a:r>
            <a:rPr lang="en-US" sz="1800" b="1"/>
            <a:t>-Other places not meant for habitation</a:t>
          </a:r>
          <a:endParaRPr lang="en-US" sz="1800" b="1" dirty="0"/>
        </a:p>
      </dgm:t>
    </dgm:pt>
    <dgm:pt modelId="{DAD0E188-0A90-401D-AF77-33A2D84B03AC}" type="parTrans" cxnId="{FFCF7140-F711-4817-BA92-447EFAC5DDDB}">
      <dgm:prSet/>
      <dgm:spPr>
        <a:ln>
          <a:solidFill>
            <a:schemeClr val="accent5"/>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dgm:t>
        <a:bodyPr/>
        <a:lstStyle/>
        <a:p>
          <a:pPr algn="l"/>
          <a:r>
            <a:rPr lang="en-US" sz="1800" b="1"/>
            <a:t>-</a:t>
          </a:r>
          <a:r>
            <a:rPr lang="en-US" sz="1800"/>
            <a:t> </a:t>
          </a:r>
          <a:r>
            <a:rPr lang="en-US" sz="1800" b="1"/>
            <a:t>Emergency Shelter</a:t>
          </a:r>
        </a:p>
        <a:p>
          <a:pPr algn="l"/>
          <a:r>
            <a:rPr lang="en-US" sz="1800" b="1"/>
            <a:t>- Domestic Violence Shelter</a:t>
          </a:r>
        </a:p>
        <a:p>
          <a:pPr algn="l"/>
          <a:r>
            <a:rPr lang="en-US" sz="1800" b="1"/>
            <a:t>- Transitional Housing</a:t>
          </a:r>
          <a:endParaRPr lang="en-US" sz="1800" b="1" dirty="0"/>
        </a:p>
      </dgm:t>
    </dgm:pt>
    <dgm:pt modelId="{47BB689A-86C2-403A-A03B-D5D74433FC98}" type="parTrans" cxnId="{75754B4A-19C2-4294-A0DB-2045DE77BBED}">
      <dgm:prSet/>
      <dgm:spPr>
        <a:ln>
          <a:solidFill>
            <a:schemeClr val="accent5"/>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dgm:t>
        <a:bodyPr/>
        <a:lstStyle/>
        <a:p>
          <a:r>
            <a:rPr lang="en-US" sz="1800" b="1"/>
            <a:t>Hotel/Motel paid for by an Agency Voucher</a:t>
          </a:r>
          <a:endParaRPr lang="en-US" sz="1800" b="1" dirty="0"/>
        </a:p>
      </dgm:t>
    </dgm:pt>
    <dgm:pt modelId="{0E5B7BAC-94CC-45B9-AA5C-24446A042889}" type="parTrans" cxnId="{260D780E-ADB3-4373-8582-E99DDBAB1A1C}">
      <dgm:prSet/>
      <dgm:spPr>
        <a:solidFill>
          <a:schemeClr val="accent5"/>
        </a:solidFill>
        <a:ln>
          <a:solidFill>
            <a:schemeClr val="accent5"/>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pt>
    <dgm:pt modelId="{8CED34A0-038B-4962-9DCA-78C4A975DFF8}" type="pres">
      <dgm:prSet presAssocID="{056DA98C-638F-4C05-93CD-D016E4BC86F9}" presName="rootConnector1" presStyleLbl="node1" presStyleIdx="0" presStyleCnt="0"/>
      <dgm:spPr/>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pt>
    <dgm:pt modelId="{8E78F494-4344-439E-820B-9FFF9DD0B618}" type="pres">
      <dgm:prSet presAssocID="{FE351394-3250-415C-8112-48E363AD5EBA}" presName="rootConnector3" presStyleLbl="asst1" presStyleIdx="0" presStyleCnt="5"/>
      <dgm:spPr/>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pt>
    <dgm:pt modelId="{C1F36330-AA8E-460D-97B8-744C7A5C12F3}" type="pres">
      <dgm:prSet presAssocID="{7B7FDD43-B6EF-447E-95BE-806C616A6767}" presName="rootConnector3" presStyleLbl="asst1" presStyleIdx="1" presStyleCnt="5"/>
      <dgm:spPr/>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pt>
    <dgm:pt modelId="{CB201C7D-9832-4B26-848A-EA46AE8751F7}" type="pres">
      <dgm:prSet presAssocID="{76F33CB4-2680-40DB-A961-8A5BC0EA3E11}" presName="rootConnector3" presStyleLbl="asst1" presStyleIdx="2" presStyleCnt="5"/>
      <dgm:spPr/>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pt>
    <dgm:pt modelId="{CC539443-D8F4-4920-A93B-8BFCE99DC9AC}" type="pres">
      <dgm:prSet presAssocID="{C5EB5411-B16E-458A-8DF4-7EB304ED4EF5}" presName="rootConnector3" presStyleLbl="asst1" presStyleIdx="3" presStyleCnt="5"/>
      <dgm:spPr/>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pt>
    <dgm:pt modelId="{D03C5439-136C-4A47-AC3C-8338F6A2401B}" type="pres">
      <dgm:prSet presAssocID="{03B55A4B-6408-4A7C-8BDF-8466D97450DC}" presName="rootConnector3" presStyleLbl="asst1" presStyleIdx="4" presStyleCnt="5"/>
      <dgm:spPr/>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260D780E-ADB3-4373-8582-E99DDBAB1A1C}" srcId="{76F33CB4-2680-40DB-A961-8A5BC0EA3E11}" destId="{03B55A4B-6408-4A7C-8BDF-8466D97450DC}" srcOrd="1" destOrd="0" parTransId="{0E5B7BAC-94CC-45B9-AA5C-24446A042889}" sibTransId="{F209A002-6621-4CAE-B77C-8766BBE16B0A}"/>
    <dgm:cxn modelId="{CDD0B120-AC96-4217-8707-647CBBD62C7D}" type="presOf" srcId="{FE351394-3250-415C-8112-48E363AD5EBA}" destId="{8E78F494-4344-439E-820B-9FFF9DD0B618}" srcOrd="1" destOrd="0" presId="urn:microsoft.com/office/officeart/2005/8/layout/orgChart1"/>
    <dgm:cxn modelId="{ADE06C28-FAAD-424F-B8D2-3360F0E50C71}" type="presOf" srcId="{0E5B7BAC-94CC-45B9-AA5C-24446A042889}" destId="{D6F6F6C7-733F-4126-B10A-795E782EDD77}" srcOrd="0" destOrd="0" presId="urn:microsoft.com/office/officeart/2005/8/layout/orgChart1"/>
    <dgm:cxn modelId="{A01B2D35-0B72-4F84-B5A0-29BF0CBF36EE}" type="presOf" srcId="{7B7FDD43-B6EF-447E-95BE-806C616A6767}" destId="{BF9603DE-36AA-4FFF-90A3-D75F2004BD12}" srcOrd="0" destOrd="0" presId="urn:microsoft.com/office/officeart/2005/8/layout/orgChart1"/>
    <dgm:cxn modelId="{26031C36-CADA-4FB9-B67C-CA9F3E84D64B}" type="presOf" srcId="{638578B1-BC88-4417-820E-F680751C98C4}" destId="{26E4C967-AED9-45CC-B9F7-6C786E99B548}" srcOrd="0" destOrd="0" presId="urn:microsoft.com/office/officeart/2005/8/layout/orgChart1"/>
    <dgm:cxn modelId="{2A41C23E-C658-4954-AB12-666FAC8D7905}" type="presOf" srcId="{809F82AB-2055-4291-9A7B-4859479123D4}" destId="{7BFE5AA3-932A-4228-994D-2C9F63F76AC3}"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2FD62946-FBB6-4312-B2FC-EAF3633C70EE}" srcId="{056DA98C-638F-4C05-93CD-D016E4BC86F9}" destId="{FE351394-3250-415C-8112-48E363AD5EBA}" srcOrd="0" destOrd="0" parTransId="{809F82AB-2055-4291-9A7B-4859479123D4}" sibTransId="{87759664-F763-46A0-A3FE-3A06D1B1664B}"/>
    <dgm:cxn modelId="{75754B4A-19C2-4294-A0DB-2045DE77BBED}" srcId="{76F33CB4-2680-40DB-A961-8A5BC0EA3E11}" destId="{C5EB5411-B16E-458A-8DF4-7EB304ED4EF5}" srcOrd="0" destOrd="0" parTransId="{47BB689A-86C2-403A-A03B-D5D74433FC98}" sibTransId="{008709F9-70AE-41D2-BD77-0AF3C0B00784}"/>
    <dgm:cxn modelId="{B354076E-1184-44EE-839E-F4FCBEC5E027}" type="presOf" srcId="{03B55A4B-6408-4A7C-8BDF-8466D97450DC}" destId="{EAC64CDE-6E11-4EED-BCFA-6D8AACE78B01}" srcOrd="0" destOrd="0" presId="urn:microsoft.com/office/officeart/2005/8/layout/orgChart1"/>
    <dgm:cxn modelId="{644A444E-C85E-493F-B050-F06F582A2868}" type="presOf" srcId="{227F6305-8FEB-4F13-B3CE-14A655020D66}" destId="{DC80AA39-FE62-4C97-9F9B-D96F59879B68}" srcOrd="0" destOrd="0" presId="urn:microsoft.com/office/officeart/2005/8/layout/orgChart1"/>
    <dgm:cxn modelId="{C7C73751-BFEC-422B-BFB8-80E7B9B08F19}" type="presOf" srcId="{FE351394-3250-415C-8112-48E363AD5EBA}" destId="{0BE5118B-271B-46DF-A2A7-5604D89D1435}" srcOrd="0" destOrd="0" presId="urn:microsoft.com/office/officeart/2005/8/layout/orgChart1"/>
    <dgm:cxn modelId="{9E030056-288B-4BA1-A3ED-F38DE95546AD}" type="presOf" srcId="{76F33CB4-2680-40DB-A961-8A5BC0EA3E11}" destId="{CB201C7D-9832-4B26-848A-EA46AE8751F7}" srcOrd="1"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042C4288-EFAB-4451-90CB-63CCB8B8319A}" type="presOf" srcId="{C5EB5411-B16E-458A-8DF4-7EB304ED4EF5}" destId="{58C3929B-8280-4ED1-A6B4-B5BA7F0E6829}" srcOrd="0" destOrd="0" presId="urn:microsoft.com/office/officeart/2005/8/layout/orgChart1"/>
    <dgm:cxn modelId="{5CF22C9D-F801-4BBC-8DD0-3B0C12892637}" type="presOf" srcId="{7B7FDD43-B6EF-447E-95BE-806C616A6767}" destId="{C1F36330-AA8E-460D-97B8-744C7A5C12F3}" srcOrd="1" destOrd="0" presId="urn:microsoft.com/office/officeart/2005/8/layout/orgChart1"/>
    <dgm:cxn modelId="{3E61599F-CA32-438E-AE43-C0BEF5949C1E}" type="presOf" srcId="{47BB689A-86C2-403A-A03B-D5D74433FC98}" destId="{0F1C4510-9A1C-4FD3-BBBE-D268F9CE24F5}" srcOrd="0" destOrd="0" presId="urn:microsoft.com/office/officeart/2005/8/layout/orgChart1"/>
    <dgm:cxn modelId="{4FB0A3B5-78D0-4BAD-A6BE-378E058A0FE3}" type="presOf" srcId="{C5EB5411-B16E-458A-8DF4-7EB304ED4EF5}" destId="{CC539443-D8F4-4920-A93B-8BFCE99DC9AC}" srcOrd="1" destOrd="0" presId="urn:microsoft.com/office/officeart/2005/8/layout/orgChart1"/>
    <dgm:cxn modelId="{B909CBBF-D15C-4935-943B-E7D91ACD4A68}" type="presOf" srcId="{03B55A4B-6408-4A7C-8BDF-8466D97450DC}" destId="{D03C5439-136C-4A47-AC3C-8338F6A2401B}" srcOrd="1" destOrd="0" presId="urn:microsoft.com/office/officeart/2005/8/layout/orgChart1"/>
    <dgm:cxn modelId="{ACBD86C0-9C01-42FD-9B9C-656C6B7FD672}" type="presOf" srcId="{056DA98C-638F-4C05-93CD-D016E4BC86F9}" destId="{8CED34A0-038B-4962-9DCA-78C4A975DFF8}" srcOrd="1" destOrd="0" presId="urn:microsoft.com/office/officeart/2005/8/layout/orgChart1"/>
    <dgm:cxn modelId="{832C9BC5-A56B-4042-A032-854D885E7416}" type="presOf" srcId="{056DA98C-638F-4C05-93CD-D016E4BC86F9}" destId="{5FE7FB75-F29C-4564-AD33-8767C9737474}" srcOrd="0" destOrd="0" presId="urn:microsoft.com/office/officeart/2005/8/layout/orgChart1"/>
    <dgm:cxn modelId="{76EAFACC-45BF-4BEC-ACE3-9595B332676F}" type="presOf" srcId="{76F33CB4-2680-40DB-A961-8A5BC0EA3E11}" destId="{A845E959-8EE0-4624-A2A8-6D02249783F0}" srcOrd="0" destOrd="0" presId="urn:microsoft.com/office/officeart/2005/8/layout/orgChart1"/>
    <dgm:cxn modelId="{7D5596EA-2EA0-44B8-B422-54CAC28E9BFA}" type="presOf" srcId="{DAD0E188-0A90-401D-AF77-33A2D84B03AC}" destId="{16D3659D-9DFB-4029-BA14-EB891C061308}"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B0AFBB38-559B-4CF5-9FCB-2E80334F8E8C}" type="presParOf" srcId="{DC80AA39-FE62-4C97-9F9B-D96F59879B68}" destId="{214C50CF-538E-47CD-8E89-8A60D7C4D3F7}" srcOrd="0" destOrd="0" presId="urn:microsoft.com/office/officeart/2005/8/layout/orgChart1"/>
    <dgm:cxn modelId="{B0A4BDB2-716F-445F-9810-CDFFF95CDB4E}" type="presParOf" srcId="{214C50CF-538E-47CD-8E89-8A60D7C4D3F7}" destId="{E03CF631-2419-4B0D-A94E-A1F5335FE696}" srcOrd="0" destOrd="0" presId="urn:microsoft.com/office/officeart/2005/8/layout/orgChart1"/>
    <dgm:cxn modelId="{55166659-3A4D-46A0-BBFB-AE9F7B7B0C5D}" type="presParOf" srcId="{E03CF631-2419-4B0D-A94E-A1F5335FE696}" destId="{5FE7FB75-F29C-4564-AD33-8767C9737474}" srcOrd="0" destOrd="0" presId="urn:microsoft.com/office/officeart/2005/8/layout/orgChart1"/>
    <dgm:cxn modelId="{ACC6447C-C28B-490F-9660-A68E7AC33C12}" type="presParOf" srcId="{E03CF631-2419-4B0D-A94E-A1F5335FE696}" destId="{8CED34A0-038B-4962-9DCA-78C4A975DFF8}" srcOrd="1" destOrd="0" presId="urn:microsoft.com/office/officeart/2005/8/layout/orgChart1"/>
    <dgm:cxn modelId="{30BB685B-25A1-42D8-829E-C8599DD765EE}" type="presParOf" srcId="{214C50CF-538E-47CD-8E89-8A60D7C4D3F7}" destId="{004E245C-8662-4BF4-BE89-6638F3F390C4}" srcOrd="1" destOrd="0" presId="urn:microsoft.com/office/officeart/2005/8/layout/orgChart1"/>
    <dgm:cxn modelId="{B2854BFE-2955-4CD4-A10A-41C36BF0FD86}" type="presParOf" srcId="{214C50CF-538E-47CD-8E89-8A60D7C4D3F7}" destId="{69C547E1-F323-43A0-AAEC-4CF4C45B7433}" srcOrd="2" destOrd="0" presId="urn:microsoft.com/office/officeart/2005/8/layout/orgChart1"/>
    <dgm:cxn modelId="{8D5EB2D8-E6A0-4D1C-A72B-58A829FC39A3}" type="presParOf" srcId="{69C547E1-F323-43A0-AAEC-4CF4C45B7433}" destId="{7BFE5AA3-932A-4228-994D-2C9F63F76AC3}" srcOrd="0" destOrd="0" presId="urn:microsoft.com/office/officeart/2005/8/layout/orgChart1"/>
    <dgm:cxn modelId="{B875B147-7A13-4638-ABD0-1C4A223B2B52}" type="presParOf" srcId="{69C547E1-F323-43A0-AAEC-4CF4C45B7433}" destId="{AB46D019-CF17-4E45-9C5E-4BDA6442FA09}" srcOrd="1" destOrd="0" presId="urn:microsoft.com/office/officeart/2005/8/layout/orgChart1"/>
    <dgm:cxn modelId="{0C074471-276B-4826-8B89-956B99073BE1}" type="presParOf" srcId="{AB46D019-CF17-4E45-9C5E-4BDA6442FA09}" destId="{EF0F5ABF-26F7-4DC8-96F9-05100388A7D6}" srcOrd="0" destOrd="0" presId="urn:microsoft.com/office/officeart/2005/8/layout/orgChart1"/>
    <dgm:cxn modelId="{A518D027-652B-4348-AF62-3CEC378FFCA8}" type="presParOf" srcId="{EF0F5ABF-26F7-4DC8-96F9-05100388A7D6}" destId="{0BE5118B-271B-46DF-A2A7-5604D89D1435}" srcOrd="0" destOrd="0" presId="urn:microsoft.com/office/officeart/2005/8/layout/orgChart1"/>
    <dgm:cxn modelId="{C7C2B756-1B95-4D70-841C-201C995CA347}" type="presParOf" srcId="{EF0F5ABF-26F7-4DC8-96F9-05100388A7D6}" destId="{8E78F494-4344-439E-820B-9FFF9DD0B618}" srcOrd="1" destOrd="0" presId="urn:microsoft.com/office/officeart/2005/8/layout/orgChart1"/>
    <dgm:cxn modelId="{B9ADEB87-917B-460D-B9F7-A91F36C80F69}" type="presParOf" srcId="{AB46D019-CF17-4E45-9C5E-4BDA6442FA09}" destId="{F6261D50-1805-48A6-94B8-90AB70372BB1}" srcOrd="1" destOrd="0" presId="urn:microsoft.com/office/officeart/2005/8/layout/orgChart1"/>
    <dgm:cxn modelId="{A8E55B90-ECDE-4BEA-99FE-6FFAE0002AAB}" type="presParOf" srcId="{AB46D019-CF17-4E45-9C5E-4BDA6442FA09}" destId="{90AA7784-2F8C-4419-956E-E5772C134CCF}" srcOrd="2" destOrd="0" presId="urn:microsoft.com/office/officeart/2005/8/layout/orgChart1"/>
    <dgm:cxn modelId="{0A386D9B-56AF-4C6F-9EE5-94927E126D6F}" type="presParOf" srcId="{90AA7784-2F8C-4419-956E-E5772C134CCF}" destId="{16D3659D-9DFB-4029-BA14-EB891C061308}" srcOrd="0" destOrd="0" presId="urn:microsoft.com/office/officeart/2005/8/layout/orgChart1"/>
    <dgm:cxn modelId="{40D83187-4C51-4397-B4E4-89659E88238F}" type="presParOf" srcId="{90AA7784-2F8C-4419-956E-E5772C134CCF}" destId="{CAB59027-BFBF-4DD0-A1D8-67130DE45023}" srcOrd="1" destOrd="0" presId="urn:microsoft.com/office/officeart/2005/8/layout/orgChart1"/>
    <dgm:cxn modelId="{9CBDDC73-2C2B-4C06-9001-3023AB211D96}" type="presParOf" srcId="{CAB59027-BFBF-4DD0-A1D8-67130DE45023}" destId="{A8F44FBE-13C5-44D9-B9FD-39A9899EC92F}" srcOrd="0" destOrd="0" presId="urn:microsoft.com/office/officeart/2005/8/layout/orgChart1"/>
    <dgm:cxn modelId="{6B7C4DC7-D90C-4067-A003-C4551FF89521}" type="presParOf" srcId="{A8F44FBE-13C5-44D9-B9FD-39A9899EC92F}" destId="{BF9603DE-36AA-4FFF-90A3-D75F2004BD12}" srcOrd="0" destOrd="0" presId="urn:microsoft.com/office/officeart/2005/8/layout/orgChart1"/>
    <dgm:cxn modelId="{46211E66-5323-4690-82C8-F32E7AFC0D67}" type="presParOf" srcId="{A8F44FBE-13C5-44D9-B9FD-39A9899EC92F}" destId="{C1F36330-AA8E-460D-97B8-744C7A5C12F3}" srcOrd="1" destOrd="0" presId="urn:microsoft.com/office/officeart/2005/8/layout/orgChart1"/>
    <dgm:cxn modelId="{499EFD11-90A6-4C44-860F-AEEE3C04F63F}" type="presParOf" srcId="{CAB59027-BFBF-4DD0-A1D8-67130DE45023}" destId="{312BAE49-B517-4686-99B8-0102A7DC7A21}" srcOrd="1" destOrd="0" presId="urn:microsoft.com/office/officeart/2005/8/layout/orgChart1"/>
    <dgm:cxn modelId="{204B2D9C-C5C7-40F6-8CD1-C28D16EB62C4}" type="presParOf" srcId="{CAB59027-BFBF-4DD0-A1D8-67130DE45023}" destId="{03E81BC6-2EAC-4B3B-956C-F77667839AD0}" srcOrd="2" destOrd="0" presId="urn:microsoft.com/office/officeart/2005/8/layout/orgChart1"/>
    <dgm:cxn modelId="{8046F6C4-4890-4A3E-8250-B145AE21B90E}" type="presParOf" srcId="{69C547E1-F323-43A0-AAEC-4CF4C45B7433}" destId="{26E4C967-AED9-45CC-B9F7-6C786E99B548}" srcOrd="2" destOrd="0" presId="urn:microsoft.com/office/officeart/2005/8/layout/orgChart1"/>
    <dgm:cxn modelId="{00DF44EB-2DEC-4618-8AD6-244B8972DE6B}" type="presParOf" srcId="{69C547E1-F323-43A0-AAEC-4CF4C45B7433}" destId="{E9967BD1-C808-4949-817A-9B8CC0C13E18}" srcOrd="3" destOrd="0" presId="urn:microsoft.com/office/officeart/2005/8/layout/orgChart1"/>
    <dgm:cxn modelId="{D1EEC31F-2058-419B-916D-8E287A39C637}" type="presParOf" srcId="{E9967BD1-C808-4949-817A-9B8CC0C13E18}" destId="{DDB7F25A-F65B-4C68-B08B-36339EC6D447}" srcOrd="0" destOrd="0" presId="urn:microsoft.com/office/officeart/2005/8/layout/orgChart1"/>
    <dgm:cxn modelId="{9FB0AEF6-4EAE-4A39-97B3-9ED159D3AAB6}" type="presParOf" srcId="{DDB7F25A-F65B-4C68-B08B-36339EC6D447}" destId="{A845E959-8EE0-4624-A2A8-6D02249783F0}" srcOrd="0" destOrd="0" presId="urn:microsoft.com/office/officeart/2005/8/layout/orgChart1"/>
    <dgm:cxn modelId="{D875097E-511E-473D-8A19-B55DC8FBD5C9}" type="presParOf" srcId="{DDB7F25A-F65B-4C68-B08B-36339EC6D447}" destId="{CB201C7D-9832-4B26-848A-EA46AE8751F7}" srcOrd="1" destOrd="0" presId="urn:microsoft.com/office/officeart/2005/8/layout/orgChart1"/>
    <dgm:cxn modelId="{A1215EDF-8B67-48D1-91F9-2D351DEBD8F6}" type="presParOf" srcId="{E9967BD1-C808-4949-817A-9B8CC0C13E18}" destId="{133FB5D6-ACC8-4000-A6D0-5258E1B53114}" srcOrd="1" destOrd="0" presId="urn:microsoft.com/office/officeart/2005/8/layout/orgChart1"/>
    <dgm:cxn modelId="{A14CE99B-864B-4AA6-9C10-275F9A821913}" type="presParOf" srcId="{E9967BD1-C808-4949-817A-9B8CC0C13E18}" destId="{C88679C7-F6C1-4985-9085-846F561B2B3A}" srcOrd="2" destOrd="0" presId="urn:microsoft.com/office/officeart/2005/8/layout/orgChart1"/>
    <dgm:cxn modelId="{73843AEB-5805-4C72-9367-AA1E0BCCCC3C}" type="presParOf" srcId="{C88679C7-F6C1-4985-9085-846F561B2B3A}" destId="{0F1C4510-9A1C-4FD3-BBBE-D268F9CE24F5}" srcOrd="0" destOrd="0" presId="urn:microsoft.com/office/officeart/2005/8/layout/orgChart1"/>
    <dgm:cxn modelId="{01A277F2-26DE-469A-A9EA-8762474838FD}" type="presParOf" srcId="{C88679C7-F6C1-4985-9085-846F561B2B3A}" destId="{AF31A9D0-5556-4F32-8632-6C6BAE29169A}" srcOrd="1" destOrd="0" presId="urn:microsoft.com/office/officeart/2005/8/layout/orgChart1"/>
    <dgm:cxn modelId="{AD2963B9-0CFA-495D-9EF9-C194B86DE04A}" type="presParOf" srcId="{AF31A9D0-5556-4F32-8632-6C6BAE29169A}" destId="{E684FA41-E207-4056-89EB-33B1463D32DA}" srcOrd="0" destOrd="0" presId="urn:microsoft.com/office/officeart/2005/8/layout/orgChart1"/>
    <dgm:cxn modelId="{80E47BFB-8DB9-4509-8A36-7094EB58AD87}" type="presParOf" srcId="{E684FA41-E207-4056-89EB-33B1463D32DA}" destId="{58C3929B-8280-4ED1-A6B4-B5BA7F0E6829}" srcOrd="0" destOrd="0" presId="urn:microsoft.com/office/officeart/2005/8/layout/orgChart1"/>
    <dgm:cxn modelId="{04FACC33-3AE0-4799-A375-28AC1943CE32}" type="presParOf" srcId="{E684FA41-E207-4056-89EB-33B1463D32DA}" destId="{CC539443-D8F4-4920-A93B-8BFCE99DC9AC}" srcOrd="1" destOrd="0" presId="urn:microsoft.com/office/officeart/2005/8/layout/orgChart1"/>
    <dgm:cxn modelId="{43D9C7B8-C247-4DB9-BCA3-F354FB8C0EA6}" type="presParOf" srcId="{AF31A9D0-5556-4F32-8632-6C6BAE29169A}" destId="{1BE19C00-A289-49C1-914C-DEEB672774FB}" srcOrd="1" destOrd="0" presId="urn:microsoft.com/office/officeart/2005/8/layout/orgChart1"/>
    <dgm:cxn modelId="{056C5F24-28C2-4809-9C78-B0D494CDB9B2}" type="presParOf" srcId="{AF31A9D0-5556-4F32-8632-6C6BAE29169A}" destId="{9EEC8FC9-2E50-40E1-B53E-B26720D78210}" srcOrd="2" destOrd="0" presId="urn:microsoft.com/office/officeart/2005/8/layout/orgChart1"/>
    <dgm:cxn modelId="{FBF1AF54-3ABA-4503-9265-3F622FD53B9C}" type="presParOf" srcId="{C88679C7-F6C1-4985-9085-846F561B2B3A}" destId="{D6F6F6C7-733F-4126-B10A-795E782EDD77}" srcOrd="2" destOrd="0" presId="urn:microsoft.com/office/officeart/2005/8/layout/orgChart1"/>
    <dgm:cxn modelId="{09D0012B-E1F3-428B-B5D7-17C6E338E0BF}" type="presParOf" srcId="{C88679C7-F6C1-4985-9085-846F561B2B3A}" destId="{46A74555-5C1F-4B3D-9792-E0EA725D72CD}" srcOrd="3" destOrd="0" presId="urn:microsoft.com/office/officeart/2005/8/layout/orgChart1"/>
    <dgm:cxn modelId="{4D669E82-32D3-4978-A272-47FD310A2F5A}" type="presParOf" srcId="{46A74555-5C1F-4B3D-9792-E0EA725D72CD}" destId="{7144D578-1F84-47AB-89D4-95502EE8E4EB}" srcOrd="0" destOrd="0" presId="urn:microsoft.com/office/officeart/2005/8/layout/orgChart1"/>
    <dgm:cxn modelId="{4ABE2F19-3DD1-4072-8C83-F1B2211F1289}" type="presParOf" srcId="{7144D578-1F84-47AB-89D4-95502EE8E4EB}" destId="{EAC64CDE-6E11-4EED-BCFA-6D8AACE78B01}" srcOrd="0" destOrd="0" presId="urn:microsoft.com/office/officeart/2005/8/layout/orgChart1"/>
    <dgm:cxn modelId="{944DC4C9-4E76-491A-8147-B814D5CB179F}" type="presParOf" srcId="{7144D578-1F84-47AB-89D4-95502EE8E4EB}" destId="{D03C5439-136C-4A47-AC3C-8338F6A2401B}" srcOrd="1" destOrd="0" presId="urn:microsoft.com/office/officeart/2005/8/layout/orgChart1"/>
    <dgm:cxn modelId="{E311EE85-8393-40ED-8058-B34E12741A19}" type="presParOf" srcId="{46A74555-5C1F-4B3D-9792-E0EA725D72CD}" destId="{494FAE86-F1FE-4ED0-8647-E9884297DFC8}" srcOrd="1" destOrd="0" presId="urn:microsoft.com/office/officeart/2005/8/layout/orgChart1"/>
    <dgm:cxn modelId="{4A62B4A1-B452-44FB-BDA5-35E37C72F959}"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a:t>Permanent Housing</a:t>
          </a:r>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a:t>Temporary Situations </a:t>
          </a:r>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a:t>- PSH or RRH Programs</a:t>
          </a:r>
        </a:p>
        <a:p>
          <a:pPr algn="l"/>
          <a:r>
            <a:rPr lang="en-US" sz="1600" b="1" dirty="0"/>
            <a:t>- HUD VASH projects</a:t>
          </a:r>
        </a:p>
        <a:p>
          <a:pPr algn="l"/>
          <a:r>
            <a:rPr lang="en-US" sz="1600" b="1" dirty="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a:t>- Doubled Up with family or friends</a:t>
          </a:r>
        </a:p>
        <a:p>
          <a:pPr algn="l"/>
          <a:r>
            <a:rPr lang="en-US" sz="1600" b="1" dirty="0"/>
            <a:t>- At-risk of homelessness</a:t>
          </a:r>
        </a:p>
        <a:p>
          <a:pPr algn="l"/>
          <a:r>
            <a:rPr lang="en-US" sz="1600" b="1" dirty="0"/>
            <a:t>- Hotel/motel paid by own funds</a:t>
          </a:r>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a:t>- Shelters designed for foster care</a:t>
          </a:r>
        </a:p>
        <a:p>
          <a:pPr algn="l"/>
          <a:r>
            <a:rPr lang="en-US" sz="1600" b="1" dirty="0"/>
            <a:t>-Sober living/ halfway houses</a:t>
          </a:r>
        </a:p>
        <a:p>
          <a:pPr algn="l"/>
          <a:r>
            <a:rPr lang="en-US" sz="1600" b="1" dirty="0"/>
            <a:t>- Criminal Justice or Health facilities</a:t>
          </a:r>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pt>
    <dgm:pt modelId="{8CED34A0-038B-4962-9DCA-78C4A975DFF8}" type="pres">
      <dgm:prSet presAssocID="{056DA98C-638F-4C05-93CD-D016E4BC86F9}" presName="rootConnector1" presStyleLbl="node1" presStyleIdx="0" presStyleCnt="0"/>
      <dgm:spPr/>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pt>
    <dgm:pt modelId="{8E78F494-4344-439E-820B-9FFF9DD0B618}" type="pres">
      <dgm:prSet presAssocID="{FE351394-3250-415C-8112-48E363AD5EBA}" presName="rootConnector3" presStyleLbl="asst1" presStyleIdx="0" presStyleCnt="5"/>
      <dgm:spPr/>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pt>
    <dgm:pt modelId="{C1F36330-AA8E-460D-97B8-744C7A5C12F3}" type="pres">
      <dgm:prSet presAssocID="{7B7FDD43-B6EF-447E-95BE-806C616A6767}" presName="rootConnector3" presStyleLbl="asst1" presStyleIdx="1" presStyleCnt="5"/>
      <dgm:spPr/>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pt>
    <dgm:pt modelId="{CB201C7D-9832-4B26-848A-EA46AE8751F7}" type="pres">
      <dgm:prSet presAssocID="{76F33CB4-2680-40DB-A961-8A5BC0EA3E11}" presName="rootConnector3" presStyleLbl="asst1" presStyleIdx="2" presStyleCnt="5"/>
      <dgm:spPr/>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pt>
    <dgm:pt modelId="{CC539443-D8F4-4920-A93B-8BFCE99DC9AC}" type="pres">
      <dgm:prSet presAssocID="{C5EB5411-B16E-458A-8DF4-7EB304ED4EF5}" presName="rootConnector3" presStyleLbl="asst1" presStyleIdx="3" presStyleCnt="5"/>
      <dgm:spPr/>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pt>
    <dgm:pt modelId="{D03C5439-136C-4A47-AC3C-8338F6A2401B}" type="pres">
      <dgm:prSet presAssocID="{03B55A4B-6408-4A7C-8BDF-8466D97450DC}" presName="rootConnector3" presStyleLbl="asst1" presStyleIdx="4" presStyleCnt="5"/>
      <dgm:spPr/>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260D780E-ADB3-4373-8582-E99DDBAB1A1C}" srcId="{76F33CB4-2680-40DB-A961-8A5BC0EA3E11}" destId="{03B55A4B-6408-4A7C-8BDF-8466D97450DC}" srcOrd="1" destOrd="0" parTransId="{0E5B7BAC-94CC-45B9-AA5C-24446A042889}" sibTransId="{F209A002-6621-4CAE-B77C-8766BBE16B0A}"/>
    <dgm:cxn modelId="{7F55A90F-DFB8-468A-B49A-1C9EA892F1EA}" type="presOf" srcId="{FE351394-3250-415C-8112-48E363AD5EBA}" destId="{8E78F494-4344-439E-820B-9FFF9DD0B618}" srcOrd="1" destOrd="0" presId="urn:microsoft.com/office/officeart/2005/8/layout/orgChart1"/>
    <dgm:cxn modelId="{CB707612-0634-4BBE-8FB5-4587FB3B6073}" type="presOf" srcId="{0E5B7BAC-94CC-45B9-AA5C-24446A042889}" destId="{D6F6F6C7-733F-4126-B10A-795E782EDD77}" srcOrd="0" destOrd="0" presId="urn:microsoft.com/office/officeart/2005/8/layout/orgChart1"/>
    <dgm:cxn modelId="{89FBBA2C-5544-41FC-8201-4E3A8E559C37}" type="presOf" srcId="{47BB689A-86C2-403A-A03B-D5D74433FC98}" destId="{0F1C4510-9A1C-4FD3-BBBE-D268F9CE24F5}" srcOrd="0" destOrd="0" presId="urn:microsoft.com/office/officeart/2005/8/layout/orgChart1"/>
    <dgm:cxn modelId="{22E9B831-14E9-4BB6-B9C0-708D40238D01}" type="presOf" srcId="{03B55A4B-6408-4A7C-8BDF-8466D97450DC}" destId="{D03C5439-136C-4A47-AC3C-8338F6A2401B}" srcOrd="1" destOrd="0" presId="urn:microsoft.com/office/officeart/2005/8/layout/orgChart1"/>
    <dgm:cxn modelId="{2AF90A36-3B25-4932-AC84-B6A3779690BD}" type="presOf" srcId="{76F33CB4-2680-40DB-A961-8A5BC0EA3E11}" destId="{CB201C7D-9832-4B26-848A-EA46AE8751F7}" srcOrd="1" destOrd="0" presId="urn:microsoft.com/office/officeart/2005/8/layout/orgChart1"/>
    <dgm:cxn modelId="{71C31438-450A-4060-929C-0783B087D646}" type="presOf" srcId="{FE351394-3250-415C-8112-48E363AD5EBA}" destId="{0BE5118B-271B-46DF-A2A7-5604D89D1435}" srcOrd="0" destOrd="0" presId="urn:microsoft.com/office/officeart/2005/8/layout/orgChart1"/>
    <dgm:cxn modelId="{19164738-5FDE-43B7-8D0F-1E9956645A0E}" type="presOf" srcId="{C5EB5411-B16E-458A-8DF4-7EB304ED4EF5}" destId="{CC539443-D8F4-4920-A93B-8BFCE99DC9AC}" srcOrd="1" destOrd="0" presId="urn:microsoft.com/office/officeart/2005/8/layout/orgChart1"/>
    <dgm:cxn modelId="{4A5F573D-0C64-4FB5-8655-A8D66849A565}" type="presOf" srcId="{056DA98C-638F-4C05-93CD-D016E4BC86F9}" destId="{5FE7FB75-F29C-4564-AD33-8767C9737474}"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187CB95B-13B4-440B-8FCC-2FEC20A5C329}" type="presOf" srcId="{03B55A4B-6408-4A7C-8BDF-8466D97450DC}" destId="{EAC64CDE-6E11-4EED-BCFA-6D8AACE78B01}"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1975354A-75C7-4F37-A87E-0AB1B22031E9}" type="presOf" srcId="{76F33CB4-2680-40DB-A961-8A5BC0EA3E11}" destId="{A845E959-8EE0-4624-A2A8-6D02249783F0}" srcOrd="0" destOrd="0" presId="urn:microsoft.com/office/officeart/2005/8/layout/orgChart1"/>
    <dgm:cxn modelId="{75754B4A-19C2-4294-A0DB-2045DE77BBED}" srcId="{76F33CB4-2680-40DB-A961-8A5BC0EA3E11}" destId="{C5EB5411-B16E-458A-8DF4-7EB304ED4EF5}" srcOrd="0" destOrd="0" parTransId="{47BB689A-86C2-403A-A03B-D5D74433FC98}" sibTransId="{008709F9-70AE-41D2-BD77-0AF3C0B00784}"/>
    <dgm:cxn modelId="{E94B014C-289C-4666-B36F-37CAD7ACFE25}" type="presOf" srcId="{809F82AB-2055-4291-9A7B-4859479123D4}" destId="{7BFE5AA3-932A-4228-994D-2C9F63F76AC3}" srcOrd="0" destOrd="0" presId="urn:microsoft.com/office/officeart/2005/8/layout/orgChart1"/>
    <dgm:cxn modelId="{C07BA856-8A6C-41BD-A6A0-D4B27641618E}" type="presOf" srcId="{C5EB5411-B16E-458A-8DF4-7EB304ED4EF5}" destId="{58C3929B-8280-4ED1-A6B4-B5BA7F0E6829}" srcOrd="0" destOrd="0" presId="urn:microsoft.com/office/officeart/2005/8/layout/orgChart1"/>
    <dgm:cxn modelId="{733ADF79-90C2-4D23-A987-9432EA509F97}" type="presOf" srcId="{638578B1-BC88-4417-820E-F680751C98C4}" destId="{26E4C967-AED9-45CC-B9F7-6C786E99B548}" srcOrd="0" destOrd="0" presId="urn:microsoft.com/office/officeart/2005/8/layout/orgChart1"/>
    <dgm:cxn modelId="{7245757A-455D-44C0-B3F7-E32BFB1B700A}" type="presOf" srcId="{7B7FDD43-B6EF-447E-95BE-806C616A6767}" destId="{BF9603DE-36AA-4FFF-90A3-D75F2004BD12}"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8A386693-9458-4C01-9AEE-479EF942BEA8}" type="presOf" srcId="{7B7FDD43-B6EF-447E-95BE-806C616A6767}" destId="{C1F36330-AA8E-460D-97B8-744C7A5C12F3}" srcOrd="1" destOrd="0" presId="urn:microsoft.com/office/officeart/2005/8/layout/orgChart1"/>
    <dgm:cxn modelId="{680774A3-5266-4EA5-9741-93990533D274}" type="presOf" srcId="{056DA98C-638F-4C05-93CD-D016E4BC86F9}" destId="{8CED34A0-038B-4962-9DCA-78C4A975DFF8}" srcOrd="1" destOrd="0" presId="urn:microsoft.com/office/officeart/2005/8/layout/orgChart1"/>
    <dgm:cxn modelId="{734AA1BB-143F-4B09-9734-46E251525C08}" type="presOf" srcId="{DAD0E188-0A90-401D-AF77-33A2D84B03AC}" destId="{16D3659D-9DFB-4029-BA14-EB891C061308}" srcOrd="0" destOrd="0" presId="urn:microsoft.com/office/officeart/2005/8/layout/orgChart1"/>
    <dgm:cxn modelId="{471A4BD8-5B8D-40F2-96A8-218809018245}" type="presOf" srcId="{227F6305-8FEB-4F13-B3CE-14A655020D66}" destId="{DC80AA39-FE62-4C97-9F9B-D96F59879B68}"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9482F069-E0AF-4C56-9071-5AD767EA520F}" type="presParOf" srcId="{DC80AA39-FE62-4C97-9F9B-D96F59879B68}" destId="{214C50CF-538E-47CD-8E89-8A60D7C4D3F7}" srcOrd="0" destOrd="0" presId="urn:microsoft.com/office/officeart/2005/8/layout/orgChart1"/>
    <dgm:cxn modelId="{E0F2E708-F525-4548-AD10-08B9CF974518}" type="presParOf" srcId="{214C50CF-538E-47CD-8E89-8A60D7C4D3F7}" destId="{E03CF631-2419-4B0D-A94E-A1F5335FE696}" srcOrd="0" destOrd="0" presId="urn:microsoft.com/office/officeart/2005/8/layout/orgChart1"/>
    <dgm:cxn modelId="{8CE2D5BF-B9F8-461A-8C8E-C36FF80069FA}" type="presParOf" srcId="{E03CF631-2419-4B0D-A94E-A1F5335FE696}" destId="{5FE7FB75-F29C-4564-AD33-8767C9737474}" srcOrd="0" destOrd="0" presId="urn:microsoft.com/office/officeart/2005/8/layout/orgChart1"/>
    <dgm:cxn modelId="{BC6534F6-1AC0-47DC-8F2B-97C5E523BF43}" type="presParOf" srcId="{E03CF631-2419-4B0D-A94E-A1F5335FE696}" destId="{8CED34A0-038B-4962-9DCA-78C4A975DFF8}" srcOrd="1" destOrd="0" presId="urn:microsoft.com/office/officeart/2005/8/layout/orgChart1"/>
    <dgm:cxn modelId="{FAFD3CC6-9A79-4845-94D5-5D7B703CA022}" type="presParOf" srcId="{214C50CF-538E-47CD-8E89-8A60D7C4D3F7}" destId="{004E245C-8662-4BF4-BE89-6638F3F390C4}" srcOrd="1" destOrd="0" presId="urn:microsoft.com/office/officeart/2005/8/layout/orgChart1"/>
    <dgm:cxn modelId="{51842CEE-4D51-4272-BBB4-54BF0DA7A5E5}" type="presParOf" srcId="{214C50CF-538E-47CD-8E89-8A60D7C4D3F7}" destId="{69C547E1-F323-43A0-AAEC-4CF4C45B7433}" srcOrd="2" destOrd="0" presId="urn:microsoft.com/office/officeart/2005/8/layout/orgChart1"/>
    <dgm:cxn modelId="{92D97CE6-F93C-421B-B11F-CBC50D58DFAB}" type="presParOf" srcId="{69C547E1-F323-43A0-AAEC-4CF4C45B7433}" destId="{7BFE5AA3-932A-4228-994D-2C9F63F76AC3}" srcOrd="0" destOrd="0" presId="urn:microsoft.com/office/officeart/2005/8/layout/orgChart1"/>
    <dgm:cxn modelId="{C5EDCFD0-7102-4B93-B77D-B22CAAD48643}" type="presParOf" srcId="{69C547E1-F323-43A0-AAEC-4CF4C45B7433}" destId="{AB46D019-CF17-4E45-9C5E-4BDA6442FA09}" srcOrd="1" destOrd="0" presId="urn:microsoft.com/office/officeart/2005/8/layout/orgChart1"/>
    <dgm:cxn modelId="{A47406BD-2C95-430B-9021-7AD725859CDE}" type="presParOf" srcId="{AB46D019-CF17-4E45-9C5E-4BDA6442FA09}" destId="{EF0F5ABF-26F7-4DC8-96F9-05100388A7D6}" srcOrd="0" destOrd="0" presId="urn:microsoft.com/office/officeart/2005/8/layout/orgChart1"/>
    <dgm:cxn modelId="{CD008375-58DB-4DE2-9BAD-09371DC5DE71}" type="presParOf" srcId="{EF0F5ABF-26F7-4DC8-96F9-05100388A7D6}" destId="{0BE5118B-271B-46DF-A2A7-5604D89D1435}" srcOrd="0" destOrd="0" presId="urn:microsoft.com/office/officeart/2005/8/layout/orgChart1"/>
    <dgm:cxn modelId="{E7F03884-F038-4842-BE48-2BA16003EFE5}" type="presParOf" srcId="{EF0F5ABF-26F7-4DC8-96F9-05100388A7D6}" destId="{8E78F494-4344-439E-820B-9FFF9DD0B618}" srcOrd="1" destOrd="0" presId="urn:microsoft.com/office/officeart/2005/8/layout/orgChart1"/>
    <dgm:cxn modelId="{461597F7-C1CF-479C-A7C7-089D98636361}" type="presParOf" srcId="{AB46D019-CF17-4E45-9C5E-4BDA6442FA09}" destId="{F6261D50-1805-48A6-94B8-90AB70372BB1}" srcOrd="1" destOrd="0" presId="urn:microsoft.com/office/officeart/2005/8/layout/orgChart1"/>
    <dgm:cxn modelId="{1F890AC8-2C9C-44B4-84CE-AEBAF282D7DC}" type="presParOf" srcId="{AB46D019-CF17-4E45-9C5E-4BDA6442FA09}" destId="{90AA7784-2F8C-4419-956E-E5772C134CCF}" srcOrd="2" destOrd="0" presId="urn:microsoft.com/office/officeart/2005/8/layout/orgChart1"/>
    <dgm:cxn modelId="{8606C890-156B-42B4-9C09-58BF5A1DCC97}" type="presParOf" srcId="{90AA7784-2F8C-4419-956E-E5772C134CCF}" destId="{16D3659D-9DFB-4029-BA14-EB891C061308}" srcOrd="0" destOrd="0" presId="urn:microsoft.com/office/officeart/2005/8/layout/orgChart1"/>
    <dgm:cxn modelId="{5FB0BFE3-F6C2-4C10-B8A8-E9DE349DA437}" type="presParOf" srcId="{90AA7784-2F8C-4419-956E-E5772C134CCF}" destId="{CAB59027-BFBF-4DD0-A1D8-67130DE45023}" srcOrd="1" destOrd="0" presId="urn:microsoft.com/office/officeart/2005/8/layout/orgChart1"/>
    <dgm:cxn modelId="{75CCBF33-A2FD-47F2-89C3-9B9ED2F404C4}" type="presParOf" srcId="{CAB59027-BFBF-4DD0-A1D8-67130DE45023}" destId="{A8F44FBE-13C5-44D9-B9FD-39A9899EC92F}" srcOrd="0" destOrd="0" presId="urn:microsoft.com/office/officeart/2005/8/layout/orgChart1"/>
    <dgm:cxn modelId="{3C934396-F09B-4BE4-986C-7A47544B258E}" type="presParOf" srcId="{A8F44FBE-13C5-44D9-B9FD-39A9899EC92F}" destId="{BF9603DE-36AA-4FFF-90A3-D75F2004BD12}" srcOrd="0" destOrd="0" presId="urn:microsoft.com/office/officeart/2005/8/layout/orgChart1"/>
    <dgm:cxn modelId="{B56A72A4-52BD-4D10-9A36-DAEDF63AA7C3}" type="presParOf" srcId="{A8F44FBE-13C5-44D9-B9FD-39A9899EC92F}" destId="{C1F36330-AA8E-460D-97B8-744C7A5C12F3}" srcOrd="1" destOrd="0" presId="urn:microsoft.com/office/officeart/2005/8/layout/orgChart1"/>
    <dgm:cxn modelId="{49EB74AF-6A41-49FC-B7FC-32AE80FECAEF}" type="presParOf" srcId="{CAB59027-BFBF-4DD0-A1D8-67130DE45023}" destId="{312BAE49-B517-4686-99B8-0102A7DC7A21}" srcOrd="1" destOrd="0" presId="urn:microsoft.com/office/officeart/2005/8/layout/orgChart1"/>
    <dgm:cxn modelId="{6E9B475F-66AB-4D7E-A0F7-48778B6DF49A}" type="presParOf" srcId="{CAB59027-BFBF-4DD0-A1D8-67130DE45023}" destId="{03E81BC6-2EAC-4B3B-956C-F77667839AD0}" srcOrd="2" destOrd="0" presId="urn:microsoft.com/office/officeart/2005/8/layout/orgChart1"/>
    <dgm:cxn modelId="{C591DFD7-7096-4A7C-9B5F-E4CE19B65D1B}" type="presParOf" srcId="{69C547E1-F323-43A0-AAEC-4CF4C45B7433}" destId="{26E4C967-AED9-45CC-B9F7-6C786E99B548}" srcOrd="2" destOrd="0" presId="urn:microsoft.com/office/officeart/2005/8/layout/orgChart1"/>
    <dgm:cxn modelId="{2267FF25-7709-48B6-8532-33FCB14DFA39}" type="presParOf" srcId="{69C547E1-F323-43A0-AAEC-4CF4C45B7433}" destId="{E9967BD1-C808-4949-817A-9B8CC0C13E18}" srcOrd="3" destOrd="0" presId="urn:microsoft.com/office/officeart/2005/8/layout/orgChart1"/>
    <dgm:cxn modelId="{DDE8773E-2A9C-44E6-9ABE-DDDA5E1A3FBA}" type="presParOf" srcId="{E9967BD1-C808-4949-817A-9B8CC0C13E18}" destId="{DDB7F25A-F65B-4C68-B08B-36339EC6D447}" srcOrd="0" destOrd="0" presId="urn:microsoft.com/office/officeart/2005/8/layout/orgChart1"/>
    <dgm:cxn modelId="{68B967CD-5F6B-4ED0-8E6B-4384E586092B}" type="presParOf" srcId="{DDB7F25A-F65B-4C68-B08B-36339EC6D447}" destId="{A845E959-8EE0-4624-A2A8-6D02249783F0}" srcOrd="0" destOrd="0" presId="urn:microsoft.com/office/officeart/2005/8/layout/orgChart1"/>
    <dgm:cxn modelId="{90E2235E-C024-4DEB-A6F0-59A132279AD7}" type="presParOf" srcId="{DDB7F25A-F65B-4C68-B08B-36339EC6D447}" destId="{CB201C7D-9832-4B26-848A-EA46AE8751F7}" srcOrd="1" destOrd="0" presId="urn:microsoft.com/office/officeart/2005/8/layout/orgChart1"/>
    <dgm:cxn modelId="{060FB351-4D14-40B2-9F47-2EF5E9F429A4}" type="presParOf" srcId="{E9967BD1-C808-4949-817A-9B8CC0C13E18}" destId="{133FB5D6-ACC8-4000-A6D0-5258E1B53114}" srcOrd="1" destOrd="0" presId="urn:microsoft.com/office/officeart/2005/8/layout/orgChart1"/>
    <dgm:cxn modelId="{FF1E9733-2471-4757-8028-02A06C49DC29}" type="presParOf" srcId="{E9967BD1-C808-4949-817A-9B8CC0C13E18}" destId="{C88679C7-F6C1-4985-9085-846F561B2B3A}" srcOrd="2" destOrd="0" presId="urn:microsoft.com/office/officeart/2005/8/layout/orgChart1"/>
    <dgm:cxn modelId="{ECB1298D-4635-45C1-9A65-4EF7934FB779}" type="presParOf" srcId="{C88679C7-F6C1-4985-9085-846F561B2B3A}" destId="{0F1C4510-9A1C-4FD3-BBBE-D268F9CE24F5}" srcOrd="0" destOrd="0" presId="urn:microsoft.com/office/officeart/2005/8/layout/orgChart1"/>
    <dgm:cxn modelId="{8479BD6F-94B5-4B1B-9879-15A649A716D1}" type="presParOf" srcId="{C88679C7-F6C1-4985-9085-846F561B2B3A}" destId="{AF31A9D0-5556-4F32-8632-6C6BAE29169A}" srcOrd="1" destOrd="0" presId="urn:microsoft.com/office/officeart/2005/8/layout/orgChart1"/>
    <dgm:cxn modelId="{9BB747C9-89EE-452C-A2EB-7621B5CF2B05}" type="presParOf" srcId="{AF31A9D0-5556-4F32-8632-6C6BAE29169A}" destId="{E684FA41-E207-4056-89EB-33B1463D32DA}" srcOrd="0" destOrd="0" presId="urn:microsoft.com/office/officeart/2005/8/layout/orgChart1"/>
    <dgm:cxn modelId="{992A6A47-881A-438E-BD4D-6B520E7744F0}" type="presParOf" srcId="{E684FA41-E207-4056-89EB-33B1463D32DA}" destId="{58C3929B-8280-4ED1-A6B4-B5BA7F0E6829}" srcOrd="0" destOrd="0" presId="urn:microsoft.com/office/officeart/2005/8/layout/orgChart1"/>
    <dgm:cxn modelId="{30102267-D741-4E65-9B87-862068DE5CBB}" type="presParOf" srcId="{E684FA41-E207-4056-89EB-33B1463D32DA}" destId="{CC539443-D8F4-4920-A93B-8BFCE99DC9AC}" srcOrd="1" destOrd="0" presId="urn:microsoft.com/office/officeart/2005/8/layout/orgChart1"/>
    <dgm:cxn modelId="{84B8B93F-E44D-4F94-834F-DCC308CFD14F}" type="presParOf" srcId="{AF31A9D0-5556-4F32-8632-6C6BAE29169A}" destId="{1BE19C00-A289-49C1-914C-DEEB672774FB}" srcOrd="1" destOrd="0" presId="urn:microsoft.com/office/officeart/2005/8/layout/orgChart1"/>
    <dgm:cxn modelId="{96071B64-3C6C-45A1-A6E4-DEDE95CD68CA}" type="presParOf" srcId="{AF31A9D0-5556-4F32-8632-6C6BAE29169A}" destId="{9EEC8FC9-2E50-40E1-B53E-B26720D78210}" srcOrd="2" destOrd="0" presId="urn:microsoft.com/office/officeart/2005/8/layout/orgChart1"/>
    <dgm:cxn modelId="{F9B36C46-2552-4E21-A9C1-6685A9C627B7}" type="presParOf" srcId="{C88679C7-F6C1-4985-9085-846F561B2B3A}" destId="{D6F6F6C7-733F-4126-B10A-795E782EDD77}" srcOrd="2" destOrd="0" presId="urn:microsoft.com/office/officeart/2005/8/layout/orgChart1"/>
    <dgm:cxn modelId="{31A166E1-882C-48B4-820E-24DFEF51E5B0}" type="presParOf" srcId="{C88679C7-F6C1-4985-9085-846F561B2B3A}" destId="{46A74555-5C1F-4B3D-9792-E0EA725D72CD}" srcOrd="3" destOrd="0" presId="urn:microsoft.com/office/officeart/2005/8/layout/orgChart1"/>
    <dgm:cxn modelId="{05E4557C-71C7-4BF3-8F30-CAA5E2D22BF2}" type="presParOf" srcId="{46A74555-5C1F-4B3D-9792-E0EA725D72CD}" destId="{7144D578-1F84-47AB-89D4-95502EE8E4EB}" srcOrd="0" destOrd="0" presId="urn:microsoft.com/office/officeart/2005/8/layout/orgChart1"/>
    <dgm:cxn modelId="{7C5EE841-3632-40D9-8D5C-2744134BD150}" type="presParOf" srcId="{7144D578-1F84-47AB-89D4-95502EE8E4EB}" destId="{EAC64CDE-6E11-4EED-BCFA-6D8AACE78B01}" srcOrd="0" destOrd="0" presId="urn:microsoft.com/office/officeart/2005/8/layout/orgChart1"/>
    <dgm:cxn modelId="{6BCFF402-80CC-45BF-8450-07B45FEFAF54}" type="presParOf" srcId="{7144D578-1F84-47AB-89D4-95502EE8E4EB}" destId="{D03C5439-136C-4A47-AC3C-8338F6A2401B}" srcOrd="1" destOrd="0" presId="urn:microsoft.com/office/officeart/2005/8/layout/orgChart1"/>
    <dgm:cxn modelId="{591C1D0F-E1F2-421A-BB38-8437EF595BA6}" type="presParOf" srcId="{46A74555-5C1F-4B3D-9792-E0EA725D72CD}" destId="{494FAE86-F1FE-4ED0-8647-E9884297DFC8}" srcOrd="1" destOrd="0" presId="urn:microsoft.com/office/officeart/2005/8/layout/orgChart1"/>
    <dgm:cxn modelId="{0857D134-8C25-4020-BF2D-7496B9024283}"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0B8DA30-926C-4781-A984-88C6A897074E}">
      <dgm:prSet phldrT="[Text]"/>
      <dgm:spPr>
        <a:solidFill>
          <a:schemeClr val="accent3"/>
        </a:solidFill>
        <a:ln>
          <a:solidFill>
            <a:schemeClr val="accent3"/>
          </a:solidFill>
        </a:ln>
      </dgm:spPr>
      <dgm:t>
        <a:bodyPr/>
        <a:lstStyle/>
        <a:p>
          <a:r>
            <a:rPr lang="en-US" dirty="0"/>
            <a:t>PIT Measures </a:t>
          </a:r>
          <a:r>
            <a:rPr lang="en-US" b="1" u="sng" dirty="0"/>
            <a:t>P</a:t>
          </a:r>
          <a:r>
            <a:rPr lang="en-US"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a:solidFill>
          <a:schemeClr val="accent3"/>
        </a:solidFill>
        <a:ln>
          <a:solidFill>
            <a:schemeClr val="accent3"/>
          </a:solidFill>
        </a:ln>
      </dgm:spPr>
      <dgm:t>
        <a:bodyPr/>
        <a:lstStyle/>
        <a:p>
          <a:endParaRPr lang="en-US"/>
        </a:p>
      </dgm:t>
    </dgm:pt>
    <dgm:pt modelId="{68FF82C5-2E77-4487-8381-4622C40A7843}">
      <dgm:prSet phldrT="[Text]"/>
      <dgm:spPr>
        <a:solidFill>
          <a:schemeClr val="accent3"/>
        </a:solidFill>
        <a:ln>
          <a:solidFill>
            <a:schemeClr val="accent3"/>
          </a:solidFill>
        </a:ln>
      </dgm:spPr>
      <dgm:t>
        <a:bodyPr/>
        <a:lstStyle/>
        <a:p>
          <a:r>
            <a:rPr lang="en-US" dirty="0"/>
            <a:t>HIC Measures </a:t>
          </a:r>
          <a:r>
            <a:rPr lang="en-US" b="1" u="sng" dirty="0"/>
            <a:t>H</a:t>
          </a:r>
          <a:r>
            <a:rPr lang="en-US"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a:solidFill>
          <a:schemeClr val="accent3"/>
        </a:solidFill>
        <a:ln>
          <a:solidFill>
            <a:schemeClr val="accent3"/>
          </a:solidFill>
        </a:ln>
      </dgm:spPr>
      <dgm:t>
        <a:bodyPr/>
        <a:lstStyle/>
        <a:p>
          <a:endParaRPr lang="en-US"/>
        </a:p>
      </dgm:t>
    </dgm:pt>
    <dgm:pt modelId="{23D3B2A5-0294-4535-9FB5-5FACE339A1A4}">
      <dgm:prSet phldrT="[Text]"/>
      <dgm:spPr>
        <a:solidFill>
          <a:schemeClr val="accent3"/>
        </a:solidFill>
        <a:ln>
          <a:solidFill>
            <a:schemeClr val="accent3"/>
          </a:solidFill>
        </a:ln>
      </dgm:spPr>
      <dgm:t>
        <a:bodyPr/>
        <a:lstStyle/>
        <a:p>
          <a:r>
            <a:rPr lang="en-US" dirty="0"/>
            <a:t>Who &amp; Capacity for Crisis</a:t>
          </a:r>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pt>
  </dgm:ptLst>
  <dgm:cxnLst>
    <dgm:cxn modelId="{3FBCD51A-5563-4E6F-8F4E-EBD88B7ABC31}" type="presOf" srcId="{23D3B2A5-0294-4535-9FB5-5FACE339A1A4}" destId="{611CE78E-FFB0-4ECF-B1EB-47CDEBDD61C9}" srcOrd="0" destOrd="0" presId="urn:microsoft.com/office/officeart/2005/8/layout/equation1"/>
    <dgm:cxn modelId="{3BEC473B-D12D-42D2-B545-60F0911CFA57}" type="presOf" srcId="{68FF82C5-2E77-4487-8381-4622C40A7843}" destId="{03FFF249-FC08-4ABE-95D3-332A61997B03}"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FF253754-6682-42F7-916C-9FF6038B58FA}" srcId="{6EE22928-5FA7-4E61-8625-5F107268B24E}" destId="{30B8DA30-926C-4781-A984-88C6A897074E}" srcOrd="0" destOrd="0" parTransId="{05F5F3C4-9BAC-411E-AF4A-7E2331731CCA}" sibTransId="{A2989EEF-DD63-422B-A119-6166C10AB6E9}"/>
    <dgm:cxn modelId="{F43B3197-DED5-474F-8B28-D728012ADAC2}" type="presOf" srcId="{A2989EEF-DD63-422B-A119-6166C10AB6E9}" destId="{B5734C42-9D3C-48D1-B5E6-6CC1F499CAA1}"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B10789A3-1168-4CA9-AED4-31E0F0D39E43}" type="presOf" srcId="{30B8DA30-926C-4781-A984-88C6A897074E}" destId="{B69D332E-0356-42C7-BF7B-F9A465714E52}" srcOrd="0" destOrd="0" presId="urn:microsoft.com/office/officeart/2005/8/layout/equation1"/>
    <dgm:cxn modelId="{42BA56B8-9A03-41CD-B6E3-A39BBC123E7C}" type="presOf" srcId="{6EE22928-5FA7-4E61-8625-5F107268B24E}" destId="{5A9FD96A-4A82-4C19-9083-4427C4455D65}" srcOrd="0" destOrd="0" presId="urn:microsoft.com/office/officeart/2005/8/layout/equation1"/>
    <dgm:cxn modelId="{A5AC96E3-8CFB-4F7D-A407-57CF9FDA5E7B}" type="presOf" srcId="{46B80477-E72A-46CD-97F7-FB1F8E20E99A}" destId="{5C9F4397-47A2-419D-BD5E-33891EFCB97D}" srcOrd="0" destOrd="0" presId="urn:microsoft.com/office/officeart/2005/8/layout/equation1"/>
    <dgm:cxn modelId="{8FA11FB1-96FA-4C75-932E-54E543E50677}" type="presParOf" srcId="{5A9FD96A-4A82-4C19-9083-4427C4455D65}" destId="{B69D332E-0356-42C7-BF7B-F9A465714E52}" srcOrd="0" destOrd="0" presId="urn:microsoft.com/office/officeart/2005/8/layout/equation1"/>
    <dgm:cxn modelId="{CB84C6C0-A338-4481-AC3E-1D8E5355CA2C}" type="presParOf" srcId="{5A9FD96A-4A82-4C19-9083-4427C4455D65}" destId="{600FD2AC-725B-4D9E-9179-5A638A03EF4C}" srcOrd="1" destOrd="0" presId="urn:microsoft.com/office/officeart/2005/8/layout/equation1"/>
    <dgm:cxn modelId="{D747397A-FD4C-43D4-B1C0-E7A3E87467F9}" type="presParOf" srcId="{5A9FD96A-4A82-4C19-9083-4427C4455D65}" destId="{B5734C42-9D3C-48D1-B5E6-6CC1F499CAA1}" srcOrd="2" destOrd="0" presId="urn:microsoft.com/office/officeart/2005/8/layout/equation1"/>
    <dgm:cxn modelId="{7A8C75E8-CC6B-47DC-9F1E-2E64C9721486}" type="presParOf" srcId="{5A9FD96A-4A82-4C19-9083-4427C4455D65}" destId="{F56755A0-FED3-4DE2-BCFD-0992FB945705}" srcOrd="3" destOrd="0" presId="urn:microsoft.com/office/officeart/2005/8/layout/equation1"/>
    <dgm:cxn modelId="{FA577FF8-BB30-48E6-B1A2-0CF7BFADC2EA}" type="presParOf" srcId="{5A9FD96A-4A82-4C19-9083-4427C4455D65}" destId="{03FFF249-FC08-4ABE-95D3-332A61997B03}" srcOrd="4" destOrd="0" presId="urn:microsoft.com/office/officeart/2005/8/layout/equation1"/>
    <dgm:cxn modelId="{8EF417C8-1367-4BD7-94CE-61F2B6E5FC62}" type="presParOf" srcId="{5A9FD96A-4A82-4C19-9083-4427C4455D65}" destId="{0A95267A-26A7-4B6A-BD1D-C3501C8D8B42}" srcOrd="5" destOrd="0" presId="urn:microsoft.com/office/officeart/2005/8/layout/equation1"/>
    <dgm:cxn modelId="{CE11AD0B-413A-45CB-BB75-3A2D25915A45}" type="presParOf" srcId="{5A9FD96A-4A82-4C19-9083-4427C4455D65}" destId="{5C9F4397-47A2-419D-BD5E-33891EFCB97D}" srcOrd="6" destOrd="0" presId="urn:microsoft.com/office/officeart/2005/8/layout/equation1"/>
    <dgm:cxn modelId="{E2164036-AEB5-403D-AB66-7BC10683E669}" type="presParOf" srcId="{5A9FD96A-4A82-4C19-9083-4427C4455D65}" destId="{A36D4D71-AEB0-4B3B-9636-0C6368D882E5}" srcOrd="7" destOrd="0" presId="urn:microsoft.com/office/officeart/2005/8/layout/equation1"/>
    <dgm:cxn modelId="{6BEF512D-8735-4AD7-BB66-FFF5F7090B0D}"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6656B-0272-4EC2-8EF6-1309984598E9}">
      <dsp:nvSpPr>
        <dsp:cNvPr id="0" name=""/>
        <dsp:cNvSpPr/>
      </dsp:nvSpPr>
      <dsp:spPr>
        <a:xfrm rot="5400000">
          <a:off x="4793310" y="109819"/>
          <a:ext cx="1674440" cy="1456763"/>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5129160" y="261915"/>
        <a:ext cx="1002739" cy="1152572"/>
      </dsp:txXfrm>
    </dsp:sp>
    <dsp:sp modelId="{A83FD75D-8AC8-4735-B144-1293D8011BE2}">
      <dsp:nvSpPr>
        <dsp:cNvPr id="0" name=""/>
        <dsp:cNvSpPr/>
      </dsp:nvSpPr>
      <dsp:spPr>
        <a:xfrm>
          <a:off x="2273662" y="1789376"/>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n-US" sz="2500" kern="1200" dirty="0">
              <a:solidFill>
                <a:schemeClr val="accent1"/>
              </a:solidFill>
            </a:rPr>
            <a:t>Extent</a:t>
          </a:r>
        </a:p>
      </dsp:txBody>
      <dsp:txXfrm>
        <a:off x="2273662" y="1789376"/>
        <a:ext cx="1868675" cy="1004664"/>
      </dsp:txXfrm>
    </dsp:sp>
    <dsp:sp modelId="{8148DCB9-9351-41AE-8DDB-CD63FD0EC115}">
      <dsp:nvSpPr>
        <dsp:cNvPr id="0" name=""/>
        <dsp:cNvSpPr/>
      </dsp:nvSpPr>
      <dsp:spPr>
        <a:xfrm rot="5400000">
          <a:off x="3220005" y="10981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55855" y="261915"/>
        <a:ext cx="1002739" cy="1152572"/>
      </dsp:txXfrm>
    </dsp:sp>
    <dsp:sp modelId="{207D484E-B0C1-463C-82D5-AC08945AFB9B}">
      <dsp:nvSpPr>
        <dsp:cNvPr id="0" name=""/>
        <dsp:cNvSpPr/>
      </dsp:nvSpPr>
      <dsp:spPr>
        <a:xfrm rot="5400000">
          <a:off x="4003644" y="1513377"/>
          <a:ext cx="1674440" cy="14921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4329936" y="1686131"/>
        <a:ext cx="1021855" cy="1146670"/>
      </dsp:txXfrm>
    </dsp:sp>
    <dsp:sp modelId="{A4E3E1D6-1102-4CEA-B688-C7AE6DBF00BB}">
      <dsp:nvSpPr>
        <dsp:cNvPr id="0" name=""/>
        <dsp:cNvSpPr/>
      </dsp:nvSpPr>
      <dsp:spPr>
        <a:xfrm>
          <a:off x="6451835" y="3176392"/>
          <a:ext cx="1718012"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accent2"/>
              </a:solidFill>
            </a:rPr>
            <a:t>Funding</a:t>
          </a:r>
        </a:p>
      </dsp:txBody>
      <dsp:txXfrm>
        <a:off x="6451835" y="3176392"/>
        <a:ext cx="1718012" cy="1004664"/>
      </dsp:txXfrm>
    </dsp:sp>
    <dsp:sp modelId="{5C88A13E-2E65-43A0-BF6E-FD3CDA6DB5C5}">
      <dsp:nvSpPr>
        <dsp:cNvPr id="0" name=""/>
        <dsp:cNvSpPr/>
      </dsp:nvSpPr>
      <dsp:spPr>
        <a:xfrm rot="5400000">
          <a:off x="5576948" y="1531084"/>
          <a:ext cx="1674440" cy="1456763"/>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12798" y="1683180"/>
        <a:ext cx="1002739" cy="1152572"/>
      </dsp:txXfrm>
    </dsp:sp>
    <dsp:sp modelId="{1BA7BA7E-E4F2-48AA-9F4B-7CACE1B8E8A3}">
      <dsp:nvSpPr>
        <dsp:cNvPr id="0" name=""/>
        <dsp:cNvSpPr/>
      </dsp:nvSpPr>
      <dsp:spPr>
        <a:xfrm rot="5400000">
          <a:off x="4793310" y="2952349"/>
          <a:ext cx="1674440" cy="145676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5129160" y="3104445"/>
        <a:ext cx="1002739" cy="1152572"/>
      </dsp:txXfrm>
    </dsp:sp>
    <dsp:sp modelId="{F795070C-FFAF-4E7C-AF4E-EED4DE69882D}">
      <dsp:nvSpPr>
        <dsp:cNvPr id="0" name=""/>
        <dsp:cNvSpPr/>
      </dsp:nvSpPr>
      <dsp:spPr>
        <a:xfrm>
          <a:off x="6472463" y="35061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2"/>
              </a:solidFill>
            </a:rPr>
            <a:t>Awareness</a:t>
          </a:r>
        </a:p>
      </dsp:txBody>
      <dsp:txXfrm>
        <a:off x="6472463" y="350610"/>
        <a:ext cx="1868675" cy="1004664"/>
      </dsp:txXfrm>
    </dsp:sp>
    <dsp:sp modelId="{82DC3427-322A-4C80-8D39-6B6C6163EA00}">
      <dsp:nvSpPr>
        <dsp:cNvPr id="0" name=""/>
        <dsp:cNvSpPr/>
      </dsp:nvSpPr>
      <dsp:spPr>
        <a:xfrm rot="5400000">
          <a:off x="3220005" y="295234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55855" y="3104445"/>
        <a:ext cx="1002739" cy="1152572"/>
      </dsp:txXfrm>
    </dsp:sp>
    <dsp:sp modelId="{6D30B418-DB7C-4075-A0B2-8168E743CF70}">
      <dsp:nvSpPr>
        <dsp:cNvPr id="0" name=""/>
        <dsp:cNvSpPr/>
      </dsp:nvSpPr>
      <dsp:spPr>
        <a:xfrm rot="5400000">
          <a:off x="4003644" y="4373614"/>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dsp:txBody>
      <dsp:txXfrm rot="-5400000">
        <a:off x="4339494" y="4525710"/>
        <a:ext cx="1002739" cy="1152572"/>
      </dsp:txXfrm>
    </dsp:sp>
    <dsp:sp modelId="{A3C24F9A-9DA9-413F-9345-712C969DFE1E}">
      <dsp:nvSpPr>
        <dsp:cNvPr id="0" name=""/>
        <dsp:cNvSpPr/>
      </dsp:nvSpPr>
      <dsp:spPr>
        <a:xfrm>
          <a:off x="2243807" y="4599663"/>
          <a:ext cx="1808395" cy="1004664"/>
        </a:xfrm>
        <a:prstGeom prst="rect">
          <a:avLst/>
        </a:prstGeom>
        <a:noFill/>
        <a:ln>
          <a:noFill/>
        </a:ln>
        <a:effectLst/>
      </dsp:spPr>
      <dsp:style>
        <a:lnRef idx="0">
          <a:scrgbClr r="0" g="0" b="0"/>
        </a:lnRef>
        <a:fillRef idx="0">
          <a:scrgbClr r="0" g="0" b="0"/>
        </a:fillRef>
        <a:effectRef idx="0">
          <a:scrgbClr r="0" g="0" b="0"/>
        </a:effectRef>
        <a:fontRef idx="minor"/>
      </dsp:style>
    </dsp:sp>
    <dsp:sp modelId="{76B402D1-1432-4480-9EDA-7FE0FF2CCD93}">
      <dsp:nvSpPr>
        <dsp:cNvPr id="0" name=""/>
        <dsp:cNvSpPr/>
      </dsp:nvSpPr>
      <dsp:spPr>
        <a:xfrm rot="5400000">
          <a:off x="5576948" y="4373614"/>
          <a:ext cx="1674440" cy="1456763"/>
        </a:xfrm>
        <a:prstGeom prst="hexagon">
          <a:avLst>
            <a:gd name="adj" fmla="val 2500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12798" y="4525710"/>
        <a:ext cx="1002739" cy="115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Unsheltered Locations</a:t>
          </a:r>
          <a:endParaRPr lang="en-US" sz="1800" b="1" kern="1200" dirty="0"/>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a:t>-Street </a:t>
          </a:r>
        </a:p>
        <a:p>
          <a:pPr marL="0" lvl="0" indent="0" algn="l" defTabSz="800100">
            <a:lnSpc>
              <a:spcPct val="90000"/>
            </a:lnSpc>
            <a:spcBef>
              <a:spcPct val="0"/>
            </a:spcBef>
            <a:spcAft>
              <a:spcPct val="35000"/>
            </a:spcAft>
            <a:buNone/>
          </a:pPr>
          <a:r>
            <a:rPr lang="en-US" sz="1800" b="1" kern="1200"/>
            <a:t>-Outdoor Encampment</a:t>
          </a:r>
        </a:p>
        <a:p>
          <a:pPr marL="0" lvl="0" indent="0" algn="l" defTabSz="800100">
            <a:lnSpc>
              <a:spcPct val="90000"/>
            </a:lnSpc>
            <a:spcBef>
              <a:spcPct val="0"/>
            </a:spcBef>
            <a:spcAft>
              <a:spcPct val="35000"/>
            </a:spcAft>
            <a:buNone/>
          </a:pPr>
          <a:r>
            <a:rPr lang="en-US" sz="1800" b="1" kern="1200"/>
            <a:t>-Other places not meant for habitation</a:t>
          </a:r>
          <a:endParaRPr lang="en-US" sz="1800" b="1" kern="1200" dirty="0"/>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Sheltered Locations</a:t>
          </a:r>
          <a:endParaRPr lang="en-US" sz="1800" b="1" kern="1200" dirty="0"/>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a:t>-</a:t>
          </a:r>
          <a:r>
            <a:rPr lang="en-US" sz="1800" kern="1200"/>
            <a:t> </a:t>
          </a:r>
          <a:r>
            <a:rPr lang="en-US" sz="1800" b="1" kern="1200"/>
            <a:t>Emergency Shelter</a:t>
          </a:r>
        </a:p>
        <a:p>
          <a:pPr marL="0" lvl="0" indent="0" algn="l" defTabSz="800100">
            <a:lnSpc>
              <a:spcPct val="90000"/>
            </a:lnSpc>
            <a:spcBef>
              <a:spcPct val="0"/>
            </a:spcBef>
            <a:spcAft>
              <a:spcPct val="35000"/>
            </a:spcAft>
            <a:buNone/>
          </a:pPr>
          <a:r>
            <a:rPr lang="en-US" sz="1800" b="1" kern="1200"/>
            <a:t>- Domestic Violence Shelter</a:t>
          </a:r>
        </a:p>
        <a:p>
          <a:pPr marL="0" lvl="0" indent="0" algn="l" defTabSz="800100">
            <a:lnSpc>
              <a:spcPct val="90000"/>
            </a:lnSpc>
            <a:spcBef>
              <a:spcPct val="0"/>
            </a:spcBef>
            <a:spcAft>
              <a:spcPct val="35000"/>
            </a:spcAft>
            <a:buNone/>
          </a:pPr>
          <a:r>
            <a:rPr lang="en-US" sz="1800" b="1" kern="1200"/>
            <a:t>- Transitional Housing</a:t>
          </a:r>
          <a:endParaRPr lang="en-US" sz="1800" b="1" kern="1200" dirty="0"/>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Hotel/Motel paid for by an Agency Voucher</a:t>
          </a:r>
          <a:endParaRPr lang="en-US" sz="1800" b="1" kern="1200" dirty="0"/>
        </a:p>
      </dsp:txBody>
      <dsp:txXfrm>
        <a:off x="5481425" y="3051937"/>
        <a:ext cx="1923076" cy="1861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Permanent Housing</a:t>
          </a:r>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PSH or RRH Programs</a:t>
          </a:r>
        </a:p>
        <a:p>
          <a:pPr marL="0" lvl="0" indent="0" algn="l" defTabSz="711200">
            <a:lnSpc>
              <a:spcPct val="90000"/>
            </a:lnSpc>
            <a:spcBef>
              <a:spcPct val="0"/>
            </a:spcBef>
            <a:spcAft>
              <a:spcPct val="35000"/>
            </a:spcAft>
            <a:buNone/>
          </a:pPr>
          <a:r>
            <a:rPr lang="en-US" sz="1600" b="1" kern="1200" dirty="0"/>
            <a:t>- HUD VASH projects</a:t>
          </a:r>
        </a:p>
        <a:p>
          <a:pPr marL="0" lvl="0" indent="0" algn="l" defTabSz="711200">
            <a:lnSpc>
              <a:spcPct val="90000"/>
            </a:lnSpc>
            <a:spcBef>
              <a:spcPct val="0"/>
            </a:spcBef>
            <a:spcAft>
              <a:spcPct val="35000"/>
            </a:spcAft>
            <a:buNone/>
          </a:pPr>
          <a:r>
            <a:rPr lang="en-US" sz="1600" b="1" kern="1200" dirty="0"/>
            <a:t>-FEMA projects</a:t>
          </a:r>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Temporary Situations </a:t>
          </a:r>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Doubled Up with family or friends</a:t>
          </a:r>
        </a:p>
        <a:p>
          <a:pPr marL="0" lvl="0" indent="0" algn="l" defTabSz="711200">
            <a:lnSpc>
              <a:spcPct val="90000"/>
            </a:lnSpc>
            <a:spcBef>
              <a:spcPct val="0"/>
            </a:spcBef>
            <a:spcAft>
              <a:spcPct val="35000"/>
            </a:spcAft>
            <a:buNone/>
          </a:pPr>
          <a:r>
            <a:rPr lang="en-US" sz="1600" b="1" kern="1200" dirty="0"/>
            <a:t>- At-risk of homelessness</a:t>
          </a:r>
        </a:p>
        <a:p>
          <a:pPr marL="0" lvl="0" indent="0" algn="l" defTabSz="711200">
            <a:lnSpc>
              <a:spcPct val="90000"/>
            </a:lnSpc>
            <a:spcBef>
              <a:spcPct val="0"/>
            </a:spcBef>
            <a:spcAft>
              <a:spcPct val="35000"/>
            </a:spcAft>
            <a:buNone/>
          </a:pPr>
          <a:r>
            <a:rPr lang="en-US" sz="1600" b="1" kern="1200" dirty="0"/>
            <a:t>- Hotel/motel paid by own funds</a:t>
          </a:r>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Shelters designed for foster care</a:t>
          </a:r>
        </a:p>
        <a:p>
          <a:pPr marL="0" lvl="0" indent="0" algn="l" defTabSz="711200">
            <a:lnSpc>
              <a:spcPct val="90000"/>
            </a:lnSpc>
            <a:spcBef>
              <a:spcPct val="0"/>
            </a:spcBef>
            <a:spcAft>
              <a:spcPct val="35000"/>
            </a:spcAft>
            <a:buNone/>
          </a:pPr>
          <a:r>
            <a:rPr lang="en-US" sz="1600" b="1" kern="1200" dirty="0"/>
            <a:t>-Sober living/ halfway houses</a:t>
          </a:r>
        </a:p>
        <a:p>
          <a:pPr marL="0" lvl="0" indent="0" algn="l" defTabSz="711200">
            <a:lnSpc>
              <a:spcPct val="90000"/>
            </a:lnSpc>
            <a:spcBef>
              <a:spcPct val="0"/>
            </a:spcBef>
            <a:spcAft>
              <a:spcPct val="35000"/>
            </a:spcAft>
            <a:buNone/>
          </a:pPr>
          <a:r>
            <a:rPr lang="en-US" sz="1600" b="1" kern="1200" dirty="0"/>
            <a:t>- Criminal Justice or Health facilities</a:t>
          </a:r>
        </a:p>
      </dsp:txBody>
      <dsp:txXfrm>
        <a:off x="5481425" y="3051937"/>
        <a:ext cx="1923076" cy="1861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332E-0356-42C7-BF7B-F9A465714E52}">
      <dsp:nvSpPr>
        <dsp:cNvPr id="0" name=""/>
        <dsp:cNvSpPr/>
      </dsp:nvSpPr>
      <dsp:spPr>
        <a:xfrm>
          <a:off x="1327"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PIT Measures </a:t>
          </a:r>
          <a:r>
            <a:rPr lang="en-US" sz="2100" b="1" u="sng" kern="1200" dirty="0"/>
            <a:t>P</a:t>
          </a:r>
          <a:r>
            <a:rPr lang="en-US" sz="2100" kern="1200" dirty="0"/>
            <a:t>eople</a:t>
          </a:r>
        </a:p>
      </dsp:txBody>
      <dsp:txXfrm>
        <a:off x="258951" y="1739975"/>
        <a:ext cx="1243921" cy="1243921"/>
      </dsp:txXfrm>
    </dsp:sp>
    <dsp:sp modelId="{B5734C42-9D3C-48D1-B5E6-6CC1F499CAA1}">
      <dsp:nvSpPr>
        <dsp:cNvPr id="0" name=""/>
        <dsp:cNvSpPr/>
      </dsp:nvSpPr>
      <dsp:spPr>
        <a:xfrm>
          <a:off x="1903341" y="1851776"/>
          <a:ext cx="1020318" cy="1020318"/>
        </a:xfrm>
        <a:prstGeom prst="mathPlus">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38584" y="2241946"/>
        <a:ext cx="749832" cy="239978"/>
      </dsp:txXfrm>
    </dsp:sp>
    <dsp:sp modelId="{03FFF249-FC08-4ABE-95D3-332A61997B03}">
      <dsp:nvSpPr>
        <dsp:cNvPr id="0" name=""/>
        <dsp:cNvSpPr/>
      </dsp:nvSpPr>
      <dsp:spPr>
        <a:xfrm>
          <a:off x="3066503"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HIC Measures </a:t>
          </a:r>
          <a:r>
            <a:rPr lang="en-US" sz="2100" b="1" u="sng" kern="1200" dirty="0"/>
            <a:t>H</a:t>
          </a:r>
          <a:r>
            <a:rPr lang="en-US" sz="2100" kern="1200" dirty="0"/>
            <a:t>ousing</a:t>
          </a:r>
        </a:p>
      </dsp:txBody>
      <dsp:txXfrm>
        <a:off x="3324127" y="1739975"/>
        <a:ext cx="1243921" cy="1243921"/>
      </dsp:txXfrm>
    </dsp:sp>
    <dsp:sp modelId="{5C9F4397-47A2-419D-BD5E-33891EFCB97D}">
      <dsp:nvSpPr>
        <dsp:cNvPr id="0" name=""/>
        <dsp:cNvSpPr/>
      </dsp:nvSpPr>
      <dsp:spPr>
        <a:xfrm>
          <a:off x="4968517" y="1851776"/>
          <a:ext cx="1020318" cy="1020318"/>
        </a:xfrm>
        <a:prstGeom prst="mathEqual">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03760" y="2061962"/>
        <a:ext cx="749832" cy="599946"/>
      </dsp:txXfrm>
    </dsp:sp>
    <dsp:sp modelId="{611CE78E-FFB0-4ECF-B1EB-47CDEBDD61C9}">
      <dsp:nvSpPr>
        <dsp:cNvPr id="0" name=""/>
        <dsp:cNvSpPr/>
      </dsp:nvSpPr>
      <dsp:spPr>
        <a:xfrm>
          <a:off x="6131680"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Who &amp; Capacity for Crisis</a:t>
          </a:r>
        </a:p>
      </dsp:txBody>
      <dsp:txXfrm>
        <a:off x="6389304" y="1739975"/>
        <a:ext cx="1243921" cy="124392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12/13/2024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in this training may work at a school or may be familiar with the homeless definition that is used by school districts. To help with confusion</a:t>
            </a:r>
            <a:r>
              <a:rPr lang="en-US" baseline="0" dirty="0"/>
              <a:t> I created this slide to explain the differences between who counts for the PIT count vs. the parts of the school district definition that don’t apply to the PIT. </a:t>
            </a:r>
            <a:r>
              <a:rPr lang="en-US" sz="1200" b="0" i="0" u="none" strike="noStrike" kern="1200" dirty="0">
                <a:solidFill>
                  <a:schemeClr val="tx1"/>
                </a:solidFill>
                <a:effectLst/>
                <a:latin typeface="+mn-lt"/>
                <a:ea typeface="+mn-ea"/>
                <a:cs typeface="+mn-cs"/>
              </a:rPr>
              <a:t>You will notice that on this slide I have highlighted several phrases in red font. The parts in red font are the aspects of this school definition that do not fit into the PIT count definition. Those include: children and youths who are sharing the housing of other persons due to loss of housing, economic hardship, or a similar reason; are abandoned in hospitals; or are awaiting foster care placement; substandard housing. So while these students may count as homeless with their school, they do not qualify as counting for the PIT. </a:t>
            </a:r>
            <a:endParaRPr lang="en-US" baseline="0" dirty="0">
              <a:solidFill>
                <a:srgbClr val="FF0000"/>
              </a:solidFill>
            </a:endParaRPr>
          </a:p>
          <a:p>
            <a:endParaRPr lang="en-US" baseline="0" dirty="0">
              <a:solidFill>
                <a:schemeClr val="tx1"/>
              </a:solidFill>
            </a:endParaRPr>
          </a:p>
          <a:p>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180399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we are going to talk about the Unsheltered PIT. The Unsheltered PIT, often referred to as the street count, is a count of the individuals who are residing in places not meant for habitation.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The locations that we can consider for the unsheltered count, include abandoned buildings, bus, train station, and airports, parks, streets, sidewalks, tents, encampments, under bridges and overpasses, and vehicles such as cars, vans and RVs. PIT Leads should create a map or list of common areas where people can be found, this can be used to help inform volunteer routes. 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 We recommend looking for hotspots 1 to 2 weeks before the count.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PIT leads will start the process</a:t>
            </a:r>
            <a:r>
              <a:rPr lang="en-US" baseline="0" dirty="0"/>
              <a:t> for known location mapping; however, they will require your knowledge and expertise to ensure that this list is as comprehensive as possible. Please do not hesitate to reach out to your PIT lead to brainstorm ways you can help them update their list with any locations you are aware of. You may notice that you will start seeing more locations where individuals experiencing homelessness are residing as you are driving around on your normal routine. This is the type of information your PIT leads will need and I would encourage you all to get specific insight into how they would like for this information to be documented and maintained in the months leading up to the count. </a:t>
            </a:r>
            <a:r>
              <a:rPr lang="en-US" sz="1200" b="0" i="0" u="none" strike="noStrike" kern="1200" dirty="0">
                <a:solidFill>
                  <a:schemeClr val="tx1"/>
                </a:solidFill>
                <a:effectLst/>
                <a:latin typeface="+mn-lt"/>
                <a:ea typeface="+mn-ea"/>
                <a:cs typeface="+mn-cs"/>
              </a:rPr>
              <a:t>Please make sure to visit hotspot locations regularly in the months leading up to the count as these areas might change.</a:t>
            </a:r>
            <a:r>
              <a:rPr lang="en-US" sz="1200" b="0" i="0" u="none" strike="noStrike" kern="1200" baseline="0" dirty="0">
                <a:solidFill>
                  <a:schemeClr val="tx1"/>
                </a:solidFill>
                <a:effectLst/>
                <a:latin typeface="+mn-lt"/>
                <a:ea typeface="+mn-ea"/>
                <a:cs typeface="+mn-cs"/>
              </a:rPr>
              <a:t> Communicate these changes with your PIT lead.</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121854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safety of PIT Leads and Volunteers are our highest priority so please read over this list prior to the night of the count. This list is specifically geared towards those doing the unsheltered count; however, many of the tips still apply to the sheltered count as well. It is always important to be mindful of the population that we are surveying and understand the situation they are in. Homelessness can cause a great deal of psychological and physical trauma, so always be respectful of them as you would to your own neighbors.</a:t>
            </a:r>
            <a:endParaRPr lang="en-US" b="0" dirty="0">
              <a:effectLst/>
            </a:endParaRPr>
          </a:p>
          <a:p>
            <a:pPr rtl="0"/>
            <a:r>
              <a:rPr lang="en-US" sz="1200" b="0" i="0" u="none" strike="noStrike" kern="1200" dirty="0">
                <a:solidFill>
                  <a:schemeClr val="tx1"/>
                </a:solidFill>
                <a:effectLst/>
                <a:latin typeface="+mn-lt"/>
                <a:ea typeface="+mn-ea"/>
                <a:cs typeface="+mn-cs"/>
              </a:rPr>
              <a:t>Do not wake people up, don’t put yourself in a situation that makes you uncomfortable, don’t promise things you can’t deliver, don’t share confidential information, or deviate from the survey. The first two items on this list are scenarios in which you would do an observation survey.</a:t>
            </a:r>
            <a:endParaRPr lang="en-US" b="0" dirty="0">
              <a:effectLst/>
            </a:endParaRPr>
          </a:p>
          <a:p>
            <a:pPr rtl="0"/>
            <a:r>
              <a:rPr lang="en-US" sz="1200" b="0" i="0" u="none" strike="noStrike" kern="1200" dirty="0">
                <a:solidFill>
                  <a:schemeClr val="tx1"/>
                </a:solidFill>
                <a:effectLst/>
                <a:latin typeface="+mn-lt"/>
                <a:ea typeface="+mn-ea"/>
                <a:cs typeface="+mn-cs"/>
              </a:rPr>
              <a:t>The main takeaways are that you should be respectful, calm, sincere, and prepared. While you are unlikely to experience dangerous situations, it is important to have a safe place in case de-escalation is required.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are 5 steps to completing the unsheltered survey. Make sure to start by identifying yourself and stating the purpose of the count. Remember to always obtain consent to the survey. Once you have obtained verbal consent to the survey, you may now begin to ask screening questions to determine if the individual is eligible. If they are not eligible, thank them for their time and move on. If they are eligible, administer the survey questions and record their responses. Lastly, ensure that you thank the respondent for their participation, and if possible provide them with donated items, care packages, information pamphlets, and resources.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are some tips</a:t>
            </a:r>
            <a:r>
              <a:rPr lang="en-US" baseline="0" dirty="0"/>
              <a:t> for the Unsheltered count. </a:t>
            </a:r>
          </a:p>
          <a:p>
            <a:pPr lvl="0"/>
            <a:endParaRPr lang="en-US" baseline="0" dirty="0"/>
          </a:p>
          <a:p>
            <a:pPr lvl="0"/>
            <a:r>
              <a:rPr lang="en-US" baseline="0" dirty="0"/>
              <a:t>Your PIT leads will be providing you a packet of information in advance of the count. It should include the map of your locations, day of count checklist/cheat sheet, volunteer interviewing guide, and any other resources they feel like you will need. If you have not received these items, please reach out to them directly. You will also find some of these materials available on the THN website under the volunteer materials section which is hyperlinked on this slide. </a:t>
            </a:r>
          </a:p>
          <a:p>
            <a:pPr lvl="0"/>
            <a:endParaRPr lang="en-US" baseline="0" dirty="0"/>
          </a:p>
          <a:p>
            <a:pPr lvl="0"/>
            <a:r>
              <a:rPr lang="en-US" baseline="0" dirty="0"/>
              <a:t>Additionally you should plan on what clothing and shoes you will be wearing as well as ensuring that your cell phone or smart device is charged to collect surveys throughout the entirety of your shift. </a:t>
            </a:r>
          </a:p>
          <a:p>
            <a:pPr lvl="0"/>
            <a:endParaRPr lang="en-US" baseline="0" dirty="0"/>
          </a:p>
          <a:p>
            <a:pPr lvl="0"/>
            <a:r>
              <a:rPr lang="en-US" baseline="0" dirty="0"/>
              <a:t>Also, please prioritize time to practice. Practice your introductory script and also make sure that you have spent time reading through the survey questions out loud so you are familiar with the phrasing and the order of the questions. The scenario based training will provide more detailed instruction on how to approach those experiencing homelessness as well as different types of script ideas you can use.   The more comfortable you are with the survey the more this interaction will feel like a conversation as opposed to a survey. The closer this interaction mirrors a conversation, the better your results will be and the more meaningful the entirety of the process will be. </a:t>
            </a:r>
          </a:p>
          <a:p>
            <a:pPr lvl="0"/>
            <a:endParaRPr lang="en-US" baseline="0" dirty="0"/>
          </a:p>
          <a:p>
            <a:pPr lvl="0"/>
            <a:r>
              <a:rPr lang="en-US" baseline="0" dirty="0"/>
              <a:t>Finally, if at any point through this process you have questions or concerns please reach out directly to your PIT lead. If you do not receive a timely response you are always more than welcome to reach out to me and I will do my best to assist you.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286216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let's talk about Sheltered PIT planning. For the sheltered count we survey people residing in emergency shelters (which includes cold weather shelters, domestic violence shelters, and hotels/motels paid for with agency vouchers) and transitional housing.</a:t>
            </a:r>
            <a:endParaRPr lang="en-US" b="0" dirty="0">
              <a:effectLst/>
            </a:endParaRPr>
          </a:p>
          <a:p>
            <a:pPr rtl="0"/>
            <a:r>
              <a:rPr lang="en-US" sz="1200" b="0" i="0" u="none" strike="noStrike" kern="1200" dirty="0">
                <a:solidFill>
                  <a:schemeClr val="tx1"/>
                </a:solidFill>
                <a:effectLst/>
                <a:latin typeface="+mn-lt"/>
                <a:ea typeface="+mn-ea"/>
                <a:cs typeface="+mn-cs"/>
              </a:rPr>
              <a:t>In order to be considered an emergency shelter or transitional housing project, they have to meet the following 3 criteria. 1 The primary intent of the project is to serve literally homeless persons, 2 the project verifies homeless statuses as part of its eligibility determination, and 3 the actual project clients are predominantly homeless.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help give a more detailed explanation of the location definitions. Here are the HUD definitions of emergency shelter and transitional housing. Emergency shelters are any facility where the primary purpose is to provide a temporary shelter for people experiencing homelessness in general, OR for specific populations, that do not require occupants to sign a lease or occupancy agreement. Transitional housing is designed to provide homeless individuals and families with interim stability and support to successfully move to and maintain permanent housing.</a:t>
            </a:r>
            <a:endParaRPr lang="en-US" b="0" dirty="0">
              <a:effectLst/>
            </a:endParaRPr>
          </a:p>
          <a:p>
            <a:pPr rtl="0"/>
            <a:r>
              <a:rPr lang="en-US" sz="1200" b="0" i="0" u="none" strike="noStrike" kern="1200" dirty="0">
                <a:solidFill>
                  <a:schemeClr val="tx1"/>
                </a:solidFill>
                <a:effectLst/>
                <a:latin typeface="+mn-lt"/>
                <a:ea typeface="+mn-ea"/>
                <a:cs typeface="+mn-cs"/>
              </a:rPr>
              <a:t>Just a quick note, for emergency shelters our recommendation is that you conduct the surveys when people are checking in for the night.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333729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help you identify the list of sheltered</a:t>
            </a:r>
            <a:r>
              <a:rPr lang="en-US" baseline="0" dirty="0"/>
              <a:t> locations please use the Housing Inventory Count to determine which shelters have counted in the past. The visual at the bottom is meant to illustrate the connection between the PIT and HIC and how they can work together to show the comprehensive picture of your community needs and your capacity to respond to those needs. </a:t>
            </a:r>
          </a:p>
          <a:p>
            <a:pPr lvl="0"/>
            <a:endParaRPr lang="en-US" baseline="0" dirty="0"/>
          </a:p>
          <a:p>
            <a:pPr lvl="0"/>
            <a:r>
              <a:rPr lang="en-US" baseline="0" dirty="0"/>
              <a:t>If you know of any agencies that will be providing hotel/motel vouchers on the night of the count, please contact me immediately so we can discuss the process for conducting those surveys.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94086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PIT date for this year.</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30710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a:t>
            </a:r>
            <a:r>
              <a:rPr lang="en-US" sz="1200" b="0" i="0" u="none" strike="noStrike" kern="1200" dirty="0" err="1">
                <a:solidFill>
                  <a:schemeClr val="tx1"/>
                </a:solidFill>
                <a:effectLst/>
                <a:latin typeface="+mn-lt"/>
                <a:ea typeface="+mn-ea"/>
                <a:cs typeface="+mn-cs"/>
              </a:rPr>
              <a:t>hud</a:t>
            </a:r>
            <a:r>
              <a:rPr lang="en-US" sz="1200" b="0" i="0" u="none" strike="noStrike" kern="1200" dirty="0">
                <a:solidFill>
                  <a:schemeClr val="tx1"/>
                </a:solidFill>
                <a:effectLst/>
                <a:latin typeface="+mn-lt"/>
                <a:ea typeface="+mn-ea"/>
                <a:cs typeface="+mn-cs"/>
              </a:rPr>
              <a:t>, happen at the same time, and I provide technical assistance for both. The Pit is driven by local leads with support from THN. The HIC is driven by THN with support from local leads.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96855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want to spend a little bit of time talking about the specific process for surveying at a domestic violence shelter. To give you some context, the PIT count is only gathering information on those who are actively fleeing a domestic violence situation. The question is not asking if someone has ever experienced domestic violence.</a:t>
            </a:r>
            <a:endParaRPr lang="en-US" b="0" dirty="0">
              <a:effectLst/>
            </a:endParaRPr>
          </a:p>
          <a:p>
            <a:pPr rtl="0"/>
            <a:r>
              <a:rPr lang="en-US" sz="1200" b="0" i="0" u="none" strike="noStrike" kern="1200" dirty="0">
                <a:solidFill>
                  <a:schemeClr val="tx1"/>
                </a:solidFill>
                <a:effectLst/>
                <a:latin typeface="+mn-lt"/>
                <a:ea typeface="+mn-ea"/>
                <a:cs typeface="+mn-cs"/>
              </a:rPr>
              <a:t>The question on this slide is the exact language in the PIT app.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420606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are some do’s and don’t around surveying DV survivors. Please make sure that your volunteers go over this list prior to the day of the count.</a:t>
            </a:r>
            <a:endParaRPr lang="en-US" b="0" dirty="0">
              <a:effectLst/>
            </a:endParaRPr>
          </a:p>
          <a:p>
            <a:pPr rtl="0"/>
            <a:r>
              <a:rPr lang="en-US" sz="1200" b="0" i="0" u="none" strike="noStrike" kern="1200" dirty="0">
                <a:solidFill>
                  <a:schemeClr val="tx1"/>
                </a:solidFill>
                <a:effectLst/>
                <a:latin typeface="+mn-lt"/>
                <a:ea typeface="+mn-ea"/>
                <a:cs typeface="+mn-cs"/>
              </a:rPr>
              <a:t>Do not fill in the full name or the date of birth or the exact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age of the survivor. You will provide their age range</a:t>
            </a:r>
            <a:r>
              <a:rPr lang="en-US" sz="1200" b="0" i="0" u="none" strike="noStrike" kern="1200" baseline="0" dirty="0">
                <a:solidFill>
                  <a:schemeClr val="tx1"/>
                </a:solidFill>
                <a:effectLst/>
                <a:latin typeface="+mn-lt"/>
                <a:ea typeface="+mn-ea"/>
                <a:cs typeface="+mn-cs"/>
              </a:rPr>
              <a:t> only</a:t>
            </a:r>
            <a:r>
              <a:rPr lang="en-US" sz="1200" b="0" i="0" u="none" strike="noStrike" kern="1200" dirty="0">
                <a:solidFill>
                  <a:schemeClr val="tx1"/>
                </a:solidFill>
                <a:effectLst/>
                <a:latin typeface="+mn-lt"/>
                <a:ea typeface="+mn-ea"/>
                <a:cs typeface="+mn-cs"/>
              </a:rPr>
              <a:t>. Please do not provide any identifying information in the notes section. Once you have gotten past the name and age questions please continue filling out the rest of the survey with them.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1213358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screenshot of the mobile app and what the beginning section of your survey should look like when surveying unsheltered domestic violence survivors. Again: you will be filling out the entire survey with the participants. You are only skipping the full name, date of birth, and exact age. We recommend putting in initials for DV survivors, and age ranges, but no other identifying information</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3527336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volunteer who will be helping out with the sheltered count,</a:t>
            </a:r>
            <a:r>
              <a:rPr lang="en-US" baseline="0" dirty="0"/>
              <a:t> please work with your PIT lead on establishing regular check ins prior to the count. If you are not a staff member at the shelter where you will be surveying, please take note of any confidentiality standards they have as well as their visitor policies. Follow their instructions at all time and ensure that your PIT lead has introduced you to the staff you will be working with prior to the day of the count.</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1996092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a:solidFill>
                  <a:schemeClr val="tx1"/>
                </a:solidFill>
                <a:effectLst/>
                <a:latin typeface="+mn-lt"/>
                <a:ea typeface="+mn-ea"/>
                <a:cs typeface="+mn-cs"/>
              </a:rPr>
              <a:t>Let’s have a quick conversation about the importance of obtaining consent from participants. You are only permitted to conduct a survey if you have been given verbal consent to do so. You cannot complete the survey if you haven’t obtained consent, or if you haven’t physically laid eyes on the individual on the day of the count. If the individual wants to leave the conversation stop the survey and submit it. If they revoke their consent and ask you to delete the survey responses, please do so. Absolutely do not try to convince, coerce, or persuade someone to participate in the survey. If you are unable to complete the sheltered or unsheltered surveys for the above reasons, you have the option of completing the observation survey.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125517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Observation surveys can be conducted in both sheltered and unsheltered locations. You will use the observation survey if someone is sleeping, you are unable to approach the individual, or if they do not consent to the survey. To conduct this survey you must believe they are experiencing homelessness. Do not complete a survey using intake forms or based off of previous interactions. You must see the person on the day of the count. We do not gather any personal information, or make any assumptions about the person based on appearance, no matter the circumstances.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165061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is a decision tree that was created for volunteers to help</a:t>
            </a:r>
            <a:r>
              <a:rPr lang="en-US" sz="1200" b="0" i="0" u="none" strike="noStrike" kern="1200" baseline="0" dirty="0">
                <a:solidFill>
                  <a:schemeClr val="tx1"/>
                </a:solidFill>
                <a:effectLst/>
                <a:latin typeface="+mn-lt"/>
                <a:ea typeface="+mn-ea"/>
                <a:cs typeface="+mn-cs"/>
              </a:rPr>
              <a:t> you </a:t>
            </a:r>
            <a:r>
              <a:rPr lang="en-US" sz="1200" b="0" i="0" u="none" strike="noStrike" kern="1200" dirty="0">
                <a:solidFill>
                  <a:schemeClr val="tx1"/>
                </a:solidFill>
                <a:effectLst/>
                <a:latin typeface="+mn-lt"/>
                <a:ea typeface="+mn-ea"/>
                <a:cs typeface="+mn-cs"/>
              </a:rPr>
              <a:t>determine which survey to choose. It is color coded based on the survey type. The red and 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19326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These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128262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 am not going to spend too much time discussing the mobile app in this training, because there are a series of quick tutorial videos dedicated solely to that. I do however want to include the summaries for each of the mobile app sections for you to look back on if you need. </a:t>
            </a:r>
          </a:p>
          <a:p>
            <a:pPr marL="0" indent="0">
              <a:buNone/>
            </a:pPr>
            <a:endParaRPr lang="en-US" dirty="0"/>
          </a:p>
          <a:p>
            <a:pPr marL="0" indent="0">
              <a:buNone/>
            </a:pPr>
            <a:r>
              <a:rPr lang="en-US" dirty="0"/>
              <a:t>This year I have taken a different approach on how to do the mobile app training specifically. Now volunteers have two different options for accessing this information. You can either watch one full tutorial video on all the sections of the mobile app. Or you can watch short tutorial videos for only the specific sections which apply to you. The full video is hyperlinked on the last slide of this presentation. The short tutorials are hyperlinked on the associated slides. </a:t>
            </a:r>
          </a:p>
          <a:p>
            <a:pPr marL="0" indent="0">
              <a:buNone/>
            </a:pPr>
            <a:endParaRPr lang="en-US" dirty="0"/>
          </a:p>
          <a:p>
            <a:pPr marL="0" indent="0">
              <a:buNone/>
            </a:pPr>
            <a:r>
              <a:rPr lang="en-US" dirty="0"/>
              <a:t>Either route will give you the same information. It is just a matter of whether you would like to watch everything at once. Or space out your learning. </a:t>
            </a:r>
          </a:p>
          <a:p>
            <a:pPr marL="0" indent="0">
              <a:buNone/>
            </a:pPr>
            <a:endParaRPr lang="en-US" dirty="0"/>
          </a:p>
          <a:p>
            <a:pPr marL="0" indent="0">
              <a:buNone/>
            </a:pPr>
            <a:r>
              <a:rPr lang="en-US" dirty="0"/>
              <a:t>The first reminder I have for you is that all PIT leads and volunteers need to register through the THN registration portal. This is required regardless of whether your community has your own additional registration process. I will go through the options for how to reset your password in the tutorial video that is hyperlinked on this slide. ***</a:t>
            </a:r>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23372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reminders about the app. You can download it as an app from the app store on any smart device or you can use the webpage </a:t>
            </a:r>
            <a:r>
              <a:rPr lang="en-US" dirty="0" err="1"/>
              <a:t>url</a:t>
            </a:r>
            <a:r>
              <a:rPr lang="en-US" dirty="0"/>
              <a:t>. My personal recommendation is to use it on a phone or a computer instead of a tablet because there was some issues on the tablet optimization. </a:t>
            </a:r>
          </a:p>
          <a:p>
            <a:endParaRPr lang="en-US" dirty="0"/>
          </a:p>
          <a:p>
            <a:r>
              <a:rPr lang="en-US" dirty="0"/>
              <a:t>TO register for the app you will need to go through the registration page I referenced on the last slide. If you do that, it will automatically have you registered for the correct count activity. If you forget to do that first though, you can always use the set-up key to ensure that you are counting on the correct count activity. </a:t>
            </a:r>
          </a:p>
          <a:p>
            <a:endParaRPr lang="en-US" dirty="0"/>
          </a:p>
          <a:p>
            <a:r>
              <a:rPr lang="en-US" dirty="0"/>
              <a:t>Remember, you have until midnight the night before the count to practice inputting surveys. </a:t>
            </a:r>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3875774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survey is new this year and is specifically for PIT count planning. The only people who need to worry about this are those that have been informed by your PIT leads that you are participating in hot spot mapping. If your community is not using this feature or you haven’t been informed by your PIT lead to submit hot spot surveys, you can skip this slide and this section of the mobile app training. </a:t>
            </a:r>
          </a:p>
          <a:p>
            <a:endParaRPr lang="en-US" dirty="0"/>
          </a:p>
          <a:p>
            <a:r>
              <a:rPr lang="en-US" dirty="0"/>
              <a:t>If you have been asked to complete hot spot mapping surveys. Be sure to look over this list of reminders and watch that section of the mobile app training video. </a:t>
            </a:r>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3731243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sheltered survey has not changed much from last year other than a few questions. Quick reminders though.</a:t>
            </a:r>
          </a:p>
          <a:p>
            <a:r>
              <a:rPr lang="en-US" dirty="0"/>
              <a:t> </a:t>
            </a:r>
          </a:p>
          <a:p>
            <a:r>
              <a:rPr lang="en-US" dirty="0"/>
              <a:t>You have the option of completing the survey in English or Spanish</a:t>
            </a:r>
          </a:p>
          <a:p>
            <a:r>
              <a:rPr lang="en-US" dirty="0"/>
              <a:t>You will need to determine the household size before you conduct the survey</a:t>
            </a:r>
          </a:p>
          <a:p>
            <a:r>
              <a:rPr lang="en-US" dirty="0"/>
              <a:t>Double check that the organization and project where you will be surveying is in the list. If it is not, contact your PIT lead immediately so they can help clear the issue up.</a:t>
            </a:r>
          </a:p>
          <a:p>
            <a:r>
              <a:rPr lang="en-US" dirty="0"/>
              <a:t>Always fill out the age range before proceeding in the survey.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3864313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unsheltered survey reminders are very similar to the sheltered survey reminders. The main difference is that these surveys are only reserved for the people that you encounter in an unsheltered location (</a:t>
            </a:r>
            <a:r>
              <a:rPr lang="en-US" dirty="0" err="1"/>
              <a:t>ie</a:t>
            </a:r>
            <a:r>
              <a:rPr lang="en-US" dirty="0"/>
              <a:t> not an emergency shelter or transitional housing location). </a:t>
            </a:r>
          </a:p>
          <a:p>
            <a:endParaRPr lang="en-US" dirty="0"/>
          </a:p>
          <a:p>
            <a:r>
              <a:rPr lang="en-US" dirty="0"/>
              <a:t>Please fill out the survey based on where you encounter the individual at the time. If they report they will be staying in a sheltered location later that evening, still fill out the unsheltered survey but then write in the notes section which sheltered location they are planning to stay at. This will allow PIT leads to double check with the shelter if that person was there so we can create a sheltered survey for them instead. </a:t>
            </a:r>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1947776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surveys are also very similar to how they were last year. The observation surveys can be completed in both sheltered and unsheltered locations. They should only be used in the instances that people don’t or cannot consent to the survey. If you have questions about why the observation survey questions are the way that they are, please reach out to me and I would be happy to discuss it with anyone more in depth. </a:t>
            </a:r>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3416036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reminder about the mobile app is related to saved drafts. Everyone has the ability to save surveys as a draft instead of immediately submitting it at the end of the interview. Because it requires that you individually submit each survey though, I recommend that you do it sparingly. This is because it often will take more time to open up the survey, scroll down, and press submit than it would be to finalize and submit the survey right after the conversation. </a:t>
            </a:r>
          </a:p>
          <a:p>
            <a:endParaRPr lang="en-US" dirty="0"/>
          </a:p>
          <a:p>
            <a:r>
              <a:rPr lang="en-US" dirty="0"/>
              <a:t>The times that I would use the saved drafts are if you do not want to use your </a:t>
            </a:r>
            <a:r>
              <a:rPr lang="en-US" dirty="0" err="1"/>
              <a:t>wifi</a:t>
            </a:r>
            <a:r>
              <a:rPr lang="en-US" dirty="0"/>
              <a:t> or mobile data to submit in the moment. Or you go so engaged in the conversation that you aren’t sure you marked down all the information that was shared. Just a reminder, the app will work in poor reception areas, you will simply just save your survey as a draft or press submit. In the tutorial video I will show you where all the saved drafts live. </a:t>
            </a:r>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3705146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1648730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 and as always I cannot express my gratitude enough for each and every one of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some of the questions that the PIT count aims to answer as well as the definition of the PIT count. The point-in time count is an unduplicated count on a single night of the people in a community experiencing homelessness. The other way I like to explain it is that the PIT count is the minimum number of individuals experiencing homelessness, in your community, on a single night.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254706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four main reasons that we conduct the PIT count represented here in this graphic. We conduct it for </a:t>
            </a:r>
            <a:r>
              <a:rPr lang="en-US" sz="1200" b="1" i="0" u="none" strike="noStrike" kern="1200" dirty="0">
                <a:solidFill>
                  <a:schemeClr val="tx1"/>
                </a:solidFill>
                <a:effectLst/>
                <a:latin typeface="+mn-lt"/>
                <a:ea typeface="+mn-ea"/>
                <a:cs typeface="+mn-cs"/>
              </a:rPr>
              <a:t>Awareness</a:t>
            </a:r>
            <a:r>
              <a:rPr lang="en-US" sz="1200" b="0" i="0" u="none" strike="noStrike" kern="1200" dirty="0">
                <a:solidFill>
                  <a:schemeClr val="tx1"/>
                </a:solidFill>
                <a:effectLst/>
                <a:latin typeface="+mn-lt"/>
                <a:ea typeface="+mn-ea"/>
                <a:cs typeface="+mn-cs"/>
              </a:rPr>
              <a:t> to advocate to local governments and raise community awareness. To understand the </a:t>
            </a:r>
            <a:r>
              <a:rPr lang="en-US" sz="1200" b="1" i="0" u="none" strike="noStrike" kern="1200" dirty="0">
                <a:solidFill>
                  <a:schemeClr val="tx1"/>
                </a:solidFill>
                <a:effectLst/>
                <a:latin typeface="+mn-lt"/>
                <a:ea typeface="+mn-ea"/>
                <a:cs typeface="+mn-cs"/>
              </a:rPr>
              <a:t>extent</a:t>
            </a:r>
            <a:r>
              <a:rPr lang="en-US" sz="1200" b="0" i="0" u="none" strike="noStrike" kern="1200" dirty="0">
                <a:solidFill>
                  <a:schemeClr val="tx1"/>
                </a:solidFill>
                <a:effectLst/>
                <a:latin typeface="+mn-lt"/>
                <a:ea typeface="+mn-ea"/>
                <a:cs typeface="+mn-cs"/>
              </a:rPr>
              <a:t> of homelessness by identifying trends in homelessness over time and the characteristics of those experiencing homelessness locally. To secure </a:t>
            </a:r>
            <a:r>
              <a:rPr lang="en-US" sz="1200" b="1" i="0" u="none" strike="noStrike" kern="1200" dirty="0">
                <a:solidFill>
                  <a:schemeClr val="tx1"/>
                </a:solidFill>
                <a:effectLst/>
                <a:latin typeface="+mn-lt"/>
                <a:ea typeface="+mn-ea"/>
                <a:cs typeface="+mn-cs"/>
              </a:rPr>
              <a:t>funding</a:t>
            </a:r>
            <a:r>
              <a:rPr lang="en-US" sz="1200" b="0" i="0" u="none" strike="noStrike" kern="1200" dirty="0">
                <a:solidFill>
                  <a:schemeClr val="tx1"/>
                </a:solidFill>
                <a:effectLst/>
                <a:latin typeface="+mn-lt"/>
                <a:ea typeface="+mn-ea"/>
                <a:cs typeface="+mn-cs"/>
              </a:rPr>
              <a:t> as the PIT can be used for eligibility for CoC and ESG federal funding as well as to advocate for private or local government funds. And finally for </a:t>
            </a:r>
            <a:r>
              <a:rPr lang="en-US" sz="1200" b="1" i="0" u="none" strike="noStrike" kern="1200" dirty="0">
                <a:solidFill>
                  <a:schemeClr val="tx1"/>
                </a:solidFill>
                <a:effectLst/>
                <a:latin typeface="+mn-lt"/>
                <a:ea typeface="+mn-ea"/>
                <a:cs typeface="+mn-cs"/>
              </a:rPr>
              <a:t>engagement</a:t>
            </a:r>
            <a:r>
              <a:rPr lang="en-US" sz="1200" b="0" i="0" u="none" strike="noStrike" kern="1200" dirty="0">
                <a:solidFill>
                  <a:schemeClr val="tx1"/>
                </a:solidFill>
                <a:effectLst/>
                <a:latin typeface="+mn-lt"/>
                <a:ea typeface="+mn-ea"/>
                <a:cs typeface="+mn-cs"/>
              </a:rPr>
              <a:t> as the PIT count allows us to develop personal relationships with those experiencing homelessness and create a sense of responsibility with various stakeholders.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103357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 not going to go over this slide in depth, I just think that it is valuable to include a slide detailing what Texas Homeless Network does as well as clearly explaining the difference between the two divisions of our staff. The Texas Balance of State team focuses on 215 of Texas’ 254 counties, while our statewide initiatives team focuses on efforts across the state and coordinates directly with the other </a:t>
            </a:r>
            <a:r>
              <a:rPr lang="en-US" sz="1200" b="0" i="0" u="none" strike="noStrike" kern="1200" dirty="0" err="1">
                <a:solidFill>
                  <a:schemeClr val="tx1"/>
                </a:solidFill>
                <a:effectLst/>
                <a:latin typeface="+mn-lt"/>
                <a:ea typeface="+mn-ea"/>
                <a:cs typeface="+mn-cs"/>
              </a:rPr>
              <a:t>CoC’s</a:t>
            </a:r>
            <a:r>
              <a:rPr lang="en-US" sz="1200" b="0" i="0" u="none" strike="noStrike"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228863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flowchart that demonstrates how our roles work together. This is a simplified chart on how we communicate with each other depending on the type of information. Just to give a quick overview, for most situations involving logistics, direct your questions to me. My contact information is at the end of the presentation. If you have questions about community information, contact your PIT leads.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84389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for a quick overview of the count itself. This slide is meant to demonstrate the types of individuals you would survey for the PIT count. The count is broken into two pieces, the sheltered count and the unsheltered count. We look for individuals residing in unsheltered locations such as the street, an outdoor encampment, and other places not meant for human habitation. We also look for individuals residing in sheltered locations such as an emergency shelter, domestic violence shelter, transitional housing, and hotels or motels paid for by an agency voucher. Again, please remember that the count involves you directly interacting with each person experiencing homelessness and conducting a survey with them.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217737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that we know who to count, I think it is important to highlight those that we do not count under HUDs definition of literal homelessness. We do not count individuals residing in permanent housing.  . We do not count those who are at risk of homelessness or in temporary living situations. This includes those at risk of eviction, doubled up with friends or family, hotels and motels paid for by their own funds, foster care, sober living, halfway houses, as well as criminal justice or health facilities such as a jail or hospital.</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27095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12/13/2024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thn.org/texas-balance-state-continuum-care/data/pit-count-and-h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txbos24.pointintime.inf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simtechsolutions.com/" TargetMode="External"/><Relationship Id="rId4" Type="http://schemas.openxmlformats.org/officeDocument/2006/relationships/hyperlink" Target="https://counting.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watch?v=E_cgxzPnYq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E_cgxzPnYq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youtube.com/watch?v=E_cgxzPnYq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kyra@thn.org" TargetMode="External"/><Relationship Id="rId4" Type="http://schemas.openxmlformats.org/officeDocument/2006/relationships/hyperlink" Target="https://www.youtube.com/watch?v=E_cgxzPnYq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youtube.com/watch?v=E_cgxzPnYq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thn.org/texas-balance-state-continuum-care/data/pit-count-and-hic/" TargetMode="External"/><Relationship Id="rId5" Type="http://schemas.openxmlformats.org/officeDocument/2006/relationships/hyperlink" Target="https://txbos24.pointintime.info/" TargetMode="External"/><Relationship Id="rId4" Type="http://schemas.openxmlformats.org/officeDocument/2006/relationships/hyperlink" Target="https://www.youtube.com/watch?v=E_cgxzPnYq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31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0929510-2DF0-47B7-B801-421998C8E68B}"/>
              </a:ext>
            </a:extLst>
          </p:cNvPr>
          <p:cNvGrpSpPr/>
          <p:nvPr/>
        </p:nvGrpSpPr>
        <p:grpSpPr>
          <a:xfrm>
            <a:off x="9379" y="-12171"/>
            <a:ext cx="12144673" cy="7169070"/>
            <a:chOff x="9379" y="-12171"/>
            <a:chExt cx="12144673" cy="7169070"/>
          </a:xfrm>
        </p:grpSpPr>
        <p:sp>
          <p:nvSpPr>
            <p:cNvPr id="26" name="Rectangle 25">
              <a:extLst>
                <a:ext uri="{FF2B5EF4-FFF2-40B4-BE49-F238E27FC236}">
                  <a16:creationId xmlns:a16="http://schemas.microsoft.com/office/drawing/2014/main" id="{B1E8E123-BE37-4DB7-B77D-CCA8B02174A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16A337-A9C1-4055-9F90-AA1879DFFD1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8D10AD-B00C-42A1-A891-5EC584A02FB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3037C1-0BC9-49E2-9FD8-0A83F785EA3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0C14E5-F370-4683-89D5-82A4B22D45B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45F764E-C817-414A-B318-964D7618E65E}"/>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11E6F8-5F38-4EF3-B99A-67CF78338E8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6">
              <a:extLst>
                <a:ext uri="{FF2B5EF4-FFF2-40B4-BE49-F238E27FC236}">
                  <a16:creationId xmlns:a16="http://schemas.microsoft.com/office/drawing/2014/main" id="{3B3CE90F-CA8B-4F5D-A2F6-669D818BCAB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6">
              <a:extLst>
                <a:ext uri="{FF2B5EF4-FFF2-40B4-BE49-F238E27FC236}">
                  <a16:creationId xmlns:a16="http://schemas.microsoft.com/office/drawing/2014/main" id="{54DBD33C-4108-4D51-9264-4B2A8CF85F7E}"/>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0">
              <a:extLst>
                <a:ext uri="{FF2B5EF4-FFF2-40B4-BE49-F238E27FC236}">
                  <a16:creationId xmlns:a16="http://schemas.microsoft.com/office/drawing/2014/main" id="{949F77F9-939E-49BF-A3D4-055E6CB5DB7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8">
              <a:extLst>
                <a:ext uri="{FF2B5EF4-FFF2-40B4-BE49-F238E27FC236}">
                  <a16:creationId xmlns:a16="http://schemas.microsoft.com/office/drawing/2014/main" id="{03EA4724-7DC3-4508-B925-4401FECD9F2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6">
              <a:extLst>
                <a:ext uri="{FF2B5EF4-FFF2-40B4-BE49-F238E27FC236}">
                  <a16:creationId xmlns:a16="http://schemas.microsoft.com/office/drawing/2014/main" id="{4148BDC7-4DC8-477B-ABB8-4178CB7770CE}"/>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24">
              <a:extLst>
                <a:ext uri="{FF2B5EF4-FFF2-40B4-BE49-F238E27FC236}">
                  <a16:creationId xmlns:a16="http://schemas.microsoft.com/office/drawing/2014/main" id="{F8E2B696-7423-4656-8D1D-3647ABE09187}"/>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6B6E3FB-AD4B-4AC3-83A3-701ADCF44D3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2" name="TextBox 41">
              <a:extLst>
                <a:ext uri="{FF2B5EF4-FFF2-40B4-BE49-F238E27FC236}">
                  <a16:creationId xmlns:a16="http://schemas.microsoft.com/office/drawing/2014/main" id="{4E7A8604-4547-4BB7-A3E9-55DE6F317B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3" name="TextBox 42">
              <a:extLst>
                <a:ext uri="{FF2B5EF4-FFF2-40B4-BE49-F238E27FC236}">
                  <a16:creationId xmlns:a16="http://schemas.microsoft.com/office/drawing/2014/main" id="{931F7397-0FC9-499D-A643-C2C68E2CC19E}"/>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4" name="TextBox 43">
              <a:extLst>
                <a:ext uri="{FF2B5EF4-FFF2-40B4-BE49-F238E27FC236}">
                  <a16:creationId xmlns:a16="http://schemas.microsoft.com/office/drawing/2014/main" id="{0C5ABB9D-6EDB-4531-A127-D4B2A2BAB86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5" name="TextBox 44">
              <a:extLst>
                <a:ext uri="{FF2B5EF4-FFF2-40B4-BE49-F238E27FC236}">
                  <a16:creationId xmlns:a16="http://schemas.microsoft.com/office/drawing/2014/main" id="{A63DBAB2-5ECE-4F55-B77B-5FA81046047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6" name="TextBox 45">
              <a:extLst>
                <a:ext uri="{FF2B5EF4-FFF2-40B4-BE49-F238E27FC236}">
                  <a16:creationId xmlns:a16="http://schemas.microsoft.com/office/drawing/2014/main" id="{9A80AF38-D16D-44A5-A70B-A2BBEB00105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7" name="Picture 46">
              <a:extLst>
                <a:ext uri="{FF2B5EF4-FFF2-40B4-BE49-F238E27FC236}">
                  <a16:creationId xmlns:a16="http://schemas.microsoft.com/office/drawing/2014/main" id="{73920E9B-4461-4E03-AA51-06C483B2544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39972"/>
            <a:ext cx="10373524" cy="1325563"/>
          </a:xfrm>
        </p:spPr>
        <p:txBody>
          <a:bodyPr/>
          <a:lstStyle/>
          <a:p>
            <a:pPr algn="ctr"/>
            <a:r>
              <a:rPr lang="en-US" dirty="0"/>
              <a:t>Youth Specific Considerations</a:t>
            </a:r>
          </a:p>
        </p:txBody>
      </p:sp>
      <p:sp>
        <p:nvSpPr>
          <p:cNvPr id="21" name="Text Placeholder 2"/>
          <p:cNvSpPr txBox="1">
            <a:spLocks/>
          </p:cNvSpPr>
          <p:nvPr/>
        </p:nvSpPr>
        <p:spPr>
          <a:xfrm>
            <a:off x="2290192" y="1169530"/>
            <a:ext cx="3552664" cy="532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counts?</a:t>
            </a:r>
          </a:p>
        </p:txBody>
      </p:sp>
      <p:sp>
        <p:nvSpPr>
          <p:cNvPr id="22" name="Content Placeholder 4"/>
          <p:cNvSpPr>
            <a:spLocks noGrp="1"/>
          </p:cNvSpPr>
          <p:nvPr>
            <p:ph sz="half" idx="4294967295"/>
          </p:nvPr>
        </p:nvSpPr>
        <p:spPr>
          <a:xfrm>
            <a:off x="2085309" y="1693210"/>
            <a:ext cx="3500912" cy="3684588"/>
          </a:xfrm>
          <a:prstGeom prst="rect">
            <a:avLst/>
          </a:prstGeom>
        </p:spPr>
        <p:txBody>
          <a:bodyPr>
            <a:normAutofit fontScale="25000" lnSpcReduction="20000"/>
          </a:bodyPr>
          <a:lstStyle/>
          <a:p>
            <a:pPr>
              <a:buFont typeface="Wingdings" panose="05000000000000000000" pitchFamily="2" charset="2"/>
              <a:buChar char="ü"/>
            </a:pPr>
            <a:r>
              <a:rPr lang="en-US" sz="7200" dirty="0"/>
              <a:t>children and youths are living in motels, hotels, trailer parks, or camping grounds due to the lack of alternative adequate accommodations; are living in emergency or transitional shelters</a:t>
            </a:r>
          </a:p>
          <a:p>
            <a:pPr>
              <a:buFont typeface="Wingdings" panose="05000000000000000000" pitchFamily="2" charset="2"/>
              <a:buChar char="ü"/>
            </a:pPr>
            <a:r>
              <a:rPr lang="en-US" sz="7200" dirty="0"/>
              <a:t>children and youths who have a primary nighttime residence that is a public or private place not designed for or ordinarily used as a regular sleeping accommodation for human beings </a:t>
            </a:r>
          </a:p>
          <a:p>
            <a:pPr>
              <a:buFont typeface="Wingdings" panose="05000000000000000000" pitchFamily="2" charset="2"/>
              <a:buChar char="ü"/>
            </a:pPr>
            <a:r>
              <a:rPr lang="en-US" sz="7200" dirty="0"/>
              <a:t>children and youths who are living in cars, parks, public spaces, abandoned buildings, bus or train stations, or similar settings; and migratory children</a:t>
            </a:r>
          </a:p>
          <a:p>
            <a:pPr lvl="0"/>
            <a:endParaRPr lang="en-US" dirty="0"/>
          </a:p>
          <a:p>
            <a:endParaRPr lang="en-US" dirty="0"/>
          </a:p>
        </p:txBody>
      </p:sp>
      <p:sp>
        <p:nvSpPr>
          <p:cNvPr id="23" name="Text Placeholder 4"/>
          <p:cNvSpPr txBox="1">
            <a:spLocks/>
          </p:cNvSpPr>
          <p:nvPr/>
        </p:nvSpPr>
        <p:spPr>
          <a:xfrm>
            <a:off x="6679587" y="1169530"/>
            <a:ext cx="3480893" cy="4634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doesn’t count?</a:t>
            </a:r>
          </a:p>
        </p:txBody>
      </p:sp>
      <p:sp>
        <p:nvSpPr>
          <p:cNvPr id="24" name="Content Placeholder 5"/>
          <p:cNvSpPr>
            <a:spLocks noGrp="1"/>
          </p:cNvSpPr>
          <p:nvPr>
            <p:ph sz="quarter" idx="4294967295"/>
          </p:nvPr>
        </p:nvSpPr>
        <p:spPr>
          <a:xfrm>
            <a:off x="6679587" y="1693210"/>
            <a:ext cx="3376513" cy="4175772"/>
          </a:xfrm>
          <a:prstGeom prst="rect">
            <a:avLst/>
          </a:prstGeom>
        </p:spPr>
        <p:txBody>
          <a:bodyPr>
            <a:normAutofit/>
          </a:bodyPr>
          <a:lstStyle/>
          <a:p>
            <a:pPr>
              <a:buFont typeface="Raleway" panose="020B0503030101060003" pitchFamily="34" charset="0"/>
              <a:buChar char="х"/>
            </a:pPr>
            <a:r>
              <a:rPr lang="en-US" sz="1800" dirty="0">
                <a:solidFill>
                  <a:srgbClr val="FF0000"/>
                </a:solidFill>
              </a:rPr>
              <a:t>Children and youth who are sharing the housing of other persons</a:t>
            </a:r>
          </a:p>
          <a:p>
            <a:pPr>
              <a:buFont typeface="Raleway" panose="020B0503030101060003" pitchFamily="34" charset="0"/>
              <a:buChar char="х"/>
            </a:pPr>
            <a:r>
              <a:rPr lang="en-US" sz="1800" dirty="0">
                <a:solidFill>
                  <a:srgbClr val="FF0000"/>
                </a:solidFill>
              </a:rPr>
              <a:t>Children and youth who are abandoned in hospitals; or are awaiting foster care placement</a:t>
            </a:r>
          </a:p>
          <a:p>
            <a:pPr marL="0" indent="0">
              <a:buNone/>
            </a:pPr>
            <a:endParaRPr lang="en-US" dirty="0"/>
          </a:p>
        </p:txBody>
      </p:sp>
    </p:spTree>
    <p:extLst>
      <p:ext uri="{BB962C8B-B14F-4D97-AF65-F5344CB8AC3E}">
        <p14:creationId xmlns:p14="http://schemas.microsoft.com/office/powerpoint/2010/main" val="5867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9E24590-B70A-4A09-97D6-FE1D604A578A}"/>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a16="http://schemas.microsoft.com/office/drawing/2014/main" id="{6CC0BF14-32EF-4065-8629-A1508D9232A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CCCDD3-7CF6-4633-937D-2F762BE21FB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C0D99C-A4FA-49D1-832D-D8AAAF2FC3D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6E80B2E-6B95-47A6-943C-B06E0B41135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9C972D-78F7-4B23-A89C-F0BF7B05E9FC}"/>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7C82A-4DB8-454F-97AF-C7CC0DBF58E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8D356B7E-5651-4D28-AA15-6272DD196100}"/>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36">
              <a:extLst>
                <a:ext uri="{FF2B5EF4-FFF2-40B4-BE49-F238E27FC236}">
                  <a16:creationId xmlns:a16="http://schemas.microsoft.com/office/drawing/2014/main" id="{C4A14CC1-36F2-48CF-B137-CDDFD45C740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0">
              <a:extLst>
                <a:ext uri="{FF2B5EF4-FFF2-40B4-BE49-F238E27FC236}">
                  <a16:creationId xmlns:a16="http://schemas.microsoft.com/office/drawing/2014/main" id="{8AFF90C6-A40F-4F36-8BDF-C5A8D9EC030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id="{06F2559D-8692-4363-A0AE-95A6F18C887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6">
              <a:extLst>
                <a:ext uri="{FF2B5EF4-FFF2-40B4-BE49-F238E27FC236}">
                  <a16:creationId xmlns:a16="http://schemas.microsoft.com/office/drawing/2014/main" id="{3747D596-F2CD-4D0A-BE68-30A9949B9449}"/>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7A9041A-D61E-486A-BF8D-BA39774AC28B}"/>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id="{EB557AA3-8EC2-4988-8115-B001AE994F3C}"/>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id="{BAD7182E-E86F-43D2-BF62-7B9DB192D4E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id="{B13B34B5-7639-44BE-89A8-A43587F794FE}"/>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a16="http://schemas.microsoft.com/office/drawing/2014/main" id="{EE004F6A-A1D2-4A19-B659-DFBAB21AEB3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a16="http://schemas.microsoft.com/office/drawing/2014/main" id="{2502E53C-42E9-42D0-ABE4-2F85C245812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Unsheltered PIT Planning</a:t>
            </a:r>
          </a:p>
        </p:txBody>
      </p:sp>
      <p:sp>
        <p:nvSpPr>
          <p:cNvPr id="23" name="Content Placeholder 4"/>
          <p:cNvSpPr>
            <a:spLocks noGrp="1"/>
          </p:cNvSpPr>
          <p:nvPr>
            <p:ph idx="1"/>
          </p:nvPr>
        </p:nvSpPr>
        <p:spPr>
          <a:xfrm>
            <a:off x="1338686" y="1529364"/>
            <a:ext cx="8326521" cy="4351338"/>
          </a:xfrm>
        </p:spPr>
        <p:txBody>
          <a:bodyPr>
            <a:normAutofit/>
          </a:bodyPr>
          <a:lstStyle/>
          <a:p>
            <a:r>
              <a:rPr lang="en-US" dirty="0"/>
              <a:t>A count of people who are unhoused but not in a shelter or transitional housing program is referred to as an unsheltered count. </a:t>
            </a:r>
          </a:p>
          <a:p>
            <a:pPr marL="0" indent="0">
              <a:buNone/>
            </a:pPr>
            <a:endParaRPr lang="en-US" dirty="0"/>
          </a:p>
          <a:p>
            <a:r>
              <a:rPr lang="en-US" dirty="0"/>
              <a:t>The unsheltered count requires identification of persons that are living in places not meant for human habitation on </a:t>
            </a:r>
            <a:r>
              <a:rPr lang="en-US" b="1" dirty="0"/>
              <a:t>January 23</a:t>
            </a:r>
            <a:r>
              <a:rPr lang="en-US" b="1" baseline="30000" dirty="0"/>
              <a:t>rd</a:t>
            </a:r>
            <a:r>
              <a:rPr lang="en-US" b="1" dirty="0"/>
              <a:t>. </a:t>
            </a:r>
          </a:p>
          <a:p>
            <a:endParaRPr lang="en-US" dirty="0"/>
          </a:p>
        </p:txBody>
      </p:sp>
    </p:spTree>
    <p:extLst>
      <p:ext uri="{BB962C8B-B14F-4D97-AF65-F5344CB8AC3E}">
        <p14:creationId xmlns:p14="http://schemas.microsoft.com/office/powerpoint/2010/main" val="83510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4D82C36-A773-4E09-B76A-B913B3C86961}"/>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a16="http://schemas.microsoft.com/office/drawing/2014/main" id="{62B9D77C-6195-4E8C-835B-DA5216F4821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8DF4A8-5240-46DC-8266-B088017605C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F0DDEE-DF06-493E-9C76-02581DCDB530}"/>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D36B5E4-8F9A-4919-B6E1-AFF42BB96EF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3B7BB3-A55D-40E9-8EE5-5BC078559888}"/>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D76A7B-E538-4A1E-9E30-A6770C73EF1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id="{9D4802BF-9AAF-4D58-9CB9-75A9D9312AA5}"/>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id="{A342E032-6670-4EF8-8615-612032FF37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id="{DE3CFCEB-8E26-4E9F-98FC-0E05F8F0F30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id="{FA2FABE4-851E-410A-A979-87746DAD6D8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a16="http://schemas.microsoft.com/office/drawing/2014/main" id="{1EB8CB5E-06C8-497E-9BDD-FC5231DCD25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06B1CB7-1B5E-4F07-892F-C4524ED8BC82}"/>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id="{FA91B815-B57A-4808-A3AD-6368C61FBC28}"/>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id="{A089B15B-EA20-45E3-ADA5-59652456C40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id="{7CEB55EC-BC28-4A06-B99F-33F9267DF9B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a16="http://schemas.microsoft.com/office/drawing/2014/main" id="{51F9BA20-2033-4BA4-82C3-033BC58A93B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a16="http://schemas.microsoft.com/office/drawing/2014/main" id="{C96836C3-56F7-416C-B3E4-916C363C06F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Possible Locations</a:t>
            </a:r>
          </a:p>
        </p:txBody>
      </p:sp>
      <p:sp>
        <p:nvSpPr>
          <p:cNvPr id="23" name="Content Placeholder 4"/>
          <p:cNvSpPr>
            <a:spLocks noGrp="1"/>
          </p:cNvSpPr>
          <p:nvPr>
            <p:ph idx="1"/>
          </p:nvPr>
        </p:nvSpPr>
        <p:spPr>
          <a:xfrm>
            <a:off x="1663394" y="1253330"/>
            <a:ext cx="8208877" cy="4351338"/>
          </a:xfrm>
        </p:spPr>
        <p:txBody>
          <a:bodyPr>
            <a:normAutofit/>
          </a:bodyPr>
          <a:lstStyle/>
          <a:p>
            <a:r>
              <a:rPr lang="en-US" dirty="0"/>
              <a:t>Abandoned building</a:t>
            </a:r>
          </a:p>
          <a:p>
            <a:r>
              <a:rPr lang="en-US" dirty="0"/>
              <a:t>Bus, train station, airport </a:t>
            </a:r>
          </a:p>
          <a:p>
            <a:r>
              <a:rPr lang="en-US" dirty="0"/>
              <a:t>Park</a:t>
            </a:r>
          </a:p>
          <a:p>
            <a:pPr lvl="0"/>
            <a:r>
              <a:rPr lang="en-US" dirty="0"/>
              <a:t>Street/sidewalk</a:t>
            </a:r>
          </a:p>
          <a:p>
            <a:pPr lvl="0"/>
            <a:r>
              <a:rPr lang="en-US" dirty="0"/>
              <a:t>Tents</a:t>
            </a:r>
          </a:p>
          <a:p>
            <a:r>
              <a:rPr lang="en-US" dirty="0"/>
              <a:t>Under bridge/overpass</a:t>
            </a:r>
          </a:p>
          <a:p>
            <a:pPr lvl="0"/>
            <a:r>
              <a:rPr lang="en-US" dirty="0"/>
              <a:t>Vehicle (car, van, RV, truck) </a:t>
            </a:r>
          </a:p>
          <a:p>
            <a:pPr lvl="0"/>
            <a:r>
              <a:rPr lang="en-US" dirty="0"/>
              <a:t>Woods/outdoor encampment </a:t>
            </a:r>
          </a:p>
          <a:p>
            <a:endParaRPr lang="en-US" dirty="0"/>
          </a:p>
        </p:txBody>
      </p:sp>
    </p:spTree>
    <p:extLst>
      <p:ext uri="{BB962C8B-B14F-4D97-AF65-F5344CB8AC3E}">
        <p14:creationId xmlns:p14="http://schemas.microsoft.com/office/powerpoint/2010/main" val="5120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EA946A2-D95B-480F-8201-30F1A226E215}"/>
              </a:ext>
            </a:extLst>
          </p:cNvPr>
          <p:cNvGrpSpPr/>
          <p:nvPr/>
        </p:nvGrpSpPr>
        <p:grpSpPr>
          <a:xfrm>
            <a:off x="9379" y="-12171"/>
            <a:ext cx="12144673" cy="7169070"/>
            <a:chOff x="9379" y="-12171"/>
            <a:chExt cx="12144673" cy="7169070"/>
          </a:xfrm>
        </p:grpSpPr>
        <p:sp>
          <p:nvSpPr>
            <p:cNvPr id="19" name="Rectangle 18">
              <a:extLst>
                <a:ext uri="{FF2B5EF4-FFF2-40B4-BE49-F238E27FC236}">
                  <a16:creationId xmlns:a16="http://schemas.microsoft.com/office/drawing/2014/main" id="{66553F26-A508-4B84-9E35-6B2442B5BC6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3DF7EA-B1CF-4BB4-9E8C-548246CCD6EF}"/>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1DF314-407F-438E-95A8-7457FCD9882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4CD069-6999-44E9-BBF8-9D2EC73FEED6}"/>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471F5C-341B-464F-94EB-7E052AD0F04B}"/>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C0A3B0-C49F-4792-9719-F71DDB72CBA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6">
              <a:extLst>
                <a:ext uri="{FF2B5EF4-FFF2-40B4-BE49-F238E27FC236}">
                  <a16:creationId xmlns:a16="http://schemas.microsoft.com/office/drawing/2014/main" id="{4EF57B76-A69A-47B6-8E2A-E8F6B4FC33DF}"/>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69D11B01-0759-40CC-A487-72CD66F6898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0">
              <a:extLst>
                <a:ext uri="{FF2B5EF4-FFF2-40B4-BE49-F238E27FC236}">
                  <a16:creationId xmlns:a16="http://schemas.microsoft.com/office/drawing/2014/main" id="{1D4C137D-318E-49D2-9EAC-47A867D769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8">
              <a:extLst>
                <a:ext uri="{FF2B5EF4-FFF2-40B4-BE49-F238E27FC236}">
                  <a16:creationId xmlns:a16="http://schemas.microsoft.com/office/drawing/2014/main" id="{CA11C9DB-134D-40FE-A9A0-CE783D10C0F8}"/>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6">
              <a:extLst>
                <a:ext uri="{FF2B5EF4-FFF2-40B4-BE49-F238E27FC236}">
                  <a16:creationId xmlns:a16="http://schemas.microsoft.com/office/drawing/2014/main" id="{4BB33B70-F645-442E-B2E4-D6D5EBB3A784}"/>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05B42E-6B32-459A-AA62-C881FEC29AF7}"/>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31" name="TextBox 30">
              <a:extLst>
                <a:ext uri="{FF2B5EF4-FFF2-40B4-BE49-F238E27FC236}">
                  <a16:creationId xmlns:a16="http://schemas.microsoft.com/office/drawing/2014/main" id="{AE261FC7-43C5-4FB2-A3FD-D4349B958D32}"/>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2" name="TextBox 31">
              <a:extLst>
                <a:ext uri="{FF2B5EF4-FFF2-40B4-BE49-F238E27FC236}">
                  <a16:creationId xmlns:a16="http://schemas.microsoft.com/office/drawing/2014/main" id="{9DB36A2D-AC22-4867-A0D4-A828B90C9E9E}"/>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3" name="TextBox 32">
              <a:extLst>
                <a:ext uri="{FF2B5EF4-FFF2-40B4-BE49-F238E27FC236}">
                  <a16:creationId xmlns:a16="http://schemas.microsoft.com/office/drawing/2014/main" id="{DB56D79C-9C79-4A83-AD55-7787FD31BE3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4" name="TextBox 33">
              <a:extLst>
                <a:ext uri="{FF2B5EF4-FFF2-40B4-BE49-F238E27FC236}">
                  <a16:creationId xmlns:a16="http://schemas.microsoft.com/office/drawing/2014/main" id="{C4157115-3C88-4684-815A-9C0DD94E620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5" name="Picture 34">
              <a:extLst>
                <a:ext uri="{FF2B5EF4-FFF2-40B4-BE49-F238E27FC236}">
                  <a16:creationId xmlns:a16="http://schemas.microsoft.com/office/drawing/2014/main" id="{F7B5584F-104A-4428-9A68-DC3C413468C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22958"/>
            <a:ext cx="10801771" cy="1325563"/>
          </a:xfrm>
        </p:spPr>
        <p:txBody>
          <a:bodyPr/>
          <a:lstStyle/>
          <a:p>
            <a:pPr algn="ctr"/>
            <a:r>
              <a:rPr lang="en-US" dirty="0"/>
              <a:t>Creating Known Locations Map</a:t>
            </a:r>
          </a:p>
        </p:txBody>
      </p:sp>
      <p:sp>
        <p:nvSpPr>
          <p:cNvPr id="39" name="Content Placeholder 4"/>
          <p:cNvSpPr>
            <a:spLocks noGrp="1"/>
          </p:cNvSpPr>
          <p:nvPr>
            <p:ph idx="1"/>
          </p:nvPr>
        </p:nvSpPr>
        <p:spPr>
          <a:xfrm>
            <a:off x="1551214" y="1302605"/>
            <a:ext cx="8538655" cy="4893408"/>
          </a:xfrm>
        </p:spPr>
        <p:txBody>
          <a:bodyPr>
            <a:normAutofit/>
          </a:bodyPr>
          <a:lstStyle/>
          <a:p>
            <a:pPr lvl="0"/>
            <a:r>
              <a:rPr lang="en-US" sz="2400" dirty="0"/>
              <a:t>Work together with your PIT leads to start a list of locations where you see individuals experiencing homelessness living</a:t>
            </a:r>
          </a:p>
          <a:p>
            <a:pPr lvl="1"/>
            <a:r>
              <a:rPr lang="en-US" sz="2000" dirty="0"/>
              <a:t>Visit the locations at least once a month leading up to the count</a:t>
            </a:r>
          </a:p>
          <a:p>
            <a:pPr lvl="1"/>
            <a:r>
              <a:rPr lang="en-US" sz="2000" dirty="0"/>
              <a:t>Visit locations several times during the week leading up to the count. </a:t>
            </a:r>
          </a:p>
          <a:p>
            <a:pPr marL="457200" lvl="1" indent="0">
              <a:buNone/>
            </a:pPr>
            <a:endParaRPr lang="en-US" dirty="0"/>
          </a:p>
          <a:p>
            <a:pPr lvl="0"/>
            <a:r>
              <a:rPr lang="en-US" sz="2400" dirty="0"/>
              <a:t>This list will likely change over time and will need regular updates. Collaborate with your PIT leads on the best way to send your updates</a:t>
            </a:r>
          </a:p>
          <a:p>
            <a:pPr lvl="0"/>
            <a:r>
              <a:rPr lang="en-US" sz="2400" dirty="0"/>
              <a:t>PIT Leads should provide you with a map as well as a list of locations on the day of the count. </a:t>
            </a:r>
          </a:p>
          <a:p>
            <a:pPr marL="0" indent="0">
              <a:buNone/>
            </a:pPr>
            <a:endParaRPr lang="en-US" dirty="0"/>
          </a:p>
        </p:txBody>
      </p:sp>
    </p:spTree>
    <p:extLst>
      <p:ext uri="{BB962C8B-B14F-4D97-AF65-F5344CB8AC3E}">
        <p14:creationId xmlns:p14="http://schemas.microsoft.com/office/powerpoint/2010/main" val="36028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A503629-E6BE-4D8D-A88D-0FCE0EB350BD}"/>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3F665A7D-7069-40CF-988F-2246B7FBAE2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096C77-5F72-4A6C-AAF2-C8F46740153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7A9D572-A050-4447-9123-27DAA5F71D5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70C5E4-0787-4148-99C4-AA7BCA433AD1}"/>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5215BD-E2BD-4941-96C7-BF729694441F}"/>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C734362-4719-468C-9CBE-815A6BB41AD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id="{8A8414D2-34A7-476E-998B-D48C8FC1566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id="{2D7971FD-1E90-4E5D-B9BE-E0B032A5E9C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id="{2E16A013-E397-4FB6-B905-30248DBAC76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id="{3DE5C621-43FB-43A3-83E0-C03C6CCF3F17}"/>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a16="http://schemas.microsoft.com/office/drawing/2014/main" id="{7B4BDA33-5475-4E59-AE9E-B8C1F250E31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89CB959-379B-4510-922A-30E3EDA7F505}"/>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id="{280BCDAF-D1BB-4CDC-95E8-19AB5056AB2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id="{620E8BC0-39CC-4BB3-9448-EEA2C053297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id="{224E27C0-44DE-4E9E-BED1-3292B77B328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1" name="TextBox 60">
              <a:extLst>
                <a:ext uri="{FF2B5EF4-FFF2-40B4-BE49-F238E27FC236}">
                  <a16:creationId xmlns:a16="http://schemas.microsoft.com/office/drawing/2014/main" id="{600FDE2F-59E2-49B6-932F-D10C75DE91E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2" name="Picture 61">
              <a:extLst>
                <a:ext uri="{FF2B5EF4-FFF2-40B4-BE49-F238E27FC236}">
                  <a16:creationId xmlns:a16="http://schemas.microsoft.com/office/drawing/2014/main" id="{EA3ADF74-A6DA-4475-8661-253FDF3C23C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6674"/>
            <a:ext cx="10007736"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736073"/>
            <a:ext cx="3552929" cy="4366295"/>
          </a:xfrm>
          <a:prstGeom prst="rect">
            <a:avLst/>
          </a:prstGeom>
        </p:spPr>
        <p:txBody>
          <a:bodyPr>
            <a:normAutofit fontScale="40000" lnSpcReduction="20000"/>
          </a:bodyPr>
          <a:lstStyle/>
          <a:p>
            <a:pPr>
              <a:buFont typeface="Wingdings" panose="05000000000000000000" pitchFamily="2" charset="2"/>
              <a:buChar char="ü"/>
            </a:pPr>
            <a:r>
              <a:rPr lang="en-US" sz="4000" dirty="0"/>
              <a:t>Always work in teams</a:t>
            </a:r>
          </a:p>
          <a:p>
            <a:pPr>
              <a:buFont typeface="Wingdings" panose="05000000000000000000" pitchFamily="2" charset="2"/>
              <a:buChar char="ü"/>
            </a:pPr>
            <a:r>
              <a:rPr lang="en-US" sz="4000" dirty="0"/>
              <a:t>Be respectful of space</a:t>
            </a:r>
          </a:p>
          <a:p>
            <a:pPr>
              <a:buFont typeface="Wingdings" panose="05000000000000000000" pitchFamily="2" charset="2"/>
              <a:buChar char="ü"/>
            </a:pPr>
            <a:r>
              <a:rPr lang="en-US" sz="4000" dirty="0"/>
              <a:t>Ask a person to participate if you think they are homeless</a:t>
            </a:r>
          </a:p>
          <a:p>
            <a:pPr>
              <a:buFont typeface="Wingdings" panose="05000000000000000000" pitchFamily="2" charset="2"/>
              <a:buChar char="ü"/>
            </a:pPr>
            <a:r>
              <a:rPr lang="en-US" sz="4000" dirty="0"/>
              <a:t>Introduce yourself and explain what you are doing</a:t>
            </a:r>
          </a:p>
          <a:p>
            <a:pPr>
              <a:buFont typeface="Wingdings" panose="05000000000000000000" pitchFamily="2" charset="2"/>
              <a:buChar char="ü"/>
            </a:pPr>
            <a:r>
              <a:rPr lang="en-US" sz="4000" dirty="0"/>
              <a:t>Be sincere and caring</a:t>
            </a:r>
          </a:p>
          <a:p>
            <a:pPr>
              <a:buFont typeface="Wingdings" panose="05000000000000000000" pitchFamily="2" charset="2"/>
              <a:buChar char="ü"/>
            </a:pPr>
            <a:r>
              <a:rPr lang="en-US" sz="4000" dirty="0"/>
              <a:t>Remain calm</a:t>
            </a:r>
          </a:p>
          <a:p>
            <a:pPr>
              <a:buFont typeface="Wingdings" panose="05000000000000000000" pitchFamily="2" charset="2"/>
              <a:buChar char="ü"/>
            </a:pPr>
            <a:r>
              <a:rPr lang="en-US" sz="4000" dirty="0"/>
              <a:t>Know how to de-escalate</a:t>
            </a:r>
          </a:p>
          <a:p>
            <a:pPr>
              <a:buFont typeface="Wingdings" panose="05000000000000000000" pitchFamily="2" charset="2"/>
              <a:buChar char="ü"/>
            </a:pPr>
            <a:r>
              <a:rPr lang="en-US" sz="4000" dirty="0"/>
              <a:t>Know emergency numbers</a:t>
            </a:r>
          </a:p>
          <a:p>
            <a:pPr>
              <a:buFont typeface="Wingdings" panose="05000000000000000000" pitchFamily="2" charset="2"/>
              <a:buChar char="ü"/>
            </a:pPr>
            <a:r>
              <a:rPr lang="en-US" sz="4000" dirty="0"/>
              <a:t>Honor requests to not participate </a:t>
            </a:r>
          </a:p>
          <a:p>
            <a:pPr>
              <a:buFont typeface="Wingdings" panose="05000000000000000000" pitchFamily="2" charset="2"/>
              <a:buChar char="ü"/>
            </a:pPr>
            <a:r>
              <a:rPr lang="en-US" sz="4000" dirty="0"/>
              <a:t>Provide shelter information if possible</a:t>
            </a:r>
          </a:p>
          <a:p>
            <a:pPr>
              <a:buFont typeface="Wingdings" panose="05000000000000000000" pitchFamily="2" charset="2"/>
              <a:buChar char="ü"/>
            </a:pPr>
            <a:r>
              <a:rPr lang="en-US" sz="4000" dirty="0"/>
              <a:t>Dress appropriately </a:t>
            </a:r>
          </a:p>
          <a:p>
            <a:pPr>
              <a:buFont typeface="Wingdings" panose="05000000000000000000" pitchFamily="2" charset="2"/>
              <a:buChar char="ü"/>
            </a:pPr>
            <a:r>
              <a:rPr lang="en-US" sz="40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55000" lnSpcReduction="20000"/>
          </a:bodyPr>
          <a:lstStyle/>
          <a:p>
            <a:pPr>
              <a:buFont typeface="Roboto" panose="02000000000000000000" pitchFamily="2" charset="0"/>
              <a:buChar char="х"/>
            </a:pPr>
            <a:r>
              <a:rPr lang="en-US" sz="2900" i="1" dirty="0"/>
              <a:t>Wake up someone* </a:t>
            </a:r>
          </a:p>
          <a:p>
            <a:pPr>
              <a:buFont typeface="Roboto" panose="02000000000000000000" pitchFamily="2" charset="0"/>
              <a:buChar char="х"/>
            </a:pPr>
            <a:r>
              <a:rPr lang="en-US" sz="2900" i="1" dirty="0"/>
              <a:t>Approach if you don’t feel comfortable*</a:t>
            </a:r>
          </a:p>
          <a:p>
            <a:pPr>
              <a:buFont typeface="Roboto" panose="02000000000000000000" pitchFamily="2" charset="0"/>
              <a:buChar char="х"/>
            </a:pPr>
            <a:r>
              <a:rPr lang="en-US" sz="2900" dirty="0"/>
              <a:t>Mandate participation</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A041DFD-BEAA-4120-9409-1B7C2DAB6A8C}"/>
              </a:ext>
            </a:extLst>
          </p:cNvPr>
          <p:cNvGrpSpPr/>
          <p:nvPr/>
        </p:nvGrpSpPr>
        <p:grpSpPr>
          <a:xfrm>
            <a:off x="9379" y="-12171"/>
            <a:ext cx="12144673" cy="7169070"/>
            <a:chOff x="9379" y="-12171"/>
            <a:chExt cx="12144673" cy="7169070"/>
          </a:xfrm>
        </p:grpSpPr>
        <p:sp>
          <p:nvSpPr>
            <p:cNvPr id="22" name="Rectangle 21">
              <a:extLst>
                <a:ext uri="{FF2B5EF4-FFF2-40B4-BE49-F238E27FC236}">
                  <a16:creationId xmlns:a16="http://schemas.microsoft.com/office/drawing/2014/main" id="{F9136F63-F99F-49C4-8E1B-95F43707422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DE405C-623F-431B-ABA3-EB9CFBCC82E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83EAA08-4610-41A1-AD62-EC5A18A65EA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A6FAAEC-7923-433B-95A1-AA08F29B2E7C}"/>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8EE567C-F599-4482-AFCF-D8CF512050FA}"/>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6A91DC-22BD-45B5-A743-080950B20EE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6">
              <a:extLst>
                <a:ext uri="{FF2B5EF4-FFF2-40B4-BE49-F238E27FC236}">
                  <a16:creationId xmlns:a16="http://schemas.microsoft.com/office/drawing/2014/main" id="{21E75DF6-510E-498B-89B8-13A1CA862CC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id="{1DBB011D-E4BE-4013-971C-94C4D628257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ABBEDC1B-C464-421B-8AF5-0042642DD6DE}"/>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28">
              <a:extLst>
                <a:ext uri="{FF2B5EF4-FFF2-40B4-BE49-F238E27FC236}">
                  <a16:creationId xmlns:a16="http://schemas.microsoft.com/office/drawing/2014/main" id="{541494FD-6EB4-40F6-B19E-7608C71EAFC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6">
              <a:extLst>
                <a:ext uri="{FF2B5EF4-FFF2-40B4-BE49-F238E27FC236}">
                  <a16:creationId xmlns:a16="http://schemas.microsoft.com/office/drawing/2014/main" id="{869C3DE1-5CC1-4E0E-B709-B2BC24A417F7}"/>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4A8A092-8D78-4F03-93D1-7431548AD2AF}"/>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2" name="TextBox 51">
              <a:extLst>
                <a:ext uri="{FF2B5EF4-FFF2-40B4-BE49-F238E27FC236}">
                  <a16:creationId xmlns:a16="http://schemas.microsoft.com/office/drawing/2014/main" id="{4F0CA33A-DEE3-48FD-9FAD-9F39CEA60FF3}"/>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a:extLst>
                <a:ext uri="{FF2B5EF4-FFF2-40B4-BE49-F238E27FC236}">
                  <a16:creationId xmlns:a16="http://schemas.microsoft.com/office/drawing/2014/main" id="{FBD020D6-6CA6-4B9B-B2E7-E8508FE5BF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4" name="TextBox 53">
              <a:extLst>
                <a:ext uri="{FF2B5EF4-FFF2-40B4-BE49-F238E27FC236}">
                  <a16:creationId xmlns:a16="http://schemas.microsoft.com/office/drawing/2014/main" id="{BD3BC0B8-F05F-4981-AA3D-A42D9A4EF19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5" name="TextBox 54">
              <a:extLst>
                <a:ext uri="{FF2B5EF4-FFF2-40B4-BE49-F238E27FC236}">
                  <a16:creationId xmlns:a16="http://schemas.microsoft.com/office/drawing/2014/main" id="{99F023AD-91BF-4E6B-AE2B-6EA7B92E90D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6" name="Picture 55">
              <a:extLst>
                <a:ext uri="{FF2B5EF4-FFF2-40B4-BE49-F238E27FC236}">
                  <a16:creationId xmlns:a16="http://schemas.microsoft.com/office/drawing/2014/main" id="{0678A694-642F-4125-8D84-F1F22FCCAED1}"/>
                </a:ext>
              </a:extLst>
            </p:cNvPr>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67A30F7-2030-4338-AC42-6D48705F1A53}"/>
              </a:ext>
            </a:extLst>
          </p:cNvPr>
          <p:cNvGrpSpPr/>
          <p:nvPr/>
        </p:nvGrpSpPr>
        <p:grpSpPr>
          <a:xfrm>
            <a:off x="9379" y="-12171"/>
            <a:ext cx="12144673" cy="7169070"/>
            <a:chOff x="9379" y="-12171"/>
            <a:chExt cx="12144673" cy="7169070"/>
          </a:xfrm>
        </p:grpSpPr>
        <p:sp>
          <p:nvSpPr>
            <p:cNvPr id="21" name="Rectangle 20">
              <a:extLst>
                <a:ext uri="{FF2B5EF4-FFF2-40B4-BE49-F238E27FC236}">
                  <a16:creationId xmlns:a16="http://schemas.microsoft.com/office/drawing/2014/main" id="{866363A4-9175-45F4-A891-0E61AA656FD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FF8F3B-B084-4CC5-9B58-378880735975}"/>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BFF3EA3-8C36-4956-870B-A3BF39AD522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243B86-B56E-49FC-9F16-F829EEF84156}"/>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0BD45B-A0AF-4C2F-8525-DC5B65AEA1B2}"/>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7B7A82-7822-4AF3-B69D-48D499CB53B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id="{73ECCF2F-B8BD-48B7-81A1-01537359ADE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14E13C6C-0691-4EE5-B6F5-6ECDB60B576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id="{BF043BD5-73F4-4812-BD26-1040B461A71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8">
              <a:extLst>
                <a:ext uri="{FF2B5EF4-FFF2-40B4-BE49-F238E27FC236}">
                  <a16:creationId xmlns:a16="http://schemas.microsoft.com/office/drawing/2014/main" id="{226402E7-8C2E-4713-A98B-5E5AF108F2FE}"/>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6">
              <a:extLst>
                <a:ext uri="{FF2B5EF4-FFF2-40B4-BE49-F238E27FC236}">
                  <a16:creationId xmlns:a16="http://schemas.microsoft.com/office/drawing/2014/main" id="{76FF500B-56AC-48CB-9545-6790E04E0DD3}"/>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C4B376-70D4-4ABB-A148-8D0260893E0E}"/>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33" name="TextBox 32">
              <a:extLst>
                <a:ext uri="{FF2B5EF4-FFF2-40B4-BE49-F238E27FC236}">
                  <a16:creationId xmlns:a16="http://schemas.microsoft.com/office/drawing/2014/main" id="{95B631EB-9AC8-4BB2-8833-E7FA6ECB735A}"/>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a:extLst>
                <a:ext uri="{FF2B5EF4-FFF2-40B4-BE49-F238E27FC236}">
                  <a16:creationId xmlns:a16="http://schemas.microsoft.com/office/drawing/2014/main" id="{BF294A85-25AA-433A-9A3C-46080C3A312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a:extLst>
                <a:ext uri="{FF2B5EF4-FFF2-40B4-BE49-F238E27FC236}">
                  <a16:creationId xmlns:a16="http://schemas.microsoft.com/office/drawing/2014/main" id="{27B0828B-9A98-4E2A-9204-0317A4889A6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a:extLst>
                <a:ext uri="{FF2B5EF4-FFF2-40B4-BE49-F238E27FC236}">
                  <a16:creationId xmlns:a16="http://schemas.microsoft.com/office/drawing/2014/main" id="{94E2EAFA-6A14-470C-ADD6-B4B13431F1C8}"/>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7" name="Picture 36">
              <a:extLst>
                <a:ext uri="{FF2B5EF4-FFF2-40B4-BE49-F238E27FC236}">
                  <a16:creationId xmlns:a16="http://schemas.microsoft.com/office/drawing/2014/main" id="{7F9A053E-96A8-42CE-958D-CD207E8FBCF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1960"/>
            <a:ext cx="10792627" cy="1325563"/>
          </a:xfrm>
        </p:spPr>
        <p:txBody>
          <a:bodyPr/>
          <a:lstStyle/>
          <a:p>
            <a:pPr algn="ctr"/>
            <a:r>
              <a:rPr lang="en-US" dirty="0"/>
              <a:t>Tips and Tricks</a:t>
            </a:r>
          </a:p>
        </p:txBody>
      </p:sp>
      <p:sp>
        <p:nvSpPr>
          <p:cNvPr id="20" name="Content Placeholder 4"/>
          <p:cNvSpPr>
            <a:spLocks noGrp="1"/>
          </p:cNvSpPr>
          <p:nvPr>
            <p:ph idx="1"/>
          </p:nvPr>
        </p:nvSpPr>
        <p:spPr>
          <a:xfrm>
            <a:off x="1461678" y="1069383"/>
            <a:ext cx="8836561" cy="4808556"/>
          </a:xfrm>
        </p:spPr>
        <p:txBody>
          <a:bodyPr>
            <a:normAutofit fontScale="92500" lnSpcReduction="20000"/>
          </a:bodyPr>
          <a:lstStyle/>
          <a:p>
            <a:pPr lvl="0"/>
            <a:r>
              <a:rPr lang="en-US" dirty="0"/>
              <a:t>Read over all of the materials provided to you at least the night before the count</a:t>
            </a:r>
          </a:p>
          <a:p>
            <a:pPr lvl="1"/>
            <a:r>
              <a:rPr lang="en-US" dirty="0"/>
              <a:t>Resources will also be posted on the </a:t>
            </a:r>
            <a:r>
              <a:rPr lang="en-US" dirty="0">
                <a:hlinkClick r:id="rId4"/>
              </a:rPr>
              <a:t>THN website </a:t>
            </a:r>
            <a:r>
              <a:rPr lang="en-US" dirty="0">
                <a:solidFill>
                  <a:srgbClr val="FF0000"/>
                </a:solidFill>
              </a:rPr>
              <a:t>(hyperlinked)</a:t>
            </a:r>
          </a:p>
          <a:p>
            <a:pPr lvl="0"/>
            <a:r>
              <a:rPr lang="en-US" dirty="0"/>
              <a:t>Come prepared wearing appropriate clothing, shoes, and with enough water and food for your volunteer shift.</a:t>
            </a:r>
          </a:p>
          <a:p>
            <a:pPr lvl="0"/>
            <a:r>
              <a:rPr lang="en-US" dirty="0"/>
              <a:t>Make sure your phone/smart device is charged and bring portable charger if possible.</a:t>
            </a:r>
          </a:p>
          <a:p>
            <a:pPr lvl="1"/>
            <a:r>
              <a:rPr lang="en-US" dirty="0"/>
              <a:t>Have the app downloaded and be logged in prior to going to your headquarters location</a:t>
            </a:r>
          </a:p>
          <a:p>
            <a:pPr lvl="0"/>
            <a:r>
              <a:rPr lang="en-US" dirty="0"/>
              <a:t>Practice, Practice, Practice</a:t>
            </a:r>
          </a:p>
          <a:p>
            <a:pPr lvl="1"/>
            <a:r>
              <a:rPr lang="en-US" dirty="0"/>
              <a:t>Have your introductory script ready</a:t>
            </a:r>
          </a:p>
          <a:p>
            <a:pPr lvl="1"/>
            <a:r>
              <a:rPr lang="en-US" dirty="0"/>
              <a:t>Practice reading through the survey questions out loud</a:t>
            </a:r>
          </a:p>
          <a:p>
            <a:pPr lvl="0"/>
            <a:r>
              <a:rPr lang="en-US" dirty="0"/>
              <a:t>Reach out to PIT leads if you have any questions or concerns in advance of the count. </a:t>
            </a:r>
          </a:p>
          <a:p>
            <a:endParaRPr lang="en-US" dirty="0"/>
          </a:p>
        </p:txBody>
      </p:sp>
    </p:spTree>
    <p:extLst>
      <p:ext uri="{BB962C8B-B14F-4D97-AF65-F5344CB8AC3E}">
        <p14:creationId xmlns:p14="http://schemas.microsoft.com/office/powerpoint/2010/main" val="18430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209C1FC-A392-4FC0-83A1-650423F483A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87E5F0FD-543D-46D4-9C9C-2C15600851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9D4674D-7305-4FA4-A8B3-760E3DF92EF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AEDF8DF-7E42-4D6E-9249-6427723E01F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4E01C61-A3EC-44AA-9702-A1DD788C7410}"/>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A196ED7-AA12-4170-846E-DED7B8D06E1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id="{2197C9C3-A649-4D1C-A87C-0664E4710C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0D8C9E54-5C68-448B-AF8C-D5ED0C7D14D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F1F85E34-8CB9-488E-AC33-41AA878084A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5D16A5A2-ED43-499F-9D24-7B81F21F42E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B62753A-5CA3-426A-92F2-AA8A510C8328}"/>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E04042F9-A703-467B-AF1A-F72A06B8792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2581C1B1-B994-4F24-95B4-15E0F677717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E2E7EF48-5293-4ABD-89E5-252E19EC09E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65792A50-D01B-49B3-8484-B942A9E3BDA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Sheltered PIT Planning</a:t>
            </a:r>
          </a:p>
        </p:txBody>
      </p:sp>
      <p:sp>
        <p:nvSpPr>
          <p:cNvPr id="20"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23</a:t>
            </a:r>
            <a:r>
              <a:rPr lang="en-US" sz="1800" baseline="30000" dirty="0"/>
              <a:t>rd</a:t>
            </a:r>
            <a:r>
              <a:rPr lang="en-US" sz="1800" dirty="0"/>
              <a:t>, 2025. </a:t>
            </a:r>
          </a:p>
          <a:p>
            <a:endParaRPr lang="en-US" sz="1800" dirty="0"/>
          </a:p>
          <a:p>
            <a:r>
              <a:rPr lang="en-US" sz="1800" dirty="0"/>
              <a:t>To be considered for the PIT Count:</a:t>
            </a:r>
          </a:p>
          <a:p>
            <a:pPr marL="800100" lvl="1" indent="-342900">
              <a:buFont typeface="+mj-lt"/>
              <a:buAutoNum type="arabicPeriod"/>
            </a:pPr>
            <a:r>
              <a:rPr lang="en-US" sz="1600" dirty="0"/>
              <a:t>The </a:t>
            </a:r>
            <a:r>
              <a:rPr lang="en-US" sz="1600" b="1" dirty="0"/>
              <a:t>primary</a:t>
            </a:r>
            <a:r>
              <a:rPr lang="en-US" sz="1600" dirty="0"/>
              <a:t> intent of the project is to serve literally homeless persons,</a:t>
            </a:r>
          </a:p>
          <a:p>
            <a:pPr marL="800100" lvl="1" indent="-342900">
              <a:buFont typeface="+mj-lt"/>
              <a:buAutoNum type="arabicPeriod"/>
            </a:pPr>
            <a:r>
              <a:rPr lang="en-US" sz="1600" dirty="0"/>
              <a:t>The project verifies homeless status as part of its eligibility determination, and</a:t>
            </a:r>
          </a:p>
          <a:p>
            <a:pPr marL="800100" lvl="1" indent="-342900">
              <a:buFont typeface="+mj-lt"/>
              <a:buAutoNum type="arabicPeriod"/>
            </a:pPr>
            <a:r>
              <a:rPr lang="en-US" sz="1600" dirty="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13A9339-0BDC-45B3-B628-C3EA7EB5B11C}"/>
              </a:ext>
            </a:extLst>
          </p:cNvPr>
          <p:cNvGrpSpPr/>
          <p:nvPr/>
        </p:nvGrpSpPr>
        <p:grpSpPr>
          <a:xfrm>
            <a:off x="9379" y="-12171"/>
            <a:ext cx="12144673" cy="7169070"/>
            <a:chOff x="9379" y="-12171"/>
            <a:chExt cx="12144673" cy="7169070"/>
          </a:xfrm>
        </p:grpSpPr>
        <p:sp>
          <p:nvSpPr>
            <p:cNvPr id="28" name="Rectangle 27">
              <a:extLst>
                <a:ext uri="{FF2B5EF4-FFF2-40B4-BE49-F238E27FC236}">
                  <a16:creationId xmlns:a16="http://schemas.microsoft.com/office/drawing/2014/main" id="{A49B0B4A-EC75-47A1-9C74-265005A4C21B}"/>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2D44172-4A2C-4923-9D99-8D07708C9B9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CCA7F96-D295-4FDD-BB74-E508133182F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A2B619-B169-46DA-8130-49FF33BCD6E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90DD8E9-8E2B-443F-9537-A26C2353AFC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6">
              <a:extLst>
                <a:ext uri="{FF2B5EF4-FFF2-40B4-BE49-F238E27FC236}">
                  <a16:creationId xmlns:a16="http://schemas.microsoft.com/office/drawing/2014/main" id="{94ADC1F0-69F9-47B2-B3F4-76F1DE0ADA1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id="{6CB9F82F-9147-438E-9BCE-BCF3E61547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E444D25A-3FC4-4857-83CD-51CBC1FC9E8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9FDA65A2-5571-467A-B6F3-10FD69DA67FF}"/>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E9FB85C-E015-47F9-AE8E-28C664F702FF}"/>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10445035-57D9-436C-A255-8DF4230A9D6E}"/>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B398627A-9D9E-4B6D-B02C-E7145C1A050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5B020E28-7954-4471-BFEC-3946131E6BA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4FA3CCB4-8A51-4567-9D16-1D7FC98D791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4518" y="13538"/>
            <a:ext cx="10319583" cy="1325563"/>
          </a:xfrm>
        </p:spPr>
        <p:txBody>
          <a:bodyPr/>
          <a:lstStyle/>
          <a:p>
            <a:pPr algn="ctr"/>
            <a:r>
              <a:rPr lang="en-US" dirty="0"/>
              <a:t>Locations</a:t>
            </a:r>
          </a:p>
        </p:txBody>
      </p:sp>
      <p:sp>
        <p:nvSpPr>
          <p:cNvPr id="20" name="Content Placeholder 4"/>
          <p:cNvSpPr>
            <a:spLocks noGrp="1"/>
          </p:cNvSpPr>
          <p:nvPr>
            <p:ph idx="1"/>
          </p:nvPr>
        </p:nvSpPr>
        <p:spPr>
          <a:xfrm>
            <a:off x="1336470" y="1173891"/>
            <a:ext cx="8981446" cy="4569143"/>
          </a:xfrm>
        </p:spPr>
        <p:txBody>
          <a:bodyPr>
            <a:normAutofit fontScale="92500" lnSpcReduction="20000"/>
          </a:bodyPr>
          <a:lstStyle/>
          <a:p>
            <a:r>
              <a:rPr lang="en-US" sz="2200" b="1" dirty="0"/>
              <a:t>Emergency Shelters: </a:t>
            </a:r>
            <a:r>
              <a:rPr lang="en-US" sz="2200" dirty="0"/>
              <a:t>means any facility, the primary purpose of which is to provide a temporary shelter for the homeless in general or for specific populations of the homeless and which does not require occupants to sign leases or occupancy agreements.</a:t>
            </a:r>
          </a:p>
          <a:p>
            <a:pPr lvl="1">
              <a:buFont typeface="Courier New" panose="02070309020205020404" pitchFamily="49" charset="0"/>
              <a:buChar char="o"/>
            </a:pPr>
            <a:r>
              <a:rPr lang="en-US" sz="1900" dirty="0"/>
              <a:t>Domestic violence shelters</a:t>
            </a:r>
          </a:p>
          <a:p>
            <a:pPr lvl="1">
              <a:buFont typeface="Courier New" panose="02070309020205020404" pitchFamily="49" charset="0"/>
              <a:buChar char="o"/>
            </a:pPr>
            <a:r>
              <a:rPr lang="en-US" sz="1900" dirty="0"/>
              <a:t>Hotel, motel, or apartment vouchers </a:t>
            </a:r>
            <a:r>
              <a:rPr lang="en-US" sz="1900" u="sng" dirty="0"/>
              <a:t>paid</a:t>
            </a:r>
            <a:r>
              <a:rPr lang="en-US" sz="1900" dirty="0"/>
              <a:t> for by a public or private agency </a:t>
            </a:r>
            <a:r>
              <a:rPr lang="en-US" sz="1900" u="sng" dirty="0"/>
              <a:t>because</a:t>
            </a:r>
            <a:r>
              <a:rPr lang="en-US" sz="1900" dirty="0"/>
              <a:t> the individual or family is homeless </a:t>
            </a:r>
          </a:p>
          <a:p>
            <a:pPr marL="0" indent="0">
              <a:buNone/>
            </a:pPr>
            <a:endParaRPr lang="en-US" dirty="0"/>
          </a:p>
          <a:p>
            <a:pPr marL="0" indent="0" algn="ctr">
              <a:buNone/>
            </a:pPr>
            <a:r>
              <a:rPr lang="en-US" sz="2000" i="1" dirty="0"/>
              <a:t>*For 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200" b="1" dirty="0"/>
              <a:t>Transitional Housing: </a:t>
            </a:r>
            <a:r>
              <a:rPr lang="en-US" sz="2200" dirty="0"/>
              <a:t>is 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2200" i="1" dirty="0"/>
          </a:p>
          <a:p>
            <a:endParaRPr lang="en-US" dirty="0"/>
          </a:p>
        </p:txBody>
      </p:sp>
    </p:spTree>
    <p:extLst>
      <p:ext uri="{BB962C8B-B14F-4D97-AF65-F5344CB8AC3E}">
        <p14:creationId xmlns:p14="http://schemas.microsoft.com/office/powerpoint/2010/main" val="369955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9464239-8CCE-4B04-BCEC-728B96F9168F}"/>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a16="http://schemas.microsoft.com/office/drawing/2014/main" id="{0A005E00-A08F-4CD0-AFE5-955B627AA4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3589036-767E-4608-B777-2A9107F4E501}"/>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57E346E-E411-46BA-BE65-8A45C5EC8B3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357BA57-412A-4588-922F-339B170FD73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355C69-ED01-4095-B6C7-1649221B9F9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id="{350B52C7-7EBB-4656-AD78-BADEC0D3A19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id="{F120DF26-C6BE-4D2D-921D-CA0A60B1B3D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id="{37043A05-9D4A-4C33-82E8-378F8B9B4FE7}"/>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28">
              <a:extLst>
                <a:ext uri="{FF2B5EF4-FFF2-40B4-BE49-F238E27FC236}">
                  <a16:creationId xmlns:a16="http://schemas.microsoft.com/office/drawing/2014/main" id="{0EAC8F3C-1D3F-4FAF-A44A-56766B65622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EF4E38-91B4-492E-A73F-BA04C34CC1F9}"/>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8" name="TextBox 47">
              <a:extLst>
                <a:ext uri="{FF2B5EF4-FFF2-40B4-BE49-F238E27FC236}">
                  <a16:creationId xmlns:a16="http://schemas.microsoft.com/office/drawing/2014/main" id="{1B6394F8-7F1A-4A24-B544-32720422E4A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9" name="TextBox 48">
              <a:extLst>
                <a:ext uri="{FF2B5EF4-FFF2-40B4-BE49-F238E27FC236}">
                  <a16:creationId xmlns:a16="http://schemas.microsoft.com/office/drawing/2014/main" id="{E102833E-B272-43C9-A908-D1A7D75D129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0" name="TextBox 49">
              <a:extLst>
                <a:ext uri="{FF2B5EF4-FFF2-40B4-BE49-F238E27FC236}">
                  <a16:creationId xmlns:a16="http://schemas.microsoft.com/office/drawing/2014/main" id="{79BB0309-C06F-4C5B-9546-D463731AD3D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1" name="Picture 50">
              <a:extLst>
                <a:ext uri="{FF2B5EF4-FFF2-40B4-BE49-F238E27FC236}">
                  <a16:creationId xmlns:a16="http://schemas.microsoft.com/office/drawing/2014/main" id="{4E69E2E0-2F83-47F8-8F27-5281281EE9F7}"/>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Content Placeholder 4"/>
          <p:cNvSpPr>
            <a:spLocks noGrp="1"/>
          </p:cNvSpPr>
          <p:nvPr>
            <p:ph idx="1"/>
          </p:nvPr>
        </p:nvSpPr>
        <p:spPr>
          <a:xfrm>
            <a:off x="1374586" y="1183023"/>
            <a:ext cx="8621498" cy="4872038"/>
          </a:xfrm>
        </p:spPr>
        <p:txBody>
          <a:bodyPr>
            <a:normAutofit/>
          </a:bodyPr>
          <a:lstStyle/>
          <a:p>
            <a:r>
              <a:rPr lang="en-US" sz="1800" dirty="0"/>
              <a:t>Your PIT Lead should be providing you with a list of agencies prior to the day of the count. </a:t>
            </a:r>
          </a:p>
          <a:p>
            <a:pPr lvl="1"/>
            <a:r>
              <a:rPr lang="en-US" sz="1400" dirty="0"/>
              <a:t>If you have not received a list please contact your PIT lead. </a:t>
            </a:r>
          </a:p>
          <a:p>
            <a:pPr lvl="1"/>
            <a:r>
              <a:rPr lang="en-US" sz="1400" dirty="0"/>
              <a:t>If you believe there is an agency that should be on this list, please contact your PIT Lead and they will reach out to me if necessary. </a:t>
            </a:r>
          </a:p>
          <a:p>
            <a:r>
              <a:rPr lang="en-US" sz="1800" dirty="0"/>
              <a:t>To view the list of agencies that participated last year, please visit the THN website and download the Housing Inventory Count (HIC) 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me ASAP**</a:t>
            </a:r>
          </a:p>
          <a:p>
            <a:endParaRPr lang="en-US" dirty="0"/>
          </a:p>
          <a:p>
            <a:endParaRPr lang="en-US" dirty="0"/>
          </a:p>
        </p:txBody>
      </p:sp>
      <p:graphicFrame>
        <p:nvGraphicFramePr>
          <p:cNvPr id="20" name="Diagram 19" descr="PIT Measures People Plus HIC Measures Housing Equals Who &amp; Capacity for Crisis" title="PIT and HIC Visual"/>
          <p:cNvGraphicFramePr/>
          <p:nvPr>
            <p:extLst>
              <p:ext uri="{D42A27DB-BD31-4B8C-83A1-F6EECF244321}">
                <p14:modId xmlns:p14="http://schemas.microsoft.com/office/powerpoint/2010/main" val="4214275428"/>
              </p:ext>
            </p:extLst>
          </p:nvPr>
        </p:nvGraphicFramePr>
        <p:xfrm>
          <a:off x="1808015" y="3383799"/>
          <a:ext cx="7892177"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5"/>
          <p:cNvSpPr>
            <a:spLocks noGrp="1"/>
          </p:cNvSpPr>
          <p:nvPr>
            <p:ph type="title"/>
          </p:nvPr>
        </p:nvSpPr>
        <p:spPr>
          <a:xfrm>
            <a:off x="564520" y="-5619"/>
            <a:ext cx="10241632" cy="1325563"/>
          </a:xfrm>
        </p:spPr>
        <p:txBody>
          <a:bodyPr/>
          <a:lstStyle/>
          <a:p>
            <a:pPr algn="ctr"/>
            <a:r>
              <a:rPr lang="en-US" dirty="0">
                <a:solidFill>
                  <a:schemeClr val="tx2"/>
                </a:solidFill>
              </a:rPr>
              <a:t>Locations Continued</a:t>
            </a:r>
          </a:p>
        </p:txBody>
      </p:sp>
    </p:spTree>
    <p:extLst>
      <p:ext uri="{BB962C8B-B14F-4D97-AF65-F5344CB8AC3E}">
        <p14:creationId xmlns:p14="http://schemas.microsoft.com/office/powerpoint/2010/main" val="257635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B5FBCA4-DE08-4799-BA27-136215B47FF1}"/>
              </a:ext>
            </a:extLst>
          </p:cNvPr>
          <p:cNvGrpSpPr/>
          <p:nvPr/>
        </p:nvGrpSpPr>
        <p:grpSpPr>
          <a:xfrm>
            <a:off x="0" y="-12168"/>
            <a:ext cx="12154052" cy="7169067"/>
            <a:chOff x="0" y="-12168"/>
            <a:chExt cx="12154052" cy="7169067"/>
          </a:xfrm>
        </p:grpSpPr>
        <p:sp>
          <p:nvSpPr>
            <p:cNvPr id="29" name="Rectangle 28">
              <a:extLst>
                <a:ext uri="{FF2B5EF4-FFF2-40B4-BE49-F238E27FC236}">
                  <a16:creationId xmlns:a16="http://schemas.microsoft.com/office/drawing/2014/main" id="{E3512C2C-DECB-4FA3-B005-1CF063C6BD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EB5846D-DCE6-4CB6-BCF4-23E6B66CD1C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1E55487-8AA3-4BB2-9B45-B16BE88158D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BF2DE97-3F69-499A-A39A-D670B2A4B908}"/>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DB3127-0F23-4C59-BB85-678C5A9A465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43E9811-D8FF-47F3-9CA2-602A603D1931}"/>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384E6A6-A100-424E-A0FF-7B14E4E05C7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3BBC06C-B51D-4A1D-A2AD-80705439945A}"/>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6">
              <a:extLst>
                <a:ext uri="{FF2B5EF4-FFF2-40B4-BE49-F238E27FC236}">
                  <a16:creationId xmlns:a16="http://schemas.microsoft.com/office/drawing/2014/main" id="{31FD389F-43EB-43B2-B834-EB45BD233EE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id="{17DD8A4D-207B-4281-9781-75C07EDEA8A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id="{F30CCBF1-915A-4955-BF1E-1607E9537A0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id="{48AC78AE-554A-4C2A-B661-911C703C177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id="{EA0FD341-4EE2-4A89-8CDB-9047B0F369F7}"/>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id="{3A37BC4F-E1A9-42C1-AEDB-DBC740FDC458}"/>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8">
              <a:extLst>
                <a:ext uri="{FF2B5EF4-FFF2-40B4-BE49-F238E27FC236}">
                  <a16:creationId xmlns:a16="http://schemas.microsoft.com/office/drawing/2014/main" id="{8BEB1585-A5F2-4608-81F3-92711CEFC4B9}"/>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87ECEFC-E965-45A9-9ABB-CC56D8CCBA9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1" name="TextBox 60">
              <a:extLst>
                <a:ext uri="{FF2B5EF4-FFF2-40B4-BE49-F238E27FC236}">
                  <a16:creationId xmlns:a16="http://schemas.microsoft.com/office/drawing/2014/main" id="{9222A435-A31A-488E-8110-FDCFF274AEC6}"/>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9" name="TextBox 68">
              <a:extLst>
                <a:ext uri="{FF2B5EF4-FFF2-40B4-BE49-F238E27FC236}">
                  <a16:creationId xmlns:a16="http://schemas.microsoft.com/office/drawing/2014/main" id="{92E883FD-1446-4371-B0C2-FE28C5BF2A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1" name="TextBox 70">
              <a:extLst>
                <a:ext uri="{FF2B5EF4-FFF2-40B4-BE49-F238E27FC236}">
                  <a16:creationId xmlns:a16="http://schemas.microsoft.com/office/drawing/2014/main" id="{404D9EC5-97BC-45F1-895F-47DACE0870EF}"/>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2" name="TextBox 71">
              <a:extLst>
                <a:ext uri="{FF2B5EF4-FFF2-40B4-BE49-F238E27FC236}">
                  <a16:creationId xmlns:a16="http://schemas.microsoft.com/office/drawing/2014/main" id="{0AD38599-5B96-4987-A58C-FE951134B92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3" name="TextBox 72">
              <a:extLst>
                <a:ext uri="{FF2B5EF4-FFF2-40B4-BE49-F238E27FC236}">
                  <a16:creationId xmlns:a16="http://schemas.microsoft.com/office/drawing/2014/main" id="{87AC0E2C-247F-4CB6-9401-38A6BB6A301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4" name="TextBox 73">
              <a:extLst>
                <a:ext uri="{FF2B5EF4-FFF2-40B4-BE49-F238E27FC236}">
                  <a16:creationId xmlns:a16="http://schemas.microsoft.com/office/drawing/2014/main" id="{C774EFAA-C9EE-462E-BF7B-E153FE43BF6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5" name="Picture 74">
              <a:extLst>
                <a:ext uri="{FF2B5EF4-FFF2-40B4-BE49-F238E27FC236}">
                  <a16:creationId xmlns:a16="http://schemas.microsoft.com/office/drawing/2014/main" id="{CA790EE0-79EA-41E9-B1E2-65ADFC805D2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2"/>
                </a:solidFill>
              </a:rPr>
              <a:t>Winter PIT Count Date: </a:t>
            </a:r>
            <a:br>
              <a:rPr lang="en-US" dirty="0">
                <a:solidFill>
                  <a:schemeClr val="accent2"/>
                </a:solidFill>
              </a:rPr>
            </a:br>
            <a:r>
              <a:rPr lang="en-US" dirty="0">
                <a:solidFill>
                  <a:schemeClr val="accent2"/>
                </a:solidFill>
              </a:rPr>
              <a:t>1/23/2025</a:t>
            </a:r>
          </a:p>
        </p:txBody>
      </p:sp>
    </p:spTree>
    <p:extLst>
      <p:ext uri="{BB962C8B-B14F-4D97-AF65-F5344CB8AC3E}">
        <p14:creationId xmlns:p14="http://schemas.microsoft.com/office/powerpoint/2010/main" val="134501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E48A34A-CAB0-494C-B9CF-5E0F6C7C2CF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17276BDC-F06D-4716-B980-66EF8AEF327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E36AE9-0B26-44CD-B655-08702A9F4325}"/>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DEA2114-C770-4194-95B0-D5668C9ACAAD}"/>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0BB6804-A723-48FA-A39D-37FA6D0AA38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01B5512-C6DF-435E-9FEF-25B4093D1F2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id="{997328F4-F89A-4681-8C7F-1ECBEF7E0AAC}"/>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D3B60474-66C1-4542-A16D-9008B420D49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839D360C-8D84-4B01-B082-9AE26EC1DF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24D47CAB-F57A-430E-AD52-5AD6DC90339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F7762DE-BC00-4F52-9D03-DAAD02644EA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B529E457-0800-4882-AB65-75E472F37817}"/>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C5B59F15-81DC-4586-8AA2-C2BAAA87D08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7128B91C-3996-4C07-B164-A4485CAED9B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49A3E8BB-4CB6-4B58-8DD1-8E3800FDFF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1"/>
          <p:cNvSpPr>
            <a:spLocks noGrp="1"/>
          </p:cNvSpPr>
          <p:nvPr>
            <p:ph type="title"/>
          </p:nvPr>
        </p:nvSpPr>
        <p:spPr>
          <a:xfrm>
            <a:off x="571285" y="4546"/>
            <a:ext cx="10312817" cy="1325563"/>
          </a:xfrm>
        </p:spPr>
        <p:txBody>
          <a:bodyPr/>
          <a:lstStyle/>
          <a:p>
            <a:pPr algn="ctr"/>
            <a:r>
              <a:rPr lang="en-US" dirty="0"/>
              <a:t>PIT Count Vs. HIC</a:t>
            </a:r>
          </a:p>
        </p:txBody>
      </p:sp>
      <p:pic>
        <p:nvPicPr>
          <p:cNvPr id="20" name="Picture 19"/>
          <p:cNvPicPr>
            <a:picLocks noChangeAspect="1"/>
          </p:cNvPicPr>
          <p:nvPr/>
        </p:nvPicPr>
        <p:blipFill>
          <a:blip r:embed="rId4"/>
          <a:stretch>
            <a:fillRect/>
          </a:stretch>
        </p:blipFill>
        <p:spPr>
          <a:xfrm>
            <a:off x="2343025" y="1146642"/>
            <a:ext cx="7329153" cy="5605670"/>
          </a:xfrm>
          <a:prstGeom prst="rect">
            <a:avLst/>
          </a:prstGeom>
        </p:spPr>
      </p:pic>
    </p:spTree>
    <p:extLst>
      <p:ext uri="{BB962C8B-B14F-4D97-AF65-F5344CB8AC3E}">
        <p14:creationId xmlns:p14="http://schemas.microsoft.com/office/powerpoint/2010/main" val="414476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8A9C249-D52C-45FB-82F2-FED4B3900C7C}"/>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7F2963E7-1E5D-46A9-B93A-12CE55C81AD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338E2C-07AD-4CC0-AF73-ACFD1C546933}"/>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C70087-2242-4E6A-A29B-306CFF96691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D7EB9C2-A230-4246-9691-F1D92BE6EBD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3DF53A-A75B-4BD7-A3DE-3146003CE86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id="{C70C8A81-8103-4992-A381-63F61C3263E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0A75B3EE-6371-43CD-8D2D-C3B09ADDB46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A5DD3B1F-872C-40E7-AF64-E9DF3AFEF636}"/>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0C837B0F-52A9-4F5B-AD76-C5F4ECD467E1}"/>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1C238B1-829D-4C6B-991A-58B7CA54C922}"/>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E176729C-D48E-48DF-9891-9D3261AC78A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9C308F39-F952-43EF-BA48-818CEB69115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9F591493-5DD3-4BA4-A04E-96BA125BDF9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E6E4707F-B731-435C-B65E-7F013C40F19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13538"/>
            <a:ext cx="10323418" cy="1325563"/>
          </a:xfrm>
        </p:spPr>
        <p:txBody>
          <a:bodyPr/>
          <a:lstStyle/>
          <a:p>
            <a:pPr algn="ctr"/>
            <a:r>
              <a:rPr lang="en-US" dirty="0"/>
              <a:t>Domestic Violence Protocol</a:t>
            </a:r>
          </a:p>
        </p:txBody>
      </p:sp>
      <p:sp>
        <p:nvSpPr>
          <p:cNvPr id="20"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staying in this shelter because 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78818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FC143E3-2B53-451F-B7AD-076160295ADF}"/>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2F5234D6-1053-48C6-A04E-1486937C0BF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91D3ED9-23CA-4A59-A9EE-C51F336BF042}"/>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01B68B-784A-4844-9161-AAC2899AD6FE}"/>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F7232EB-8300-4AE0-99D3-6BCF4CBC9ED7}"/>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3D762A4-9129-484F-8DEA-351DDE5AFA3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id="{34078D6C-0FD2-443B-8C56-8893CE522A3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id="{E16966F9-D3C9-4449-B436-694925728D4B}"/>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FDD854BC-EB55-4A70-9382-C128F83CC04F}"/>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id="{4C1831D0-E693-4BCD-A389-12C5C8359010}"/>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93D64A1-58C5-475C-BA08-8B87E8A88446}"/>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id="{F06E01AE-4D90-4F9F-BF03-2BE6886334B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id="{FAE50471-20F8-4D58-8852-6ACDBBA52B8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id="{EB3AA4C8-A82E-452C-9749-81A299E4114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id="{E44D7051-FA50-4CB0-95B8-8CC6A0A645E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81885" y="13538"/>
            <a:ext cx="10302218" cy="1325563"/>
          </a:xfrm>
        </p:spPr>
        <p:txBody>
          <a:bodyPr/>
          <a:lstStyle/>
          <a:p>
            <a:pPr algn="ctr"/>
            <a:r>
              <a:rPr lang="en-US" dirty="0"/>
              <a:t>Surveying Survivors</a:t>
            </a:r>
          </a:p>
        </p:txBody>
      </p:sp>
      <p:sp>
        <p:nvSpPr>
          <p:cNvPr id="20"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a:t>Explain that the survey is confidential and all identifying information is removed for their safety.</a:t>
            </a:r>
          </a:p>
          <a:p>
            <a:pPr>
              <a:buFont typeface="Wingdings" panose="05000000000000000000" pitchFamily="2" charset="2"/>
              <a:buChar char="ü"/>
            </a:pPr>
            <a:r>
              <a:rPr lang="en-US" sz="1800" dirty="0"/>
              <a:t>Use their initials or a code for their name (if they don’t want to give you their initials).</a:t>
            </a:r>
          </a:p>
          <a:p>
            <a:pPr>
              <a:buFont typeface="Wingdings" panose="05000000000000000000" pitchFamily="2" charset="2"/>
              <a:buChar char="ü"/>
            </a:pPr>
            <a:r>
              <a:rPr lang="en-US" sz="1800" dirty="0"/>
              <a:t>Fill out their age range. NOT THEIR EXACT AGE</a:t>
            </a:r>
          </a:p>
          <a:p>
            <a:pPr>
              <a:buFont typeface="Wingdings" panose="05000000000000000000" pitchFamily="2" charset="2"/>
              <a:buChar char="ü"/>
            </a:pPr>
            <a:r>
              <a:rPr lang="en-US" sz="1800" dirty="0"/>
              <a:t>Complete the remainder of the survey with them.</a:t>
            </a:r>
          </a:p>
          <a:p>
            <a:pPr>
              <a:buFont typeface="Wingdings" panose="05000000000000000000" pitchFamily="2" charset="2"/>
              <a:buChar char="ü"/>
            </a:pPr>
            <a:r>
              <a:rPr lang="en-US" sz="1800" dirty="0"/>
              <a:t>Write in the notes section of the survey that they are a survivor so I can make sure their location is secure.</a:t>
            </a:r>
          </a:p>
          <a:p>
            <a:pPr>
              <a:buFont typeface="Wingdings" panose="05000000000000000000" pitchFamily="2" charset="2"/>
              <a:buChar char="ü"/>
            </a:pPr>
            <a:r>
              <a:rPr lang="en-US" sz="1800" dirty="0"/>
              <a:t>Provide any information on support that your PIT lead provided you </a:t>
            </a:r>
          </a:p>
          <a:p>
            <a:pPr>
              <a:buFont typeface="Wingdings" panose="05000000000000000000" pitchFamily="2" charset="2"/>
              <a:buChar char="ü"/>
            </a:pPr>
            <a:endParaRPr lang="en-US" sz="1800" dirty="0"/>
          </a:p>
          <a:p>
            <a:endParaRPr lang="en-US" dirty="0"/>
          </a:p>
        </p:txBody>
      </p:sp>
      <p:sp>
        <p:nvSpPr>
          <p:cNvPr id="23" name="Rectangle 22"/>
          <p:cNvSpPr/>
          <p:nvPr/>
        </p:nvSpPr>
        <p:spPr>
          <a:xfrm>
            <a:off x="6739047" y="1702462"/>
            <a:ext cx="3103125" cy="4524315"/>
          </a:xfrm>
          <a:prstGeom prst="rect">
            <a:avLst/>
          </a:prstGeom>
        </p:spPr>
        <p:txBody>
          <a:bodyPr wrap="square">
            <a:spAutoFit/>
          </a:bodyPr>
          <a:lstStyle/>
          <a:p>
            <a:pPr marL="285750" indent="-285750">
              <a:buFont typeface="Raleway" panose="020B0503030101060003" pitchFamily="34" charset="0"/>
              <a:buChar char="Х"/>
            </a:pPr>
            <a:r>
              <a:rPr lang="en-US" dirty="0"/>
              <a:t>Fill in their full name </a:t>
            </a:r>
          </a:p>
          <a:p>
            <a:pPr marL="285750" indent="-285750">
              <a:buFont typeface="Raleway" panose="020B0503030101060003" pitchFamily="34" charset="0"/>
              <a:buChar char="Х"/>
            </a:pPr>
            <a:r>
              <a:rPr lang="en-US" dirty="0"/>
              <a:t>Fill in their date of birth</a:t>
            </a:r>
          </a:p>
          <a:p>
            <a:pPr marL="285750" indent="-285750">
              <a:buFont typeface="Raleway" panose="020B0503030101060003" pitchFamily="34" charset="0"/>
              <a:buChar char="Х"/>
            </a:pPr>
            <a:r>
              <a:rPr lang="en-US" dirty="0"/>
              <a:t>Fill in their exact age</a:t>
            </a:r>
          </a:p>
          <a:p>
            <a:pPr marL="285750" indent="-285750">
              <a:buFont typeface="Raleway" panose="020B0503030101060003" pitchFamily="34" charset="0"/>
              <a:buChar char="Х"/>
            </a:pPr>
            <a:r>
              <a:rPr lang="en-US" dirty="0"/>
              <a:t>Provide any identifying information in the notes section</a:t>
            </a:r>
          </a:p>
          <a:p>
            <a:pPr marL="285750" indent="-285750">
              <a:buFont typeface="Raleway" panose="020B0503030101060003" pitchFamily="34" charset="0"/>
              <a:buChar char="Х"/>
            </a:pPr>
            <a:r>
              <a:rPr lang="en-US" dirty="0"/>
              <a:t>Do not fill out any personal identifying information</a:t>
            </a:r>
          </a:p>
          <a:p>
            <a:pPr marL="285750" indent="-285750">
              <a:buFont typeface="Raleway" panose="020B0503030101060003" pitchFamily="34" charset="0"/>
              <a:buChar char="Х"/>
            </a:pPr>
            <a:r>
              <a:rPr lang="en-US" dirty="0"/>
              <a:t>Pressure participants into answering any questions they don’t feel comfortable answering.</a:t>
            </a:r>
          </a:p>
          <a:p>
            <a:pPr marL="285750" indent="-285750">
              <a:buFont typeface="Raleway" panose="020B0503030101060003" pitchFamily="34" charset="0"/>
              <a:buChar char="Х"/>
            </a:pPr>
            <a:r>
              <a:rPr lang="en-US" dirty="0"/>
              <a:t>Express disbelief or pity to answers on the survey by survivors. </a:t>
            </a:r>
          </a:p>
        </p:txBody>
      </p:sp>
    </p:spTree>
    <p:extLst>
      <p:ext uri="{BB962C8B-B14F-4D97-AF65-F5344CB8AC3E}">
        <p14:creationId xmlns:p14="http://schemas.microsoft.com/office/powerpoint/2010/main" val="429472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F1E62EE-D63D-426B-8466-4B0211D61470}"/>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2FE442D9-75B9-4B0E-8063-1417A238CC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58289E-4B3E-4C52-9ACE-EB7FD38A595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B99CCA3-E07D-4ECE-AB72-B8640C72C48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2A07E7B-25D9-4BD4-A2B4-9749D63FE42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99C49E3-3573-4375-8C2C-06142DF3BAC5}"/>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id="{FDE8C08D-EB39-42E0-86A2-367438B7D96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0AAE9353-AA71-4038-B939-566C474AB4A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id="{CC75D1CD-259F-439C-AA45-D1CDF2C558B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D60B22EC-22AF-4DC2-B147-0617669B26F1}"/>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45A9C61-3C31-4E65-AC00-1879079CFD6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id="{318EF4B5-AC8D-4029-B2ED-0EF500A9161F}"/>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id="{24D6830F-35D7-4E87-9627-4615591C065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id="{B024127E-6EFD-4CEB-A862-B87A2609170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id="{4FAFA7B8-9A76-4969-8355-E56F7B5A993B}"/>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0" name="Title 5"/>
          <p:cNvSpPr>
            <a:spLocks noGrp="1"/>
          </p:cNvSpPr>
          <p:nvPr>
            <p:ph type="title"/>
          </p:nvPr>
        </p:nvSpPr>
        <p:spPr>
          <a:xfrm>
            <a:off x="592485" y="48647"/>
            <a:ext cx="10291617" cy="1325563"/>
          </a:xfrm>
        </p:spPr>
        <p:txBody>
          <a:bodyPr/>
          <a:lstStyle/>
          <a:p>
            <a:pPr algn="ctr"/>
            <a:r>
              <a:rPr lang="en-US" dirty="0">
                <a:solidFill>
                  <a:schemeClr val="tx2"/>
                </a:solidFill>
              </a:rPr>
              <a:t>App Screenshot</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623" y="1263956"/>
            <a:ext cx="7853480" cy="4917487"/>
          </a:xfrm>
          <a:prstGeom prst="rect">
            <a:avLst/>
          </a:prstGeom>
        </p:spPr>
      </p:pic>
    </p:spTree>
    <p:extLst>
      <p:ext uri="{BB962C8B-B14F-4D97-AF65-F5344CB8AC3E}">
        <p14:creationId xmlns:p14="http://schemas.microsoft.com/office/powerpoint/2010/main" val="366952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7A32692-F9B7-4055-BD62-FAE7813B5C41}"/>
              </a:ext>
            </a:extLst>
          </p:cNvPr>
          <p:cNvGrpSpPr/>
          <p:nvPr/>
        </p:nvGrpSpPr>
        <p:grpSpPr>
          <a:xfrm>
            <a:off x="9379" y="-12171"/>
            <a:ext cx="12144673" cy="7169070"/>
            <a:chOff x="9379" y="-12171"/>
            <a:chExt cx="12144673" cy="7169070"/>
          </a:xfrm>
        </p:grpSpPr>
        <p:sp>
          <p:nvSpPr>
            <p:cNvPr id="15" name="Rectangle 14">
              <a:extLst>
                <a:ext uri="{FF2B5EF4-FFF2-40B4-BE49-F238E27FC236}">
                  <a16:creationId xmlns:a16="http://schemas.microsoft.com/office/drawing/2014/main" id="{5DEECD00-EEB6-41D9-BC4E-0E33D29C0B1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397491-777F-4B1F-A255-8C620A18E768}"/>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1202CF-B348-498D-A775-E75D9CAD9FF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2EBB9-3CAD-4C47-BDC0-FF2BDC9A1C26}"/>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D127AD-342E-49A1-9F61-F4F31ED1EC30}"/>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6">
              <a:extLst>
                <a:ext uri="{FF2B5EF4-FFF2-40B4-BE49-F238E27FC236}">
                  <a16:creationId xmlns:a16="http://schemas.microsoft.com/office/drawing/2014/main" id="{A0C3A015-54B3-48F7-A34C-DD15A2A7E3D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CAD18E42-120F-49C0-96CA-F6178B78AD45}"/>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0">
              <a:extLst>
                <a:ext uri="{FF2B5EF4-FFF2-40B4-BE49-F238E27FC236}">
                  <a16:creationId xmlns:a16="http://schemas.microsoft.com/office/drawing/2014/main" id="{7237D26A-3767-494E-BA4C-16F2A84C66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a16="http://schemas.microsoft.com/office/drawing/2014/main" id="{A6DF8584-9D23-423C-A611-DD04E2B066CA}"/>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5948DF0-E763-4EA1-A886-FE13F759EC3B}"/>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5" name="TextBox 24">
              <a:extLst>
                <a:ext uri="{FF2B5EF4-FFF2-40B4-BE49-F238E27FC236}">
                  <a16:creationId xmlns:a16="http://schemas.microsoft.com/office/drawing/2014/main" id="{40DAFB25-9D0E-4ACF-AB09-CE80C83B8846}"/>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a:extLst>
                <a:ext uri="{FF2B5EF4-FFF2-40B4-BE49-F238E27FC236}">
                  <a16:creationId xmlns:a16="http://schemas.microsoft.com/office/drawing/2014/main" id="{E56D0206-815F-45D8-A6F9-B90F900E17B2}"/>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a:extLst>
                <a:ext uri="{FF2B5EF4-FFF2-40B4-BE49-F238E27FC236}">
                  <a16:creationId xmlns:a16="http://schemas.microsoft.com/office/drawing/2014/main" id="{2D94EB33-021E-4AD9-826F-4B1AC342D1E5}"/>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a:extLst>
                <a:ext uri="{FF2B5EF4-FFF2-40B4-BE49-F238E27FC236}">
                  <a16:creationId xmlns:a16="http://schemas.microsoft.com/office/drawing/2014/main" id="{1EE0E9B3-783C-42E7-AF80-D7E69A1EE98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5046"/>
            <a:ext cx="10003883" cy="1325563"/>
          </a:xfrm>
        </p:spPr>
        <p:txBody>
          <a:bodyPr/>
          <a:lstStyle/>
          <a:p>
            <a:pPr algn="ctr"/>
            <a:r>
              <a:rPr lang="en-US" dirty="0"/>
              <a:t>Tips and Tricks</a:t>
            </a:r>
          </a:p>
        </p:txBody>
      </p:sp>
      <p:sp>
        <p:nvSpPr>
          <p:cNvPr id="39" name="Content Placeholder 4"/>
          <p:cNvSpPr>
            <a:spLocks noGrp="1"/>
          </p:cNvSpPr>
          <p:nvPr>
            <p:ph idx="1"/>
          </p:nvPr>
        </p:nvSpPr>
        <p:spPr>
          <a:xfrm>
            <a:off x="1518548" y="1174059"/>
            <a:ext cx="8817652" cy="4351338"/>
          </a:xfrm>
        </p:spPr>
        <p:txBody>
          <a:bodyPr>
            <a:normAutofit/>
          </a:bodyPr>
          <a:lstStyle/>
          <a:p>
            <a:r>
              <a:rPr lang="en-US" sz="1800" dirty="0"/>
              <a:t>Verify list of agencies for your community prior to the PIT count.</a:t>
            </a:r>
          </a:p>
          <a:p>
            <a:pPr lvl="1"/>
            <a:r>
              <a:rPr lang="en-US" sz="1600" dirty="0"/>
              <a:t>Contact your PIT Lead if one appears to be missing. </a:t>
            </a:r>
          </a:p>
          <a:p>
            <a:pPr marL="457200" lvl="1" indent="0">
              <a:buNone/>
            </a:pPr>
            <a:endParaRPr lang="en-US" sz="1600" dirty="0"/>
          </a:p>
          <a:p>
            <a:r>
              <a:rPr lang="en-US" sz="1800" dirty="0"/>
              <a:t>Work with your PIT Lead to 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p>
          <a:p>
            <a:pPr marL="457200" lvl="1" indent="0">
              <a:buNone/>
            </a:pPr>
            <a:endParaRPr lang="en-US" sz="1800" dirty="0"/>
          </a:p>
          <a:p>
            <a:r>
              <a:rPr lang="en-US" sz="1800" dirty="0"/>
              <a:t>Maintain contact with your assigned shelter leading up to the count. </a:t>
            </a:r>
          </a:p>
          <a:p>
            <a:pPr lvl="1"/>
            <a:r>
              <a:rPr lang="en-US" sz="1600" dirty="0"/>
              <a:t>Identify the time you will be helping survey and how long they anticipate needing your assistance. </a:t>
            </a:r>
            <a:endParaRPr lang="en-US" sz="2000" dirty="0"/>
          </a:p>
          <a:p>
            <a:endParaRPr lang="en-US" dirty="0"/>
          </a:p>
        </p:txBody>
      </p:sp>
    </p:spTree>
    <p:extLst>
      <p:ext uri="{BB962C8B-B14F-4D97-AF65-F5344CB8AC3E}">
        <p14:creationId xmlns:p14="http://schemas.microsoft.com/office/powerpoint/2010/main" val="3152743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ED5D6C0-9C8B-46F3-98D9-A667A71EB818}"/>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B1876733-AF6A-4861-9A65-E969207582EB}"/>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5764C04-2CA8-4114-BFBE-5998C200894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8361904-8678-4F64-9CA1-057B1643655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6CC6A93-B9D1-4C3C-8079-C8D1A4A06D0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EBA77AE-AFF6-4904-8430-A25460635D4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id="{6E072083-94BD-41F3-8B18-37F53FE8991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id="{A2E32F1F-F4C3-4218-81EE-F4DE65190A6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DC930FC4-C44A-46DE-BC3A-D68120C78CD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id="{DCADC963-69D0-4951-A5A1-2F327507CEBE}"/>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A7CE4BD-4D47-4734-BAEE-1FE6E452F9D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id="{380B5742-8CFA-4766-A392-CB970DA2C91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id="{1ED9F8A4-3CF7-4ED2-819F-18D1424FF1B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id="{D7012B1D-21BD-49FA-A6AF-AF991D6B170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id="{4C8A7A97-3655-4EDA-85B6-B763CBB7AF7C}"/>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Unsheltered and Sheltered Counts</a:t>
            </a:r>
          </a:p>
        </p:txBody>
      </p:sp>
      <p:sp>
        <p:nvSpPr>
          <p:cNvPr id="20" name="Text Placeholder 4"/>
          <p:cNvSpPr txBox="1">
            <a:spLocks/>
          </p:cNvSpPr>
          <p:nvPr/>
        </p:nvSpPr>
        <p:spPr>
          <a:xfrm>
            <a:off x="2137266" y="1349987"/>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091113" y="1360872"/>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1834120" y="1884353"/>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23" name="Rectangle 22"/>
          <p:cNvSpPr/>
          <p:nvPr/>
        </p:nvSpPr>
        <p:spPr>
          <a:xfrm>
            <a:off x="6083991" y="1882327"/>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a:p>
        </p:txBody>
      </p:sp>
    </p:spTree>
    <p:extLst>
      <p:ext uri="{BB962C8B-B14F-4D97-AF65-F5344CB8AC3E}">
        <p14:creationId xmlns:p14="http://schemas.microsoft.com/office/powerpoint/2010/main" val="57038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1A177F5-0EA1-47E6-9047-4829EBCE740C}"/>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9B3C7365-E27B-4001-B02A-46C0F55EE95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AFDBF5-34BA-48CD-88AC-0BB691795F9D}"/>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BDEBFEC-1968-4A9A-AE8F-2EA90AC0D7C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5E355F5-9003-4DAD-A493-8056AEA9D667}"/>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0C58B6A-4D0F-41E4-B3A3-6B1D4A675C1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id="{E82D30F0-34D8-4796-B084-B91F9B7B2DB4}"/>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id="{E6C5C70D-D8E9-485E-907E-2E965450681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FDE1789E-3D81-46C6-94B6-58CC261DE593}"/>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id="{26D95FCC-1EA9-4A43-9E97-E57A4DFF0FD7}"/>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7B82F49-8023-4A21-B71E-D52B1239EDC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id="{F4E92C2E-D37B-4716-8B4C-EBF6F3AE1D9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id="{022A635D-3F69-4C32-A6C0-CC90207E4C2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id="{FB5DD4DA-C57F-444E-8B79-BD416FEB95C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id="{F0297AE8-D13E-4B92-808A-A84B1578419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a:t>
            </a:r>
          </a:p>
        </p:txBody>
      </p:sp>
      <p:sp>
        <p:nvSpPr>
          <p:cNvPr id="20"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23" name="Rectangle 22"/>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a:t>Fill out an observation survey if you have not laid eyes on the individual that day</a:t>
            </a:r>
          </a:p>
        </p:txBody>
      </p:sp>
    </p:spTree>
    <p:extLst>
      <p:ext uri="{BB962C8B-B14F-4D97-AF65-F5344CB8AC3E}">
        <p14:creationId xmlns:p14="http://schemas.microsoft.com/office/powerpoint/2010/main" val="138459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47230E6D-837D-4D98-B254-84F6838E7446}"/>
              </a:ext>
            </a:extLst>
          </p:cNvPr>
          <p:cNvGrpSpPr/>
          <p:nvPr/>
        </p:nvGrpSpPr>
        <p:grpSpPr>
          <a:xfrm>
            <a:off x="9379" y="-12171"/>
            <a:ext cx="12144673" cy="7169070"/>
            <a:chOff x="9379" y="-12171"/>
            <a:chExt cx="12144673" cy="7169070"/>
          </a:xfrm>
        </p:grpSpPr>
        <p:sp>
          <p:nvSpPr>
            <p:cNvPr id="52" name="Rectangle 51">
              <a:extLst>
                <a:ext uri="{FF2B5EF4-FFF2-40B4-BE49-F238E27FC236}">
                  <a16:creationId xmlns:a16="http://schemas.microsoft.com/office/drawing/2014/main" id="{4D7DB9C0-7118-4DBB-9BB8-1F0C78AB2965}"/>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7EFDEA7-9162-477D-B97E-FCB2EB36038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4504ED8-9234-43E5-8433-B465D36053CF}"/>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35DA75E-070E-44AA-9C55-5BB841DE65F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0A3E7F1-2780-4D8C-B860-EF956EACAF5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46">
              <a:extLst>
                <a:ext uri="{FF2B5EF4-FFF2-40B4-BE49-F238E27FC236}">
                  <a16:creationId xmlns:a16="http://schemas.microsoft.com/office/drawing/2014/main" id="{1535E403-AC87-40AD-B285-06340740E88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36">
              <a:extLst>
                <a:ext uri="{FF2B5EF4-FFF2-40B4-BE49-F238E27FC236}">
                  <a16:creationId xmlns:a16="http://schemas.microsoft.com/office/drawing/2014/main" id="{39612579-4E21-4676-A498-556565F4D1E5}"/>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0">
              <a:extLst>
                <a:ext uri="{FF2B5EF4-FFF2-40B4-BE49-F238E27FC236}">
                  <a16:creationId xmlns:a16="http://schemas.microsoft.com/office/drawing/2014/main" id="{8BC0BAAD-7BC8-4EC2-937C-0942DC727ADB}"/>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8">
              <a:extLst>
                <a:ext uri="{FF2B5EF4-FFF2-40B4-BE49-F238E27FC236}">
                  <a16:creationId xmlns:a16="http://schemas.microsoft.com/office/drawing/2014/main" id="{A1DFB272-2B07-43DF-A49D-6A7C98533CD7}"/>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86BE8564-58E0-4CB5-AC59-BDB22771A2F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81" name="TextBox 80">
              <a:extLst>
                <a:ext uri="{FF2B5EF4-FFF2-40B4-BE49-F238E27FC236}">
                  <a16:creationId xmlns:a16="http://schemas.microsoft.com/office/drawing/2014/main" id="{70C4C845-1FEE-41AB-8742-8758A85DA86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82" name="TextBox 81">
              <a:extLst>
                <a:ext uri="{FF2B5EF4-FFF2-40B4-BE49-F238E27FC236}">
                  <a16:creationId xmlns:a16="http://schemas.microsoft.com/office/drawing/2014/main" id="{FDC5BC60-8C06-43CE-8BA7-61CC69B8967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83" name="TextBox 82">
              <a:extLst>
                <a:ext uri="{FF2B5EF4-FFF2-40B4-BE49-F238E27FC236}">
                  <a16:creationId xmlns:a16="http://schemas.microsoft.com/office/drawing/2014/main" id="{E524620F-6F82-461F-BBFD-899FF7A7115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84" name="Picture 83">
              <a:extLst>
                <a:ext uri="{FF2B5EF4-FFF2-40B4-BE49-F238E27FC236}">
                  <a16:creationId xmlns:a16="http://schemas.microsoft.com/office/drawing/2014/main" id="{237EEB4B-CE75-420A-8F8F-2E2E85A20309}"/>
                </a:ext>
              </a:extLst>
            </p:cNvPr>
            <p:cNvPicPr>
              <a:picLocks noChangeAspect="1"/>
            </p:cNvPicPr>
            <p:nvPr/>
          </p:nvPicPr>
          <p:blipFill>
            <a:blip r:embed="rId3"/>
            <a:stretch>
              <a:fillRect/>
            </a:stretch>
          </p:blipFill>
          <p:spPr>
            <a:xfrm>
              <a:off x="765978" y="6110900"/>
              <a:ext cx="762000" cy="733425"/>
            </a:xfrm>
            <a:prstGeom prst="rect">
              <a:avLst/>
            </a:prstGeom>
          </p:spPr>
        </p:pic>
      </p:grpSp>
      <p:grpSp>
        <p:nvGrpSpPr>
          <p:cNvPr id="19" name="Group 18" title="Decision Tree"/>
          <p:cNvGrpSpPr/>
          <p:nvPr/>
        </p:nvGrpSpPr>
        <p:grpSpPr>
          <a:xfrm>
            <a:off x="1009113" y="140056"/>
            <a:ext cx="9784814" cy="6224167"/>
            <a:chOff x="1051989" y="140056"/>
            <a:chExt cx="9784814" cy="6224167"/>
          </a:xfrm>
        </p:grpSpPr>
        <p:sp>
          <p:nvSpPr>
            <p:cNvPr id="20" name="Freeform 19"/>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Encounter someone you believe is experiencing homelessness</a:t>
              </a:r>
            </a:p>
          </p:txBody>
        </p:sp>
        <p:sp>
          <p:nvSpPr>
            <p:cNvPr id="21" name="Freeform 20"/>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Safe to approach</a:t>
              </a:r>
            </a:p>
          </p:txBody>
        </p:sp>
        <p:sp>
          <p:nvSpPr>
            <p:cNvPr id="23" name="Freeform 22"/>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Consented to survey</a:t>
              </a:r>
            </a:p>
          </p:txBody>
        </p:sp>
        <p:sp>
          <p:nvSpPr>
            <p:cNvPr id="25" name="Freeform 24"/>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in a Sheltered location</a:t>
              </a:r>
            </a:p>
          </p:txBody>
        </p:sp>
        <p:sp>
          <p:nvSpPr>
            <p:cNvPr id="27" name="Freeform 26"/>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Sheltered Survey</a:t>
              </a:r>
            </a:p>
          </p:txBody>
        </p:sp>
        <p:sp>
          <p:nvSpPr>
            <p:cNvPr id="30" name="Freeform 29"/>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at an Unsheltered location</a:t>
              </a:r>
            </a:p>
          </p:txBody>
        </p:sp>
        <p:sp>
          <p:nvSpPr>
            <p:cNvPr id="33" name="Freeform 32"/>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Unsheltered Survey</a:t>
              </a:r>
            </a:p>
          </p:txBody>
        </p:sp>
        <p:sp>
          <p:nvSpPr>
            <p:cNvPr id="35" name="Freeform 34"/>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did not consent to survey</a:t>
              </a:r>
            </a:p>
          </p:txBody>
        </p:sp>
        <p:sp>
          <p:nvSpPr>
            <p:cNvPr id="38" name="Freeform 37"/>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39" name="Freeform 38"/>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0" name="Freeform 39"/>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a:t>Person could not consent to survey </a:t>
              </a:r>
            </a:p>
            <a:p>
              <a:pPr lvl="0" algn="ctr" defTabSz="533400">
                <a:lnSpc>
                  <a:spcPct val="90000"/>
                </a:lnSpc>
                <a:spcBef>
                  <a:spcPct val="0"/>
                </a:spcBef>
                <a:spcAft>
                  <a:spcPct val="35000"/>
                </a:spcAft>
              </a:pPr>
              <a:r>
                <a:rPr lang="en-US" sz="1200" kern="1200" dirty="0"/>
                <a:t>-They were sleeping and/or they did not understand the consent process</a:t>
              </a:r>
            </a:p>
          </p:txBody>
        </p:sp>
        <p:sp>
          <p:nvSpPr>
            <p:cNvPr id="43" name="Freeform 42"/>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8" name="Freeform 47"/>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49" name="Freeform 48"/>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reported that they are not experiencing homelessness</a:t>
              </a:r>
            </a:p>
          </p:txBody>
        </p:sp>
        <p:sp>
          <p:nvSpPr>
            <p:cNvPr id="50" name="Freeform 49"/>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Thank them for their time. </a:t>
              </a:r>
            </a:p>
            <a:p>
              <a:pPr lvl="0" algn="ctr" defTabSz="533400">
                <a:lnSpc>
                  <a:spcPct val="90000"/>
                </a:lnSpc>
                <a:spcBef>
                  <a:spcPct val="0"/>
                </a:spcBef>
                <a:spcAft>
                  <a:spcPct val="35000"/>
                </a:spcAft>
              </a:pPr>
              <a:r>
                <a:rPr lang="en-US" sz="1200" kern="1200" dirty="0"/>
                <a:t>DO NOT COMPLETE A SURVEY</a:t>
              </a:r>
            </a:p>
          </p:txBody>
        </p:sp>
        <p:sp>
          <p:nvSpPr>
            <p:cNvPr id="53" name="Freeform 52"/>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58" name="Freeform 57"/>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Unsafe to approach</a:t>
              </a:r>
            </a:p>
          </p:txBody>
        </p:sp>
        <p:sp>
          <p:nvSpPr>
            <p:cNvPr id="59" name="Freeform 58"/>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60" name="Freeform 59"/>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grpSp>
    </p:spTree>
    <p:extLst>
      <p:ext uri="{BB962C8B-B14F-4D97-AF65-F5344CB8AC3E}">
        <p14:creationId xmlns:p14="http://schemas.microsoft.com/office/powerpoint/2010/main" val="98847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6BAF4C9-28E0-4B01-B2B4-ECE85D4F49C6}"/>
              </a:ext>
            </a:extLst>
          </p:cNvPr>
          <p:cNvGrpSpPr/>
          <p:nvPr/>
        </p:nvGrpSpPr>
        <p:grpSpPr>
          <a:xfrm>
            <a:off x="9379" y="-12171"/>
            <a:ext cx="12144673" cy="7169070"/>
            <a:chOff x="9379" y="-12171"/>
            <a:chExt cx="12144673" cy="7169070"/>
          </a:xfrm>
        </p:grpSpPr>
        <p:sp>
          <p:nvSpPr>
            <p:cNvPr id="15" name="Rectangle 14">
              <a:extLst>
                <a:ext uri="{FF2B5EF4-FFF2-40B4-BE49-F238E27FC236}">
                  <a16:creationId xmlns:a16="http://schemas.microsoft.com/office/drawing/2014/main" id="{F653DCF5-A280-482B-90C8-CDF9B3EE80A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175451-EAB8-4BBE-9CAD-EA425800E9E6}"/>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9D739A-3CF2-4E61-8EC2-DD2A1226E8F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A43EFC7-F1E2-4A2D-969E-B70AB7B47FB3}"/>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0B6EAC2-FAC2-477C-9CEE-C3296E61520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6">
              <a:extLst>
                <a:ext uri="{FF2B5EF4-FFF2-40B4-BE49-F238E27FC236}">
                  <a16:creationId xmlns:a16="http://schemas.microsoft.com/office/drawing/2014/main" id="{1A857470-1360-4EAD-9C50-66CDFC21B56B}"/>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2586CE56-1B77-46E4-9EBA-8B1BC03D8CE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0">
              <a:extLst>
                <a:ext uri="{FF2B5EF4-FFF2-40B4-BE49-F238E27FC236}">
                  <a16:creationId xmlns:a16="http://schemas.microsoft.com/office/drawing/2014/main" id="{1D6F4C88-93D9-4F24-AA66-385A2DDFD47A}"/>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a16="http://schemas.microsoft.com/office/drawing/2014/main" id="{83BBB82B-60CD-4544-A064-1295FAFDEE2E}"/>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26293A3-944B-473B-8B95-A8E7BDFEF5DA}"/>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5" name="TextBox 24">
              <a:extLst>
                <a:ext uri="{FF2B5EF4-FFF2-40B4-BE49-F238E27FC236}">
                  <a16:creationId xmlns:a16="http://schemas.microsoft.com/office/drawing/2014/main" id="{6117E07E-CA01-4BA3-A518-F9B472FE243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a:extLst>
                <a:ext uri="{FF2B5EF4-FFF2-40B4-BE49-F238E27FC236}">
                  <a16:creationId xmlns:a16="http://schemas.microsoft.com/office/drawing/2014/main" id="{33838787-D5A8-4338-8971-D2FAE94112A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a:extLst>
                <a:ext uri="{FF2B5EF4-FFF2-40B4-BE49-F238E27FC236}">
                  <a16:creationId xmlns:a16="http://schemas.microsoft.com/office/drawing/2014/main" id="{94C2DF06-59E9-433B-950A-3FEFE65AD0E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a:extLst>
                <a:ext uri="{FF2B5EF4-FFF2-40B4-BE49-F238E27FC236}">
                  <a16:creationId xmlns:a16="http://schemas.microsoft.com/office/drawing/2014/main" id="{09289F05-A7F5-46AA-9D60-42514C5F252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20" y="5046"/>
            <a:ext cx="10003882" cy="1325563"/>
          </a:xfrm>
        </p:spPr>
        <p:txBody>
          <a:bodyPr/>
          <a:lstStyle/>
          <a:p>
            <a:pPr algn="ctr"/>
            <a:r>
              <a:rPr lang="en-US" dirty="0"/>
              <a:t>Best Practices for Sheltered Count</a:t>
            </a:r>
          </a:p>
        </p:txBody>
      </p:sp>
      <p:sp>
        <p:nvSpPr>
          <p:cNvPr id="39" name="Content Placeholder 5"/>
          <p:cNvSpPr>
            <a:spLocks noGrp="1"/>
          </p:cNvSpPr>
          <p:nvPr>
            <p:ph sz="half" idx="4294967295"/>
          </p:nvPr>
        </p:nvSpPr>
        <p:spPr>
          <a:xfrm>
            <a:off x="1527978" y="1267202"/>
            <a:ext cx="8691978" cy="4541838"/>
          </a:xfrm>
          <a:prstGeom prst="rect">
            <a:avLst/>
          </a:prstGeom>
        </p:spPr>
        <p:txBody>
          <a:bodyPr>
            <a:normAutofit/>
          </a:bodyPr>
          <a:lstStyle/>
          <a:p>
            <a:r>
              <a:rPr lang="en-US" sz="1800" dirty="0"/>
              <a:t>Familiarize yourself with the survey</a:t>
            </a:r>
          </a:p>
          <a:p>
            <a:pPr lvl="1"/>
            <a:r>
              <a:rPr lang="en-US" sz="1600" dirty="0"/>
              <a:t>Practice reading all of the questions out loud.</a:t>
            </a:r>
          </a:p>
          <a:p>
            <a:pPr lvl="1"/>
            <a:r>
              <a:rPr lang="en-US" sz="16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600" dirty="0"/>
              <a:t>Whenever possible, attempt to give participants as much privacy as they request. </a:t>
            </a:r>
          </a:p>
          <a:p>
            <a:r>
              <a:rPr lang="en-US" sz="1800" dirty="0"/>
              <a:t>Know volunteer expectations</a:t>
            </a:r>
          </a:p>
          <a:p>
            <a:r>
              <a:rPr lang="en-US" sz="1800" dirty="0"/>
              <a:t>Know community resources</a:t>
            </a:r>
          </a:p>
          <a:p>
            <a:r>
              <a:rPr lang="en-US" sz="1800" dirty="0"/>
              <a:t>Review this training again in the month of January to refresh your knowledge </a:t>
            </a:r>
          </a:p>
          <a:p>
            <a:endParaRPr lang="en-US" dirty="0"/>
          </a:p>
        </p:txBody>
      </p:sp>
    </p:spTree>
    <p:extLst>
      <p:ext uri="{BB962C8B-B14F-4D97-AF65-F5344CB8AC3E}">
        <p14:creationId xmlns:p14="http://schemas.microsoft.com/office/powerpoint/2010/main" val="1092086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4BAF2550-21D3-4E42-B907-7F3799BF6387}"/>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a16="http://schemas.microsoft.com/office/drawing/2014/main" id="{913D5408-B414-4FE9-8CB9-1C0A208886F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B1B7B10-F938-4C30-AF99-4D49F0E3D69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FBA30AB-D214-4AD3-AA31-7247A8E54B9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D589855-B8F5-4D9F-9BA4-FCA722F4D18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46">
              <a:extLst>
                <a:ext uri="{FF2B5EF4-FFF2-40B4-BE49-F238E27FC236}">
                  <a16:creationId xmlns:a16="http://schemas.microsoft.com/office/drawing/2014/main" id="{C192FA35-4634-4DB9-A0DF-5238D8D782D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id="{CA84812F-E0FF-4E50-8CE9-14DD55BED34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30">
              <a:extLst>
                <a:ext uri="{FF2B5EF4-FFF2-40B4-BE49-F238E27FC236}">
                  <a16:creationId xmlns:a16="http://schemas.microsoft.com/office/drawing/2014/main" id="{6163387F-A2ED-4DC6-89E6-DA408926CA1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65293FE-D21E-483B-BD85-AF0A27771EB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4" name="TextBox 43">
              <a:extLst>
                <a:ext uri="{FF2B5EF4-FFF2-40B4-BE49-F238E27FC236}">
                  <a16:creationId xmlns:a16="http://schemas.microsoft.com/office/drawing/2014/main" id="{2D7E20D2-A4AD-4D3F-9449-D250E0C6E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5" name="TextBox 44">
              <a:extLst>
                <a:ext uri="{FF2B5EF4-FFF2-40B4-BE49-F238E27FC236}">
                  <a16:creationId xmlns:a16="http://schemas.microsoft.com/office/drawing/2014/main" id="{1D0C3248-DE37-4336-B9C1-A18607388B5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6" name="Picture 45">
              <a:extLst>
                <a:ext uri="{FF2B5EF4-FFF2-40B4-BE49-F238E27FC236}">
                  <a16:creationId xmlns:a16="http://schemas.microsoft.com/office/drawing/2014/main" id="{4F861AC0-EB59-4AD0-A85A-02DF85A026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71374" cy="1325563"/>
          </a:xfrm>
        </p:spPr>
        <p:txBody>
          <a:bodyPr/>
          <a:lstStyle/>
          <a:p>
            <a:pPr algn="ctr"/>
            <a:r>
              <a:rPr lang="en-US" dirty="0"/>
              <a:t>Registration Information</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6" name="TextBox 5"/>
          <p:cNvSpPr txBox="1"/>
          <p:nvPr/>
        </p:nvSpPr>
        <p:spPr>
          <a:xfrm>
            <a:off x="1667731" y="1174756"/>
            <a:ext cx="8521303" cy="3385542"/>
          </a:xfrm>
          <a:prstGeom prst="rect">
            <a:avLst/>
          </a:prstGeom>
          <a:noFill/>
        </p:spPr>
        <p:txBody>
          <a:bodyPr wrap="square" rtlCol="0">
            <a:spAutoFit/>
          </a:bodyPr>
          <a:lstStyle/>
          <a:p>
            <a:r>
              <a:rPr lang="en-US" dirty="0"/>
              <a:t>Registration Link: </a:t>
            </a:r>
            <a:r>
              <a:rPr lang="en-US" dirty="0">
                <a:hlinkClick r:id="rId4"/>
              </a:rPr>
              <a:t>https://txbos25.pointintime.info/</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Required for all PIT Leads and Volunteers</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If this is your first time registering, you will need to follow the instructions for setting your password. </a:t>
            </a:r>
          </a:p>
          <a:p>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If you are a returning volunteer you can click update registration and follow the prompts to update your old password.</a:t>
            </a:r>
          </a:p>
          <a:p>
            <a:endParaRPr lang="en-US" sz="1600" dirty="0">
              <a:solidFill>
                <a:schemeClr val="tx2"/>
              </a:solidFill>
            </a:endParaRPr>
          </a:p>
          <a:p>
            <a:pPr marL="285750" indent="-285750">
              <a:buFont typeface="Arial" panose="020B0604020202020204" pitchFamily="34" charset="0"/>
              <a:buChar char="•"/>
            </a:pPr>
            <a:r>
              <a:rPr lang="en-US" sz="1600" b="1" dirty="0">
                <a:solidFill>
                  <a:schemeClr val="tx2"/>
                </a:solidFill>
              </a:rPr>
              <a:t>Ava cannot reset your password for you, they can only tell you which email you registered under.</a:t>
            </a:r>
          </a:p>
        </p:txBody>
      </p:sp>
    </p:spTree>
    <p:extLst>
      <p:ext uri="{BB962C8B-B14F-4D97-AF65-F5344CB8AC3E}">
        <p14:creationId xmlns:p14="http://schemas.microsoft.com/office/powerpoint/2010/main" val="74876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a16="http://schemas.microsoft.com/office/drawing/2014/main"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id="{CD554C93-1896-434F-A304-A18DF095A51B}"/>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a16="http://schemas.microsoft.com/office/drawing/2014/main"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a16="http://schemas.microsoft.com/office/drawing/2014/main"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Point-in-Time (PIT) Basics</a:t>
              </a:r>
            </a:p>
          </p:txBody>
        </p:sp>
        <p:sp>
          <p:nvSpPr>
            <p:cNvPr id="34" name="TextBox 33">
              <a:extLst>
                <a:ext uri="{FF2B5EF4-FFF2-40B4-BE49-F238E27FC236}">
                  <a16:creationId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PIT Count Methodology</a:t>
              </a:r>
            </a:p>
          </p:txBody>
        </p:sp>
      </p:grpSp>
      <p:grpSp>
        <p:nvGrpSpPr>
          <p:cNvPr id="39" name="Group 38" descr="Unsheltered PIT Planning" title="Module 3">
            <a:extLst>
              <a:ext uri="{FF2B5EF4-FFF2-40B4-BE49-F238E27FC236}">
                <a16:creationId xmlns:a16="http://schemas.microsoft.com/office/drawing/2014/main"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Unsheltered PIT Planning</a:t>
              </a:r>
            </a:p>
          </p:txBody>
        </p:sp>
        <p:sp>
          <p:nvSpPr>
            <p:cNvPr id="43" name="TextBox 42">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Sheltered PIT Planning</a:t>
              </a:r>
            </a:p>
          </p:txBody>
        </p:sp>
        <p:sp>
          <p:nvSpPr>
            <p:cNvPr id="59" name="TextBox 58">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Mobile App Logistics</a:t>
              </a:r>
            </a:p>
          </p:txBody>
        </p:sp>
        <p:sp>
          <p:nvSpPr>
            <p:cNvPr id="64" name="TextBox 6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Summary</a:t>
              </a:r>
            </a:p>
          </p:txBody>
        </p:sp>
        <p:sp>
          <p:nvSpPr>
            <p:cNvPr id="68" name="TextBox 67">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Wrap-up/ Next Steps</a:t>
              </a:r>
            </a:p>
          </p:txBody>
        </p:sp>
        <p:sp>
          <p:nvSpPr>
            <p:cNvPr id="74" name="TextBox 7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D935647-24C8-4C48-B4AA-D419D038A883}"/>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5FFBAE66-5B5D-4EDA-89FF-CC81EA135D4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A74F74-FC3B-4386-94A6-D5FF926258D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5FCA35-8675-4B19-8D00-49E6809E4A67}"/>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5A2197-479A-446D-8698-C63494F72D2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46">
              <a:extLst>
                <a:ext uri="{FF2B5EF4-FFF2-40B4-BE49-F238E27FC236}">
                  <a16:creationId xmlns:a16="http://schemas.microsoft.com/office/drawing/2014/main" id="{689E996D-7CE9-4711-BD4B-2B5F657EEDE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6">
              <a:extLst>
                <a:ext uri="{FF2B5EF4-FFF2-40B4-BE49-F238E27FC236}">
                  <a16:creationId xmlns:a16="http://schemas.microsoft.com/office/drawing/2014/main" id="{1D7BB352-2334-4E81-A24A-F7E7C80CA35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0">
              <a:extLst>
                <a:ext uri="{FF2B5EF4-FFF2-40B4-BE49-F238E27FC236}">
                  <a16:creationId xmlns:a16="http://schemas.microsoft.com/office/drawing/2014/main" id="{0B4B6CAE-4CD2-48BF-B3ED-AC6C4CF8D751}"/>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0FBC8B6-C784-4C7E-9586-C001835C32C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1" name="TextBox 40">
              <a:extLst>
                <a:ext uri="{FF2B5EF4-FFF2-40B4-BE49-F238E27FC236}">
                  <a16:creationId xmlns:a16="http://schemas.microsoft.com/office/drawing/2014/main" id="{F72C8FA8-83F6-4C71-9644-FAD014015292}"/>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2" name="TextBox 41">
              <a:extLst>
                <a:ext uri="{FF2B5EF4-FFF2-40B4-BE49-F238E27FC236}">
                  <a16:creationId xmlns:a16="http://schemas.microsoft.com/office/drawing/2014/main" id="{8AE6DB39-9ED9-4F00-9A14-FCE72453447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3" name="Picture 42">
              <a:extLst>
                <a:ext uri="{FF2B5EF4-FFF2-40B4-BE49-F238E27FC236}">
                  <a16:creationId xmlns:a16="http://schemas.microsoft.com/office/drawing/2014/main" id="{E394EDA4-8004-44E5-A00F-81E1E621A5D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44031"/>
            <a:ext cx="10661438" cy="1325563"/>
          </a:xfrm>
        </p:spPr>
        <p:txBody>
          <a:bodyPr/>
          <a:lstStyle/>
          <a:p>
            <a:pPr algn="ctr"/>
            <a:r>
              <a:rPr lang="en-US" dirty="0"/>
              <a:t>Mobile App Basics</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9" name="TextBox 28"/>
          <p:cNvSpPr txBox="1"/>
          <p:nvPr/>
        </p:nvSpPr>
        <p:spPr>
          <a:xfrm>
            <a:off x="1555368" y="1286987"/>
            <a:ext cx="9122948" cy="4862870"/>
          </a:xfrm>
          <a:prstGeom prst="rect">
            <a:avLst/>
          </a:prstGeom>
          <a:noFill/>
        </p:spPr>
        <p:txBody>
          <a:bodyPr wrap="square" rtlCol="0">
            <a:spAutoFit/>
          </a:bodyPr>
          <a:lstStyle/>
          <a:p>
            <a:r>
              <a:rPr lang="en-US" dirty="0"/>
              <a:t>Website Url: C</a:t>
            </a:r>
            <a:r>
              <a:rPr lang="en-US" dirty="0">
                <a:hlinkClick r:id="rId4"/>
              </a:rPr>
              <a:t>ounting.us</a:t>
            </a:r>
            <a:endParaRPr lang="en-US" dirty="0"/>
          </a:p>
          <a:p>
            <a:r>
              <a:rPr lang="en-US" dirty="0"/>
              <a:t>App Developer: </a:t>
            </a:r>
            <a:r>
              <a:rPr lang="en-US" dirty="0">
                <a:hlinkClick r:id="rId5"/>
              </a:rPr>
              <a:t>Simtech Solutions Inc.</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You will need to go through the registration process before using the mobile app</a:t>
            </a:r>
          </a:p>
          <a:p>
            <a:pPr marL="742950" lvl="1" indent="-285750">
              <a:buFont typeface="Arial" panose="020B0604020202020204" pitchFamily="34" charset="0"/>
              <a:buChar char="•"/>
            </a:pPr>
            <a:r>
              <a:rPr lang="en-US" sz="1400" dirty="0">
                <a:solidFill>
                  <a:schemeClr val="tx2"/>
                </a:solidFill>
              </a:rPr>
              <a:t>If you haven’t already set your password, you can do it on the mobile app by selecting forgot password</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Please make sure you are registered under the 2025 PIT Count.</a:t>
            </a:r>
          </a:p>
          <a:p>
            <a:pPr marL="742950" lvl="1" indent="-285750">
              <a:buFont typeface="Arial" panose="020B0604020202020204" pitchFamily="34" charset="0"/>
              <a:buChar char="•"/>
            </a:pPr>
            <a:r>
              <a:rPr lang="en-US" sz="1400" dirty="0">
                <a:solidFill>
                  <a:schemeClr val="tx2"/>
                </a:solidFill>
              </a:rPr>
              <a:t>If you do not see 2025 PIT count anywhere, click change count and type in the setup key: </a:t>
            </a:r>
            <a:r>
              <a:rPr lang="en-US" sz="1400" b="1" dirty="0">
                <a:solidFill>
                  <a:schemeClr val="tx2"/>
                </a:solidFill>
              </a:rPr>
              <a:t>TXbos2025</a:t>
            </a:r>
          </a:p>
          <a:p>
            <a:pPr lvl="1"/>
            <a:endParaRPr lang="en-US" sz="1400" b="1" dirty="0">
              <a:solidFill>
                <a:schemeClr val="tx2"/>
              </a:solidFill>
            </a:endParaRPr>
          </a:p>
          <a:p>
            <a:pPr marL="285750" indent="-285750">
              <a:buFont typeface="Arial" panose="020B0604020202020204" pitchFamily="34" charset="0"/>
              <a:buChar char="•"/>
            </a:pPr>
            <a:r>
              <a:rPr lang="en-US" sz="1600" dirty="0">
                <a:solidFill>
                  <a:schemeClr val="tx2"/>
                </a:solidFill>
              </a:rPr>
              <a:t>As long as there is a yellow highlight on the top of the screen, the count is in test mode and you can practice.</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You will need access to internet or data to download the app</a:t>
            </a:r>
          </a:p>
          <a:p>
            <a:pPr marL="742950" lvl="1" indent="-285750">
              <a:buFont typeface="Arial" panose="020B0604020202020204" pitchFamily="34" charset="0"/>
              <a:buChar char="•"/>
            </a:pPr>
            <a:r>
              <a:rPr lang="en-US" sz="1400" dirty="0">
                <a:solidFill>
                  <a:schemeClr val="tx2"/>
                </a:solidFill>
              </a:rPr>
              <a:t>You will also need to have access in order to </a:t>
            </a:r>
            <a:r>
              <a:rPr lang="en-US" sz="1400" b="1" dirty="0">
                <a:solidFill>
                  <a:schemeClr val="tx2"/>
                </a:solidFill>
              </a:rPr>
              <a:t>submit surveys</a:t>
            </a:r>
          </a:p>
          <a:p>
            <a:pPr marL="742950" lvl="1" indent="-285750">
              <a:buFont typeface="Arial" panose="020B0604020202020204" pitchFamily="34" charset="0"/>
              <a:buChar char="•"/>
            </a:pPr>
            <a:r>
              <a:rPr lang="en-US" sz="1400" dirty="0">
                <a:solidFill>
                  <a:schemeClr val="tx2"/>
                </a:solidFill>
              </a:rPr>
              <a:t>You can conduct surveys and save them as a draft without a connection</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You are encouraged to do practice surveys up until </a:t>
            </a:r>
            <a:r>
              <a:rPr lang="en-US" sz="1600" b="1" dirty="0">
                <a:solidFill>
                  <a:schemeClr val="tx2"/>
                </a:solidFill>
              </a:rPr>
              <a:t>11:59 pm on 01/22/2025 </a:t>
            </a:r>
            <a:r>
              <a:rPr lang="en-US" sz="1600" dirty="0">
                <a:solidFill>
                  <a:schemeClr val="tx2"/>
                </a:solidFill>
              </a:rPr>
              <a:t>(the night before the count)</a:t>
            </a:r>
          </a:p>
          <a:p>
            <a:pPr marL="742950" lvl="1" indent="-285750">
              <a:buFont typeface="Arial" panose="020B0604020202020204" pitchFamily="34" charset="0"/>
              <a:buChar char="•"/>
            </a:pPr>
            <a:r>
              <a:rPr lang="en-US" sz="1400" dirty="0">
                <a:solidFill>
                  <a:schemeClr val="tx2"/>
                </a:solidFill>
              </a:rPr>
              <a:t>Any surveys submitted after that time are viewed as legitimate surveys</a:t>
            </a:r>
          </a:p>
        </p:txBody>
      </p:sp>
    </p:spTree>
    <p:extLst>
      <p:ext uri="{BB962C8B-B14F-4D97-AF65-F5344CB8AC3E}">
        <p14:creationId xmlns:p14="http://schemas.microsoft.com/office/powerpoint/2010/main" val="1187760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520F716-0717-45F3-BD95-A95B258206B2}"/>
              </a:ext>
            </a:extLst>
          </p:cNvPr>
          <p:cNvGrpSpPr/>
          <p:nvPr/>
        </p:nvGrpSpPr>
        <p:grpSpPr>
          <a:xfrm>
            <a:off x="9379" y="-12171"/>
            <a:ext cx="12144673" cy="7169070"/>
            <a:chOff x="9379" y="-12171"/>
            <a:chExt cx="12144673" cy="7169070"/>
          </a:xfrm>
        </p:grpSpPr>
        <p:sp>
          <p:nvSpPr>
            <p:cNvPr id="6" name="Rectangle 5">
              <a:extLst>
                <a:ext uri="{FF2B5EF4-FFF2-40B4-BE49-F238E27FC236}">
                  <a16:creationId xmlns:a16="http://schemas.microsoft.com/office/drawing/2014/main" id="{514F5047-40B0-4B41-810D-E03B95BDBC5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580D69-2F50-4521-ABF3-14A0F4937EC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292ED1-289E-4AC0-A373-294CAEF9BACD}"/>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93D6D3-F9EB-44DE-B414-FCBAD2492A0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a16="http://schemas.microsoft.com/office/drawing/2014/main" id="{EC1D0E45-4207-4746-98C9-33C49F17490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985C5A57-D4B4-4FC9-9D28-A00A9B8C155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0">
              <a:extLst>
                <a:ext uri="{FF2B5EF4-FFF2-40B4-BE49-F238E27FC236}">
                  <a16:creationId xmlns:a16="http://schemas.microsoft.com/office/drawing/2014/main" id="{9748B041-F2CC-477E-AD85-86B18A4B1FCF}"/>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34025C-1E45-4C4E-A774-3BA10CE83D9C}"/>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4" name="TextBox 13">
              <a:extLst>
                <a:ext uri="{FF2B5EF4-FFF2-40B4-BE49-F238E27FC236}">
                  <a16:creationId xmlns:a16="http://schemas.microsoft.com/office/drawing/2014/main" id="{2B3D6912-AEE4-43A5-A477-02AC22118BA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5" name="TextBox 14">
              <a:extLst>
                <a:ext uri="{FF2B5EF4-FFF2-40B4-BE49-F238E27FC236}">
                  <a16:creationId xmlns:a16="http://schemas.microsoft.com/office/drawing/2014/main" id="{C6E27547-E549-4CD1-A6B1-0DC9D234D29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6" name="Picture 15">
              <a:extLst>
                <a:ext uri="{FF2B5EF4-FFF2-40B4-BE49-F238E27FC236}">
                  <a16:creationId xmlns:a16="http://schemas.microsoft.com/office/drawing/2014/main" id="{B29A2BA6-EC26-4F8A-8407-B0C266BF1C5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0"/>
            <a:ext cx="10661437" cy="1325563"/>
          </a:xfrm>
        </p:spPr>
        <p:txBody>
          <a:bodyPr/>
          <a:lstStyle/>
          <a:p>
            <a:pPr algn="ctr"/>
            <a:r>
              <a:rPr lang="en-US" dirty="0"/>
              <a:t>Hot Spot Mapping Survey</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555368" y="1207164"/>
            <a:ext cx="8938762" cy="5139869"/>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This survey is only available prior to the count in order to help out with planning.</a:t>
            </a:r>
          </a:p>
          <a:p>
            <a:pPr marL="742950" lvl="1" indent="-285750">
              <a:buFont typeface="Arial" panose="020B0604020202020204" pitchFamily="34" charset="0"/>
              <a:buChar char="•"/>
            </a:pPr>
            <a:r>
              <a:rPr lang="en-US" sz="1600" dirty="0">
                <a:solidFill>
                  <a:schemeClr val="tx2"/>
                </a:solidFill>
              </a:rPr>
              <a:t>Ask your PIT leads if this is a tool they plan on using. If not, you can skip this slide</a:t>
            </a:r>
          </a:p>
          <a:p>
            <a:pPr lvl="1"/>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The intention of the hot spot map is to give the PIT leads an idea of where individuals are observed to be experiencing unsheltered homelessness throughout your geography leading up to the count. </a:t>
            </a:r>
          </a:p>
          <a:p>
            <a:pPr marL="742950" lvl="1" indent="-285750">
              <a:buFont typeface="Arial" panose="020B0604020202020204" pitchFamily="34" charset="0"/>
              <a:buChar char="•"/>
            </a:pPr>
            <a:r>
              <a:rPr lang="en-US" sz="1600" dirty="0">
                <a:solidFill>
                  <a:schemeClr val="tx2"/>
                </a:solidFill>
              </a:rPr>
              <a:t>This will then be used to determine approximately how many volunteers are needed for the count as well as which locations need to be covered. </a:t>
            </a:r>
          </a:p>
          <a:p>
            <a:pPr lvl="1"/>
            <a:endParaRPr lang="en-US" sz="1600" dirty="0">
              <a:solidFill>
                <a:schemeClr val="tx2"/>
              </a:solidFill>
            </a:endParaRPr>
          </a:p>
          <a:p>
            <a:pPr marL="285750" indent="-285750">
              <a:buFont typeface="Arial" panose="020B0604020202020204" pitchFamily="34" charset="0"/>
              <a:buChar char="•"/>
            </a:pPr>
            <a:r>
              <a:rPr lang="en-US" sz="1600" b="1" dirty="0">
                <a:solidFill>
                  <a:schemeClr val="tx2"/>
                </a:solidFill>
              </a:rPr>
              <a:t>There are only two pieces of the Hot Spot Mapping Survey</a:t>
            </a:r>
          </a:p>
          <a:p>
            <a:pPr marL="742950" lvl="1" indent="-285750">
              <a:buFont typeface="Arial" panose="020B0604020202020204" pitchFamily="34" charset="0"/>
              <a:buChar char="•"/>
            </a:pPr>
            <a:r>
              <a:rPr lang="en-US" sz="1600" dirty="0">
                <a:solidFill>
                  <a:schemeClr val="tx2"/>
                </a:solidFill>
              </a:rPr>
              <a:t>You will need to ensure that you are tagging the surveys in the correct spot. IE you either need to fill it out as soon as you see the unhoused neighbors (because your </a:t>
            </a:r>
            <a:r>
              <a:rPr lang="en-US" sz="1600" dirty="0" err="1">
                <a:solidFill>
                  <a:schemeClr val="tx2"/>
                </a:solidFill>
              </a:rPr>
              <a:t>gps</a:t>
            </a:r>
            <a:r>
              <a:rPr lang="en-US" sz="1600" dirty="0">
                <a:solidFill>
                  <a:schemeClr val="tx2"/>
                </a:solidFill>
              </a:rPr>
              <a:t> will drop a pin where you currently are)</a:t>
            </a:r>
          </a:p>
          <a:p>
            <a:pPr marL="1200150" lvl="2" indent="-285750">
              <a:buFont typeface="Arial" panose="020B0604020202020204" pitchFamily="34" charset="0"/>
              <a:buChar char="•"/>
            </a:pPr>
            <a:r>
              <a:rPr lang="en-US" sz="1400" dirty="0">
                <a:solidFill>
                  <a:schemeClr val="tx2"/>
                </a:solidFill>
              </a:rPr>
              <a:t>Or you will need to remember the cross streets of where they were located so you can manually move the pin</a:t>
            </a:r>
          </a:p>
          <a:p>
            <a:pPr marL="742950" lvl="1" indent="-285750">
              <a:buFont typeface="Arial" panose="020B0604020202020204" pitchFamily="34" charset="0"/>
              <a:buChar char="•"/>
            </a:pPr>
            <a:r>
              <a:rPr lang="en-US" sz="1600" dirty="0">
                <a:solidFill>
                  <a:schemeClr val="tx2"/>
                </a:solidFill>
              </a:rPr>
              <a:t>The only other thing this survey requires is that you estimate the number of individuals residing at that location. </a:t>
            </a:r>
          </a:p>
        </p:txBody>
      </p:sp>
    </p:spTree>
    <p:extLst>
      <p:ext uri="{BB962C8B-B14F-4D97-AF65-F5344CB8AC3E}">
        <p14:creationId xmlns:p14="http://schemas.microsoft.com/office/powerpoint/2010/main" val="3307766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BA36957-DD2D-41DE-9C10-0E68DA677E4B}"/>
              </a:ext>
            </a:extLst>
          </p:cNvPr>
          <p:cNvGrpSpPr/>
          <p:nvPr/>
        </p:nvGrpSpPr>
        <p:grpSpPr>
          <a:xfrm>
            <a:off x="9379" y="-12171"/>
            <a:ext cx="12144673" cy="7169070"/>
            <a:chOff x="9379" y="-12171"/>
            <a:chExt cx="12144673" cy="7169070"/>
          </a:xfrm>
        </p:grpSpPr>
        <p:sp>
          <p:nvSpPr>
            <p:cNvPr id="23" name="Rectangle 22">
              <a:extLst>
                <a:ext uri="{FF2B5EF4-FFF2-40B4-BE49-F238E27FC236}">
                  <a16:creationId xmlns:a16="http://schemas.microsoft.com/office/drawing/2014/main" id="{07A50F6C-1FFE-4CD3-B84B-423BD178EA0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C1302C-8CFB-4555-81BA-F3F14536CFA1}"/>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5EDB0FF-993F-42BF-A235-D172150CE98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3DEA7D-3E5F-4371-852B-8725AEEE357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id="{AD35AC76-3274-4E93-930B-6577A5C8E406}"/>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0597EC3F-698E-48AF-ADFB-43ECD1970804}"/>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id="{2F219147-7D2D-4ECF-A2EF-57D5EA8C0F7E}"/>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F9DCBFF-27DA-4E71-BC94-65DAA66C46BE}"/>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1" name="TextBox 30">
              <a:extLst>
                <a:ext uri="{FF2B5EF4-FFF2-40B4-BE49-F238E27FC236}">
                  <a16:creationId xmlns:a16="http://schemas.microsoft.com/office/drawing/2014/main" id="{4B7D3639-60E0-43DA-9AFA-A9D0F3F70221}"/>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2" name="TextBox 31">
              <a:extLst>
                <a:ext uri="{FF2B5EF4-FFF2-40B4-BE49-F238E27FC236}">
                  <a16:creationId xmlns:a16="http://schemas.microsoft.com/office/drawing/2014/main" id="{0DE51220-0FE6-48D5-9674-9AFE31CD7DB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3" name="Picture 32">
              <a:extLst>
                <a:ext uri="{FF2B5EF4-FFF2-40B4-BE49-F238E27FC236}">
                  <a16:creationId xmlns:a16="http://schemas.microsoft.com/office/drawing/2014/main" id="{3CB5F5BD-6470-4C69-B470-9362258970E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7" y="-12171"/>
            <a:ext cx="10682542" cy="1325563"/>
          </a:xfrm>
        </p:spPr>
        <p:txBody>
          <a:bodyPr/>
          <a:lstStyle/>
          <a:p>
            <a:pPr algn="ctr"/>
            <a:r>
              <a:rPr lang="en-US" dirty="0"/>
              <a:t>Sheltered Survey</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5232202"/>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Surveys are offered in English and Spanish</a:t>
            </a:r>
          </a:p>
          <a:p>
            <a:pPr marL="285750" indent="-285750">
              <a:buFont typeface="Arial" panose="020B0604020202020204" pitchFamily="34" charset="0"/>
              <a:buChar char="•"/>
            </a:pPr>
            <a:r>
              <a:rPr lang="en-US" sz="1600" dirty="0">
                <a:solidFill>
                  <a:schemeClr val="tx2"/>
                </a:solidFill>
              </a:rPr>
              <a:t>First determine if it is a household or individual survey</a:t>
            </a:r>
          </a:p>
          <a:p>
            <a:pPr marL="742950" lvl="1" indent="-285750">
              <a:buFont typeface="Arial" panose="020B0604020202020204" pitchFamily="34" charset="0"/>
              <a:buChar char="•"/>
            </a:pPr>
            <a:r>
              <a:rPr lang="en-US" sz="1400" dirty="0">
                <a:solidFill>
                  <a:schemeClr val="tx2"/>
                </a:solidFill>
              </a:rPr>
              <a:t>You cannot have a household of 1</a:t>
            </a:r>
          </a:p>
          <a:p>
            <a:pPr marL="742950" lvl="1" indent="-285750">
              <a:buFont typeface="Arial" panose="020B0604020202020204" pitchFamily="34" charset="0"/>
              <a:buChar char="•"/>
            </a:pPr>
            <a:r>
              <a:rPr lang="en-US" sz="1400" dirty="0">
                <a:solidFill>
                  <a:schemeClr val="tx2"/>
                </a:solidFill>
              </a:rPr>
              <a:t>Only fill out surveys on individuals and household members that </a:t>
            </a:r>
            <a:r>
              <a:rPr lang="en-US" sz="1400" b="1" dirty="0">
                <a:solidFill>
                  <a:schemeClr val="tx2"/>
                </a:solidFill>
              </a:rPr>
              <a:t>have not already been surveyed.</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Select project type before selecting organization and project name</a:t>
            </a:r>
          </a:p>
          <a:p>
            <a:pPr marL="742950" lvl="1" indent="-285750">
              <a:buFont typeface="Arial" panose="020B0604020202020204" pitchFamily="34" charset="0"/>
              <a:buChar char="•"/>
            </a:pPr>
            <a:r>
              <a:rPr lang="en-US" sz="1400" dirty="0">
                <a:solidFill>
                  <a:schemeClr val="tx2"/>
                </a:solidFill>
              </a:rPr>
              <a:t>The list will pre-filter based on your project type</a:t>
            </a:r>
          </a:p>
          <a:p>
            <a:pPr marL="742950" lvl="1" indent="-285750">
              <a:buFont typeface="Arial" panose="020B0604020202020204" pitchFamily="34" charset="0"/>
              <a:buChar char="•"/>
            </a:pPr>
            <a:r>
              <a:rPr lang="en-US" sz="1400" dirty="0">
                <a:solidFill>
                  <a:schemeClr val="tx2"/>
                </a:solidFill>
              </a:rPr>
              <a:t>If you are conducting surveys for clients staying in a hotel paid for by an agency voucher, please contact your PIT lead or myself before proceeding.</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If you believe an organization or project is missing from the list, contact your PIT lead and myself</a:t>
            </a:r>
          </a:p>
          <a:p>
            <a:pPr marL="742950" lvl="1" indent="-285750">
              <a:buFont typeface="Arial" panose="020B0604020202020204" pitchFamily="34" charset="0"/>
              <a:buChar char="•"/>
            </a:pPr>
            <a:r>
              <a:rPr lang="en-US" sz="1400" dirty="0">
                <a:solidFill>
                  <a:schemeClr val="tx2"/>
                </a:solidFill>
              </a:rPr>
              <a:t>Please do this well in advance of the count</a:t>
            </a:r>
          </a:p>
          <a:p>
            <a:pPr marL="742950" lvl="1" indent="-285750">
              <a:buFont typeface="Arial" panose="020B0604020202020204" pitchFamily="34" charset="0"/>
              <a:buChar char="•"/>
            </a:pPr>
            <a:r>
              <a:rPr lang="en-US" sz="1400" dirty="0">
                <a:solidFill>
                  <a:schemeClr val="tx2"/>
                </a:solidFill>
              </a:rPr>
              <a:t>Do not select a different shelter that is incorrect. If you are confused about an organization name, don’t guess. Call and ask. </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400" dirty="0">
                <a:solidFill>
                  <a:schemeClr val="tx2"/>
                </a:solidFill>
              </a:rPr>
              <a:t>Different ages will have different questions asked. </a:t>
            </a:r>
          </a:p>
        </p:txBody>
      </p:sp>
    </p:spTree>
    <p:extLst>
      <p:ext uri="{BB962C8B-B14F-4D97-AF65-F5344CB8AC3E}">
        <p14:creationId xmlns:p14="http://schemas.microsoft.com/office/powerpoint/2010/main" val="427076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CB1188A-4295-4A4C-AF62-5218A922408D}"/>
              </a:ext>
            </a:extLst>
          </p:cNvPr>
          <p:cNvGrpSpPr/>
          <p:nvPr/>
        </p:nvGrpSpPr>
        <p:grpSpPr>
          <a:xfrm>
            <a:off x="9379" y="-12171"/>
            <a:ext cx="12144673" cy="7169070"/>
            <a:chOff x="9379" y="-12171"/>
            <a:chExt cx="12144673" cy="7169070"/>
          </a:xfrm>
        </p:grpSpPr>
        <p:sp>
          <p:nvSpPr>
            <p:cNvPr id="23" name="Rectangle 22">
              <a:extLst>
                <a:ext uri="{FF2B5EF4-FFF2-40B4-BE49-F238E27FC236}">
                  <a16:creationId xmlns:a16="http://schemas.microsoft.com/office/drawing/2014/main" id="{08834CF4-0C1E-4D08-BC0E-BE2F09FDEA2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8AF7BAA-9E4F-4D34-AE3F-48E29808A3F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5B7F6F5-7BE8-4EBE-8CD4-DBBA9698E413}"/>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DA1D040-BEB5-4072-AFC6-B934AA57969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id="{75DA952F-7883-4040-B648-244B37262B5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F45A5C00-5628-45C1-B6E1-12146C2FA58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id="{74AB3036-2546-4B33-AAB7-2C7325231B3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26277D-DBBC-43DD-BD73-C76766A6CAA9}"/>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1" name="TextBox 30">
              <a:extLst>
                <a:ext uri="{FF2B5EF4-FFF2-40B4-BE49-F238E27FC236}">
                  <a16:creationId xmlns:a16="http://schemas.microsoft.com/office/drawing/2014/main" id="{3690DEBE-7317-4692-9D53-08A4FC0FA34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2" name="TextBox 31">
              <a:extLst>
                <a:ext uri="{FF2B5EF4-FFF2-40B4-BE49-F238E27FC236}">
                  <a16:creationId xmlns:a16="http://schemas.microsoft.com/office/drawing/2014/main" id="{BBFC8A86-78AF-4231-BBC9-81728497730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3" name="Picture 32">
              <a:extLst>
                <a:ext uri="{FF2B5EF4-FFF2-40B4-BE49-F238E27FC236}">
                  <a16:creationId xmlns:a16="http://schemas.microsoft.com/office/drawing/2014/main" id="{4198FDDA-30D1-44D5-8891-3F048E50E72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93054" y="-12171"/>
            <a:ext cx="10661437" cy="1325563"/>
          </a:xfrm>
        </p:spPr>
        <p:txBody>
          <a:bodyPr/>
          <a:lstStyle/>
          <a:p>
            <a:pPr algn="ctr"/>
            <a:r>
              <a:rPr lang="en-US" dirty="0"/>
              <a:t>Unsheltered Survey</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4832092"/>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dirty="0">
                <a:solidFill>
                  <a:schemeClr val="tx2"/>
                </a:solidFill>
              </a:rPr>
              <a:t>This survey is only reserved for those that are residing in an unsheltered location such as street, car, outdoor encampment, or other places not meant for habitation.</a:t>
            </a:r>
          </a:p>
          <a:p>
            <a:pPr marL="742950" lvl="1" indent="-285750">
              <a:buFont typeface="Arial" panose="020B0604020202020204" pitchFamily="34" charset="0"/>
              <a:buChar char="•"/>
            </a:pPr>
            <a:r>
              <a:rPr lang="en-US" sz="1400" dirty="0">
                <a:solidFill>
                  <a:schemeClr val="tx2"/>
                </a:solidFill>
              </a:rPr>
              <a:t>If someone says they are staying in a shelter later that evening, still fill out the survey with them based on where you encounter them and then ask that they provide you the name of the shelter they will be staying at. </a:t>
            </a:r>
          </a:p>
          <a:p>
            <a:pPr marL="742950" lvl="1" indent="-285750">
              <a:buFont typeface="Arial" panose="020B0604020202020204" pitchFamily="34" charset="0"/>
              <a:buChar char="•"/>
            </a:pPr>
            <a:r>
              <a:rPr lang="en-US" sz="1400" dirty="0">
                <a:solidFill>
                  <a:schemeClr val="tx2"/>
                </a:solidFill>
              </a:rPr>
              <a:t>Type that Organization name in the notes section.</a:t>
            </a:r>
          </a:p>
          <a:p>
            <a:pPr lvl="1"/>
            <a:r>
              <a:rPr lang="en-US" dirty="0">
                <a:solidFill>
                  <a:schemeClr val="tx2"/>
                </a:solidFill>
              </a:rPr>
              <a:t> </a:t>
            </a:r>
          </a:p>
          <a:p>
            <a:pPr marL="285750" indent="-285750">
              <a:buFont typeface="Arial" panose="020B0604020202020204" pitchFamily="34" charset="0"/>
              <a:buChar char="•"/>
            </a:pPr>
            <a:r>
              <a:rPr lang="en-US" sz="1600" b="1" dirty="0">
                <a:solidFill>
                  <a:schemeClr val="tx2"/>
                </a:solidFill>
              </a:rPr>
              <a:t>Surveys are offered in English and Spanish</a:t>
            </a:r>
          </a:p>
          <a:p>
            <a:pPr marL="285750" indent="-285750">
              <a:buFont typeface="Arial" panose="020B0604020202020204" pitchFamily="34" charset="0"/>
              <a:buChar char="•"/>
            </a:pPr>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First determine if it is a household or individual survey</a:t>
            </a:r>
          </a:p>
          <a:p>
            <a:pPr marL="742950" lvl="1" indent="-285750">
              <a:buFont typeface="Arial" panose="020B0604020202020204" pitchFamily="34" charset="0"/>
              <a:buChar char="•"/>
            </a:pPr>
            <a:r>
              <a:rPr lang="en-US" sz="1400" dirty="0">
                <a:solidFill>
                  <a:schemeClr val="tx2"/>
                </a:solidFill>
              </a:rPr>
              <a:t>You cannot have a household of 1</a:t>
            </a:r>
          </a:p>
          <a:p>
            <a:pPr marL="742950" lvl="1" indent="-285750">
              <a:buFont typeface="Arial" panose="020B0604020202020204" pitchFamily="34" charset="0"/>
              <a:buChar char="•"/>
            </a:pPr>
            <a:r>
              <a:rPr lang="en-US" sz="1400" dirty="0">
                <a:solidFill>
                  <a:schemeClr val="tx2"/>
                </a:solidFill>
              </a:rPr>
              <a:t>Only fill out surveys on individuals and household members that </a:t>
            </a:r>
            <a:r>
              <a:rPr lang="en-US" sz="1400" b="1" dirty="0">
                <a:solidFill>
                  <a:schemeClr val="tx2"/>
                </a:solidFill>
              </a:rPr>
              <a:t>have not already been surveyed.</a:t>
            </a:r>
            <a:endParaRPr lang="en-US" sz="1400" dirty="0">
              <a:solidFill>
                <a:schemeClr val="tx2"/>
              </a:solidFill>
            </a:endParaRP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sz="1600"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400" dirty="0">
                <a:solidFill>
                  <a:schemeClr val="tx2"/>
                </a:solidFill>
              </a:rPr>
              <a:t>Different ages will have different questions asked. </a:t>
            </a:r>
          </a:p>
        </p:txBody>
      </p:sp>
    </p:spTree>
    <p:extLst>
      <p:ext uri="{BB962C8B-B14F-4D97-AF65-F5344CB8AC3E}">
        <p14:creationId xmlns:p14="http://schemas.microsoft.com/office/powerpoint/2010/main" val="675444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4EEA6C4-BCAE-4344-8835-8CD2720E83DD}"/>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id="{DAB9BA9B-AF92-4244-A190-16E3FF53A39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DCF508-F095-47F9-A4BA-A05BB19886C2}"/>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C83496-A3F1-4063-B4F8-FFE19309AD25}"/>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C5DCBB7-574C-432A-B7A4-5B0B783BB22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6">
              <a:extLst>
                <a:ext uri="{FF2B5EF4-FFF2-40B4-BE49-F238E27FC236}">
                  <a16:creationId xmlns:a16="http://schemas.microsoft.com/office/drawing/2014/main" id="{58334F4E-C565-442B-AE72-819931622EC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6">
              <a:extLst>
                <a:ext uri="{FF2B5EF4-FFF2-40B4-BE49-F238E27FC236}">
                  <a16:creationId xmlns:a16="http://schemas.microsoft.com/office/drawing/2014/main" id="{F5FAC45C-1566-42A8-93BA-1731E31BCA4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0">
              <a:extLst>
                <a:ext uri="{FF2B5EF4-FFF2-40B4-BE49-F238E27FC236}">
                  <a16:creationId xmlns:a16="http://schemas.microsoft.com/office/drawing/2014/main" id="{727B53D3-C802-47A7-B252-E21E84CB536B}"/>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BA7F2A1-55BB-4861-9FF5-0256DE788473}"/>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a:extLst>
                <a:ext uri="{FF2B5EF4-FFF2-40B4-BE49-F238E27FC236}">
                  <a16:creationId xmlns:a16="http://schemas.microsoft.com/office/drawing/2014/main" id="{62C11191-7E80-497B-AAA1-6A41A2FF59A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a:extLst>
                <a:ext uri="{FF2B5EF4-FFF2-40B4-BE49-F238E27FC236}">
                  <a16:creationId xmlns:a16="http://schemas.microsoft.com/office/drawing/2014/main" id="{F9C5B549-E51C-4831-AE66-78576B99792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7" name="Picture 36">
              <a:extLst>
                <a:ext uri="{FF2B5EF4-FFF2-40B4-BE49-F238E27FC236}">
                  <a16:creationId xmlns:a16="http://schemas.microsoft.com/office/drawing/2014/main" id="{566C2765-8118-4C46-A707-6F8180744783}"/>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61438" cy="1325563"/>
          </a:xfrm>
        </p:spPr>
        <p:txBody>
          <a:bodyPr/>
          <a:lstStyle/>
          <a:p>
            <a:pPr algn="ctr"/>
            <a:r>
              <a:rPr lang="en-US" dirty="0"/>
              <a:t>Observation Survey </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682200" y="1220923"/>
            <a:ext cx="8506834" cy="4185761"/>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Observation surveys can be completed in unsheltered locations and sheltered locations.</a:t>
            </a:r>
          </a:p>
          <a:p>
            <a:pPr marL="742950" lvl="1" indent="-285750">
              <a:buFont typeface="Arial" panose="020B0604020202020204" pitchFamily="34" charset="0"/>
              <a:buChar char="•"/>
            </a:pPr>
            <a:r>
              <a:rPr lang="en-US" sz="1400" dirty="0">
                <a:solidFill>
                  <a:schemeClr val="tx2"/>
                </a:solidFill>
              </a:rPr>
              <a:t>You will use this in a sheltered location if a client refuses to participate in the survey. This should only be used as a last resort on sheltered clients though</a:t>
            </a:r>
          </a:p>
          <a:p>
            <a:pPr marL="742950" lvl="1"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600" dirty="0">
                <a:solidFill>
                  <a:schemeClr val="tx2"/>
                </a:solidFill>
              </a:rPr>
              <a:t>The observation survey will no longer gather any demographic information</a:t>
            </a:r>
          </a:p>
          <a:p>
            <a:pPr marL="742950" lvl="1" indent="-285750">
              <a:buFont typeface="Arial" panose="020B0604020202020204" pitchFamily="34" charset="0"/>
              <a:buChar char="•"/>
            </a:pPr>
            <a:r>
              <a:rPr lang="en-US" sz="1400" dirty="0">
                <a:solidFill>
                  <a:schemeClr val="tx2"/>
                </a:solidFill>
              </a:rPr>
              <a:t>This is a HUD recommendation and we will continue to follow their guidance. If you need more information, please contact ava</a:t>
            </a:r>
            <a:r>
              <a:rPr lang="en-US" sz="1400" dirty="0">
                <a:solidFill>
                  <a:schemeClr val="tx2"/>
                </a:solidFill>
                <a:hlinkClick r:id="rId5"/>
              </a:rPr>
              <a:t>@thn.org</a:t>
            </a: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Only conduct observation surveys on people you can physically see.</a:t>
            </a:r>
          </a:p>
          <a:p>
            <a:pPr marL="742950" lvl="1" indent="-285750">
              <a:buFont typeface="Arial" panose="020B0604020202020204" pitchFamily="34" charset="0"/>
              <a:buChar char="•"/>
            </a:pPr>
            <a:r>
              <a:rPr lang="en-US" sz="1400" dirty="0">
                <a:solidFill>
                  <a:schemeClr val="tx2"/>
                </a:solidFill>
              </a:rPr>
              <a:t>At a minimum you need to be able to estimate their general age. </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Provide as much detail as possible so we can ensure the same people aren’t counted twice. </a:t>
            </a:r>
          </a:p>
        </p:txBody>
      </p:sp>
    </p:spTree>
    <p:extLst>
      <p:ext uri="{BB962C8B-B14F-4D97-AF65-F5344CB8AC3E}">
        <p14:creationId xmlns:p14="http://schemas.microsoft.com/office/powerpoint/2010/main" val="3849846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45FE9C1-4BC5-47B8-B91D-44939D732179}"/>
              </a:ext>
            </a:extLst>
          </p:cNvPr>
          <p:cNvGrpSpPr/>
          <p:nvPr/>
        </p:nvGrpSpPr>
        <p:grpSpPr>
          <a:xfrm>
            <a:off x="9379" y="-12171"/>
            <a:ext cx="12144673" cy="7169070"/>
            <a:chOff x="9379" y="-12171"/>
            <a:chExt cx="12144673" cy="7169070"/>
          </a:xfrm>
        </p:grpSpPr>
        <p:sp>
          <p:nvSpPr>
            <p:cNvPr id="19" name="Rectangle 18">
              <a:extLst>
                <a:ext uri="{FF2B5EF4-FFF2-40B4-BE49-F238E27FC236}">
                  <a16:creationId xmlns:a16="http://schemas.microsoft.com/office/drawing/2014/main" id="{6C97186C-5451-4645-91C7-37BB0EF1415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A781EE-FF81-4E3A-8940-0289A2B3278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FB744E-A53F-45C8-B1CB-3FA03D07F75E}"/>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649F71D-9BF7-464D-9BC6-0C591B8D16D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6">
              <a:extLst>
                <a:ext uri="{FF2B5EF4-FFF2-40B4-BE49-F238E27FC236}">
                  <a16:creationId xmlns:a16="http://schemas.microsoft.com/office/drawing/2014/main" id="{A14251DD-7DCD-4221-861E-B9C0CAC9F2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6EB67C88-B66C-44A5-BD06-79962AA38C0B}"/>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0">
              <a:extLst>
                <a:ext uri="{FF2B5EF4-FFF2-40B4-BE49-F238E27FC236}">
                  <a16:creationId xmlns:a16="http://schemas.microsoft.com/office/drawing/2014/main" id="{A90F98DD-82F2-4F4B-9BF5-99FD4FEAC3FB}"/>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D07CB40-BC92-4D0F-9EAC-D18F5657547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7" name="TextBox 26">
              <a:extLst>
                <a:ext uri="{FF2B5EF4-FFF2-40B4-BE49-F238E27FC236}">
                  <a16:creationId xmlns:a16="http://schemas.microsoft.com/office/drawing/2014/main" id="{BD8B28B7-B6F4-495E-8CE4-8739DAECD19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8" name="TextBox 27">
              <a:extLst>
                <a:ext uri="{FF2B5EF4-FFF2-40B4-BE49-F238E27FC236}">
                  <a16:creationId xmlns:a16="http://schemas.microsoft.com/office/drawing/2014/main" id="{C5B3E869-A840-45E6-BDE4-5714233219F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9" name="Picture 28">
              <a:extLst>
                <a:ext uri="{FF2B5EF4-FFF2-40B4-BE49-F238E27FC236}">
                  <a16:creationId xmlns:a16="http://schemas.microsoft.com/office/drawing/2014/main" id="{2197E73D-7A2A-4467-B560-A83FB5E81EF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5048"/>
            <a:ext cx="10682543" cy="1325563"/>
          </a:xfrm>
        </p:spPr>
        <p:txBody>
          <a:bodyPr/>
          <a:lstStyle/>
          <a:p>
            <a:pPr algn="ctr"/>
            <a:r>
              <a:rPr lang="en-US" dirty="0"/>
              <a:t>Saved Drafts</a:t>
            </a:r>
          </a:p>
        </p:txBody>
      </p:sp>
      <p:sp>
        <p:nvSpPr>
          <p:cNvPr id="110" name="TextBox 109">
            <a:extLst>
              <a:ext uri="{FF2B5EF4-FFF2-40B4-BE49-F238E27FC236}">
                <a16:creationId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17" name="TextBox 16"/>
          <p:cNvSpPr txBox="1"/>
          <p:nvPr/>
        </p:nvSpPr>
        <p:spPr>
          <a:xfrm>
            <a:off x="1697870" y="1148968"/>
            <a:ext cx="9375514" cy="3847207"/>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You will need to submit each draft individually</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You have drafts saved if you see a white number in a red circle on the bottom part of your screen. All drafts need to be submitted by </a:t>
            </a:r>
            <a:r>
              <a:rPr lang="en-US" sz="1600" b="1" dirty="0">
                <a:solidFill>
                  <a:schemeClr val="tx2"/>
                </a:solidFill>
              </a:rPr>
              <a:t>11:59 pm on 1/23/25</a:t>
            </a:r>
            <a:r>
              <a:rPr lang="en-US" sz="1600" dirty="0">
                <a:solidFill>
                  <a:schemeClr val="tx2"/>
                </a:solidFill>
              </a:rPr>
              <a:t>.</a:t>
            </a:r>
          </a:p>
          <a:p>
            <a:pPr marL="742950" lvl="1" indent="-285750">
              <a:buFont typeface="Arial" panose="020B0604020202020204" pitchFamily="34" charset="0"/>
              <a:buChar char="•"/>
            </a:pPr>
            <a:r>
              <a:rPr lang="en-US" sz="1400" dirty="0">
                <a:solidFill>
                  <a:schemeClr val="tx2"/>
                </a:solidFill>
              </a:rPr>
              <a:t>Any drafts not submitted will not count in the reports</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Drafts should only be used if you have no connection to submit the survey</a:t>
            </a:r>
          </a:p>
          <a:p>
            <a:pPr marL="742950" lvl="1" indent="-285750">
              <a:buFont typeface="Arial" panose="020B0604020202020204" pitchFamily="34" charset="0"/>
              <a:buChar char="•"/>
            </a:pPr>
            <a:r>
              <a:rPr lang="en-US" sz="1400" dirty="0">
                <a:solidFill>
                  <a:schemeClr val="tx2"/>
                </a:solidFill>
              </a:rPr>
              <a:t>Submitting them in the moment will save you time in the end.</a:t>
            </a:r>
          </a:p>
          <a:p>
            <a:pPr marL="742950" lvl="1" indent="-285750">
              <a:buFont typeface="Arial" panose="020B0604020202020204" pitchFamily="34" charset="0"/>
              <a:buChar char="•"/>
            </a:pPr>
            <a:r>
              <a:rPr lang="en-US" sz="1400" dirty="0">
                <a:solidFill>
                  <a:schemeClr val="tx2"/>
                </a:solidFill>
              </a:rPr>
              <a:t>This means you will have less to remember at the end of your shift.</a:t>
            </a:r>
          </a:p>
          <a:p>
            <a:pPr lvl="1"/>
            <a:endParaRPr lang="en-US" dirty="0">
              <a:solidFill>
                <a:schemeClr val="tx2"/>
              </a:solidFill>
            </a:endParaRPr>
          </a:p>
          <a:p>
            <a:pPr marL="285750" indent="-285750">
              <a:buFont typeface="Arial" panose="020B0604020202020204" pitchFamily="34" charset="0"/>
              <a:buChar char="•"/>
            </a:pPr>
            <a:r>
              <a:rPr lang="en-US" sz="1600" b="1" dirty="0">
                <a:solidFill>
                  <a:schemeClr val="tx2"/>
                </a:solidFill>
              </a:rPr>
              <a:t>You will need to have all the required questions filled out before you can successfully submit the surveys.</a:t>
            </a:r>
          </a:p>
        </p:txBody>
      </p:sp>
    </p:spTree>
    <p:extLst>
      <p:ext uri="{BB962C8B-B14F-4D97-AF65-F5344CB8AC3E}">
        <p14:creationId xmlns:p14="http://schemas.microsoft.com/office/powerpoint/2010/main" val="565850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F41FAC-E252-438B-9EB1-F38FD6E69D14}"/>
              </a:ext>
            </a:extLst>
          </p:cNvPr>
          <p:cNvGrpSpPr/>
          <p:nvPr/>
        </p:nvGrpSpPr>
        <p:grpSpPr>
          <a:xfrm>
            <a:off x="0" y="-12171"/>
            <a:ext cx="11940009" cy="6868885"/>
            <a:chOff x="0" y="-12171"/>
            <a:chExt cx="11940009" cy="6868885"/>
          </a:xfrm>
        </p:grpSpPr>
        <p:sp>
          <p:nvSpPr>
            <p:cNvPr id="9" name="Rectangle 8">
              <a:extLst>
                <a:ext uri="{FF2B5EF4-FFF2-40B4-BE49-F238E27FC236}">
                  <a16:creationId xmlns:a16="http://schemas.microsoft.com/office/drawing/2014/main" id="{B50B542B-3B46-4958-BD61-1977C2BFD9E2}"/>
                </a:ext>
              </a:extLst>
            </p:cNvPr>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C0A839-4FB7-4A3D-8DCB-FB8BF9C66B5C}"/>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6">
              <a:extLst>
                <a:ext uri="{FF2B5EF4-FFF2-40B4-BE49-F238E27FC236}">
                  <a16:creationId xmlns:a16="http://schemas.microsoft.com/office/drawing/2014/main" id="{A4A32224-662A-4377-9FCA-E2E7C5EED9EA}"/>
                </a:ext>
              </a:extLst>
            </p:cNvPr>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0018BA8-2F65-4F71-A33B-8923D6AABAAB}"/>
                </a:ext>
              </a:extLst>
            </p:cNvPr>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9" name="Picture 18">
              <a:extLst>
                <a:ext uri="{FF2B5EF4-FFF2-40B4-BE49-F238E27FC236}">
                  <a16:creationId xmlns:a16="http://schemas.microsoft.com/office/drawing/2014/main" id="{4B81AF74-96CA-4E40-8121-9784A972634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Next Steps</a:t>
            </a:r>
          </a:p>
        </p:txBody>
      </p:sp>
      <p:sp>
        <p:nvSpPr>
          <p:cNvPr id="11" name="Content Placeholder 4"/>
          <p:cNvSpPr>
            <a:spLocks noGrp="1"/>
          </p:cNvSpPr>
          <p:nvPr>
            <p:ph idx="1"/>
          </p:nvPr>
        </p:nvSpPr>
        <p:spPr>
          <a:xfrm>
            <a:off x="1440914" y="1241331"/>
            <a:ext cx="9434139" cy="5038344"/>
          </a:xfrm>
        </p:spPr>
        <p:txBody>
          <a:bodyPr>
            <a:normAutofit/>
          </a:bodyPr>
          <a:lstStyle/>
          <a:p>
            <a:r>
              <a:rPr lang="en-US" sz="2000" dirty="0">
                <a:solidFill>
                  <a:schemeClr val="tx2"/>
                </a:solidFill>
              </a:rPr>
              <a:t>Watch the mobile app training video(s)</a:t>
            </a:r>
          </a:p>
          <a:p>
            <a:pPr lvl="1"/>
            <a:r>
              <a:rPr lang="en-US" sz="2000" dirty="0">
                <a:solidFill>
                  <a:schemeClr val="tx2"/>
                </a:solidFill>
              </a:rPr>
              <a:t>The mobile app training is linked </a:t>
            </a:r>
            <a:r>
              <a:rPr lang="en-US" sz="2000" b="1" dirty="0">
                <a:solidFill>
                  <a:schemeClr val="tx2"/>
                </a:solidFill>
                <a:hlinkClick r:id="rId4"/>
              </a:rPr>
              <a:t>here</a:t>
            </a:r>
            <a:r>
              <a:rPr lang="en-US" sz="2000" dirty="0">
                <a:solidFill>
                  <a:schemeClr val="tx2"/>
                </a:solidFill>
              </a:rPr>
              <a:t> or on our website </a:t>
            </a:r>
            <a:endParaRPr lang="en-US" sz="2000" dirty="0"/>
          </a:p>
          <a:p>
            <a:r>
              <a:rPr lang="en-US" sz="2000" dirty="0"/>
              <a:t>Register for the PIT Count</a:t>
            </a:r>
          </a:p>
          <a:p>
            <a:pPr lvl="1"/>
            <a:r>
              <a:rPr lang="en-US" sz="2000" dirty="0">
                <a:solidFill>
                  <a:schemeClr val="tx2"/>
                </a:solidFill>
                <a:hlinkClick r:id="rId5"/>
              </a:rPr>
              <a:t>https://txbos25.pointintime.info/</a:t>
            </a:r>
            <a:endParaRPr lang="en-US" sz="2000" dirty="0">
              <a:solidFill>
                <a:schemeClr val="tx2"/>
              </a:solidFill>
            </a:endParaRPr>
          </a:p>
          <a:p>
            <a:pPr marL="457200" lvl="1" indent="0">
              <a:buNone/>
            </a:pPr>
            <a:endParaRPr lang="en-US" sz="2000" dirty="0">
              <a:solidFill>
                <a:schemeClr val="tx2"/>
              </a:solidFill>
            </a:endParaRPr>
          </a:p>
          <a:p>
            <a:r>
              <a:rPr lang="en-US" sz="2000" dirty="0"/>
              <a:t>Work with your PIT leads to start mapping hot spot locations</a:t>
            </a:r>
          </a:p>
          <a:p>
            <a:pPr marL="0" indent="0">
              <a:buNone/>
            </a:pPr>
            <a:endParaRPr lang="en-US" sz="2000" dirty="0"/>
          </a:p>
          <a:p>
            <a:r>
              <a:rPr lang="en-US" sz="2000" dirty="0"/>
              <a:t>There are a series of additional presentations posted to the website to help you engage those with lived experience, youth, veterans, and victim service providers. </a:t>
            </a:r>
          </a:p>
          <a:p>
            <a:pPr marL="0" indent="0">
              <a:buNone/>
            </a:pPr>
            <a:endParaRPr lang="en-US" sz="2000" dirty="0"/>
          </a:p>
          <a:p>
            <a:r>
              <a:rPr lang="en-US" sz="2000" dirty="0"/>
              <a:t>There will be additional refresher materials released in January of 2025.</a:t>
            </a:r>
          </a:p>
          <a:p>
            <a:pPr lvl="1"/>
            <a:r>
              <a:rPr lang="en-US" sz="1800" dirty="0"/>
              <a:t>Please visit our PIT website to view these materials linked </a:t>
            </a:r>
            <a:r>
              <a:rPr lang="en-US" sz="1800" b="1" dirty="0">
                <a:hlinkClick r:id="rId6"/>
              </a:rPr>
              <a:t>here</a:t>
            </a:r>
            <a:r>
              <a:rPr lang="en-US" sz="1800" dirty="0"/>
              <a:t> </a:t>
            </a:r>
          </a:p>
          <a:p>
            <a:endParaRPr lang="en-US" dirty="0"/>
          </a:p>
        </p:txBody>
      </p:sp>
    </p:spTree>
    <p:extLst>
      <p:ext uri="{BB962C8B-B14F-4D97-AF65-F5344CB8AC3E}">
        <p14:creationId xmlns:p14="http://schemas.microsoft.com/office/powerpoint/2010/main" val="3947932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a:t>Ava Paredes</a:t>
              </a:r>
            </a:p>
            <a:p>
              <a:pPr algn="ctr"/>
              <a:r>
                <a:rPr lang="en-US" dirty="0"/>
                <a:t>Data Coordinator</a:t>
              </a:r>
            </a:p>
            <a:p>
              <a:pPr algn="ctr"/>
              <a:endParaRPr lang="en-US" dirty="0"/>
            </a:p>
            <a:p>
              <a:pPr algn="ctr"/>
              <a:r>
                <a:rPr lang="en-US" dirty="0"/>
                <a:t>Email: Ava</a:t>
              </a:r>
              <a:r>
                <a:rPr lang="en-US" dirty="0">
                  <a:hlinkClick r:id="rId3"/>
                </a:rPr>
                <a:t>@thn.org</a:t>
              </a:r>
              <a:endParaRPr lang="en-US" dirty="0"/>
            </a:p>
            <a:p>
              <a:pPr algn="ctr"/>
              <a:r>
                <a:rPr lang="en-US" dirty="0"/>
                <a:t>Phone: (512) 652-4714</a:t>
              </a:r>
            </a:p>
          </p:txBody>
        </p:sp>
      </p:grpSp>
    </p:spTree>
    <p:extLst>
      <p:ext uri="{BB962C8B-B14F-4D97-AF65-F5344CB8AC3E}">
        <p14:creationId xmlns:p14="http://schemas.microsoft.com/office/powerpoint/2010/main" val="105539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7DD7ED0-F31C-4824-B53C-3ADF0E7F4D62}"/>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a16="http://schemas.microsoft.com/office/drawing/2014/main" id="{92A99A87-C0FC-49A8-9A85-5CDECC247A9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48DAC1B-149E-4B2A-89CC-5E5BF592247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4BA5577-8829-41D8-8C2E-0B074146A12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2E68FA0-3B44-4ED7-8593-2B73C65AC44F}"/>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43F11DF-EADD-4C07-B6D3-783E2C1532F7}"/>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22EFD46-7A47-45C4-8AC0-E9CBE140197E}"/>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7C7DA88-29B4-419F-A805-50FBC97A97FD}"/>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96304E4-B199-40FC-BDB2-4D16D50831C5}"/>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6">
              <a:extLst>
                <a:ext uri="{FF2B5EF4-FFF2-40B4-BE49-F238E27FC236}">
                  <a16:creationId xmlns:a16="http://schemas.microsoft.com/office/drawing/2014/main" id="{18D977CD-0788-498E-AA6E-075D18D179B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6">
              <a:extLst>
                <a:ext uri="{FF2B5EF4-FFF2-40B4-BE49-F238E27FC236}">
                  <a16:creationId xmlns:a16="http://schemas.microsoft.com/office/drawing/2014/main" id="{087C8FA7-23F5-48D1-8EFD-A01B67D78A9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30">
              <a:extLst>
                <a:ext uri="{FF2B5EF4-FFF2-40B4-BE49-F238E27FC236}">
                  <a16:creationId xmlns:a16="http://schemas.microsoft.com/office/drawing/2014/main" id="{2928EB2B-17D2-4A38-A506-86BBA95FC6D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8">
              <a:extLst>
                <a:ext uri="{FF2B5EF4-FFF2-40B4-BE49-F238E27FC236}">
                  <a16:creationId xmlns:a16="http://schemas.microsoft.com/office/drawing/2014/main" id="{C4200205-1CB7-46C7-9C25-93E1134EBD55}"/>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6">
              <a:extLst>
                <a:ext uri="{FF2B5EF4-FFF2-40B4-BE49-F238E27FC236}">
                  <a16:creationId xmlns:a16="http://schemas.microsoft.com/office/drawing/2014/main" id="{C9A07B03-4C30-41C5-96A3-4D23439E81EF}"/>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24">
              <a:extLst>
                <a:ext uri="{FF2B5EF4-FFF2-40B4-BE49-F238E27FC236}">
                  <a16:creationId xmlns:a16="http://schemas.microsoft.com/office/drawing/2014/main" id="{14FA1C36-EDEB-4B19-8595-75341F8BA7F6}"/>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8">
              <a:extLst>
                <a:ext uri="{FF2B5EF4-FFF2-40B4-BE49-F238E27FC236}">
                  <a16:creationId xmlns:a16="http://schemas.microsoft.com/office/drawing/2014/main" id="{F3180D2D-8A4F-418A-B772-81A26AEC7E53}"/>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9E2B8FE9-F5B4-4FE1-97F5-D518F3E60293}"/>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9" name="TextBox 68">
              <a:extLst>
                <a:ext uri="{FF2B5EF4-FFF2-40B4-BE49-F238E27FC236}">
                  <a16:creationId xmlns:a16="http://schemas.microsoft.com/office/drawing/2014/main" id="{207CE0E8-14FE-4965-B104-E68A0B54BB14}"/>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72" name="TextBox 71">
              <a:extLst>
                <a:ext uri="{FF2B5EF4-FFF2-40B4-BE49-F238E27FC236}">
                  <a16:creationId xmlns:a16="http://schemas.microsoft.com/office/drawing/2014/main" id="{FF52AB7F-E442-4500-8E1B-C112A7644DEE}"/>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3" name="TextBox 72">
              <a:extLst>
                <a:ext uri="{FF2B5EF4-FFF2-40B4-BE49-F238E27FC236}">
                  <a16:creationId xmlns:a16="http://schemas.microsoft.com/office/drawing/2014/main" id="{28908FDD-059C-44CD-BF63-9B312578366D}"/>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4" name="TextBox 73">
              <a:extLst>
                <a:ext uri="{FF2B5EF4-FFF2-40B4-BE49-F238E27FC236}">
                  <a16:creationId xmlns:a16="http://schemas.microsoft.com/office/drawing/2014/main" id="{79B18028-11AC-48CD-8E0D-C3A2C13448C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5" name="TextBox 74">
              <a:extLst>
                <a:ext uri="{FF2B5EF4-FFF2-40B4-BE49-F238E27FC236}">
                  <a16:creationId xmlns:a16="http://schemas.microsoft.com/office/drawing/2014/main" id="{82538F91-5D23-4A7A-A9E4-8E693ABE6D4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6" name="TextBox 75">
              <a:extLst>
                <a:ext uri="{FF2B5EF4-FFF2-40B4-BE49-F238E27FC236}">
                  <a16:creationId xmlns:a16="http://schemas.microsoft.com/office/drawing/2014/main" id="{B2579786-C9FD-4FD8-B02F-146E93259B5D}"/>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7" name="Picture 76">
              <a:extLst>
                <a:ext uri="{FF2B5EF4-FFF2-40B4-BE49-F238E27FC236}">
                  <a16:creationId xmlns:a16="http://schemas.microsoft.com/office/drawing/2014/main" id="{1C58397A-57D9-4B30-AC3B-0327B355B36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Point-in-Time (PIT) Basics</a:t>
            </a:r>
          </a:p>
        </p:txBody>
      </p:sp>
      <p:sp>
        <p:nvSpPr>
          <p:cNvPr id="30" name="Content Placeholder 4"/>
          <p:cNvSpPr>
            <a:spLocks noGrp="1"/>
          </p:cNvSpPr>
          <p:nvPr>
            <p:ph idx="1"/>
          </p:nvPr>
        </p:nvSpPr>
        <p:spPr>
          <a:xfrm>
            <a:off x="1177561" y="1391437"/>
            <a:ext cx="7783795" cy="4351338"/>
          </a:xfrm>
        </p:spPr>
        <p:txBody>
          <a:bodyPr>
            <a:normAutofit/>
          </a:bodyPr>
          <a:lstStyle/>
          <a:p>
            <a:r>
              <a:rPr lang="en-US" sz="1800" dirty="0"/>
              <a:t>How many people are currently experiencing homelessness in your community? </a:t>
            </a:r>
          </a:p>
          <a:p>
            <a:r>
              <a:rPr lang="en-US" sz="1800" dirty="0"/>
              <a:t>How many of them are families, youth, or veterans? </a:t>
            </a:r>
          </a:p>
          <a:p>
            <a:r>
              <a:rPr lang="en-US" sz="1800" dirty="0"/>
              <a:t>What do they report as their causes for homelessness? </a:t>
            </a:r>
          </a:p>
          <a:p>
            <a:pPr marL="0" indent="0">
              <a:buNone/>
            </a:pPr>
            <a:endParaRPr lang="en-US" sz="1800" dirty="0"/>
          </a:p>
          <a:p>
            <a:pPr marL="0" indent="0">
              <a:buNone/>
            </a:pPr>
            <a:endParaRPr lang="en-US" sz="1800" dirty="0"/>
          </a:p>
          <a:p>
            <a:pPr marL="0" indent="0" algn="ctr">
              <a:buNone/>
            </a:pPr>
            <a:r>
              <a:rPr lang="en-US" sz="1800" b="1" dirty="0"/>
              <a:t>The answers to these questions and more can be answered by point-in-time counts. </a:t>
            </a:r>
          </a:p>
          <a:p>
            <a:pPr marL="0" indent="0" algn="ctr">
              <a:buNone/>
            </a:pPr>
            <a:endParaRPr lang="en-US" sz="1800" b="1" dirty="0"/>
          </a:p>
          <a:p>
            <a:pPr marL="0" indent="0" algn="ctr">
              <a:buNone/>
            </a:pPr>
            <a:r>
              <a:rPr lang="en-US" sz="1800" b="1" dirty="0"/>
              <a:t>A point-in-time count is an unduplicated count on a single night of the people in a community who are experiencing homelessness</a:t>
            </a:r>
          </a:p>
          <a:p>
            <a:endParaRPr lang="en-US" dirty="0"/>
          </a:p>
        </p:txBody>
      </p:sp>
    </p:spTree>
    <p:extLst>
      <p:ext uri="{BB962C8B-B14F-4D97-AF65-F5344CB8AC3E}">
        <p14:creationId xmlns:p14="http://schemas.microsoft.com/office/powerpoint/2010/main" val="302014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C9771450-A612-45C1-AEFB-28E635B27DEF}"/>
              </a:ext>
            </a:extLst>
          </p:cNvPr>
          <p:cNvGrpSpPr/>
          <p:nvPr/>
        </p:nvGrpSpPr>
        <p:grpSpPr>
          <a:xfrm>
            <a:off x="9378" y="-301511"/>
            <a:ext cx="12144674" cy="7458410"/>
            <a:chOff x="9378" y="-301511"/>
            <a:chExt cx="12144674" cy="7458410"/>
          </a:xfrm>
        </p:grpSpPr>
        <p:sp>
          <p:nvSpPr>
            <p:cNvPr id="45" name="Rectangle 44">
              <a:extLst>
                <a:ext uri="{FF2B5EF4-FFF2-40B4-BE49-F238E27FC236}">
                  <a16:creationId xmlns:a16="http://schemas.microsoft.com/office/drawing/2014/main" id="{892B8140-831C-4667-B5DD-643B6C1E093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E83FF46-3911-48D2-BA47-FC5D778EAF4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7357290-6182-4490-B38E-0579FEA30BE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6E88B48-39EE-4B08-BF60-1EF40699D2E7}"/>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785A68-BBFD-4D77-BBE5-12DEF4A02B29}"/>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09C12CC-DC71-4564-BF3A-76DB8B48108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71EFA1-BB7B-4343-AC51-59022C3FC301}"/>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BC8D66B-AC8F-4E5A-9C2E-41B2175235B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46">
              <a:extLst>
                <a:ext uri="{FF2B5EF4-FFF2-40B4-BE49-F238E27FC236}">
                  <a16:creationId xmlns:a16="http://schemas.microsoft.com/office/drawing/2014/main" id="{D882208A-2766-4088-9BDF-080E84E9F09F}"/>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36">
              <a:extLst>
                <a:ext uri="{FF2B5EF4-FFF2-40B4-BE49-F238E27FC236}">
                  <a16:creationId xmlns:a16="http://schemas.microsoft.com/office/drawing/2014/main" id="{AC4B4DD7-A981-4E1C-92F7-979C1D279C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30">
              <a:extLst>
                <a:ext uri="{FF2B5EF4-FFF2-40B4-BE49-F238E27FC236}">
                  <a16:creationId xmlns:a16="http://schemas.microsoft.com/office/drawing/2014/main" id="{A72773B2-23D3-4B41-A55A-ECC7E1C60EDF}"/>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
              <a:extLst>
                <a:ext uri="{FF2B5EF4-FFF2-40B4-BE49-F238E27FC236}">
                  <a16:creationId xmlns:a16="http://schemas.microsoft.com/office/drawing/2014/main" id="{BBEC1D1D-8600-46B9-B47C-411206B3EEC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6">
              <a:extLst>
                <a:ext uri="{FF2B5EF4-FFF2-40B4-BE49-F238E27FC236}">
                  <a16:creationId xmlns:a16="http://schemas.microsoft.com/office/drawing/2014/main" id="{EEB21DDC-D2B5-41A6-8927-27961573D7C8}"/>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4">
              <a:extLst>
                <a:ext uri="{FF2B5EF4-FFF2-40B4-BE49-F238E27FC236}">
                  <a16:creationId xmlns:a16="http://schemas.microsoft.com/office/drawing/2014/main" id="{EF281091-54FB-4241-A188-AB68E083F120}"/>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48">
              <a:extLst>
                <a:ext uri="{FF2B5EF4-FFF2-40B4-BE49-F238E27FC236}">
                  <a16:creationId xmlns:a16="http://schemas.microsoft.com/office/drawing/2014/main" id="{90AD38A2-0F5A-42C2-908F-1D88F2DD6331}"/>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E2022980-3E4B-45D8-BA41-54F2D4E96966}"/>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1" name="TextBox 90">
              <a:extLst>
                <a:ext uri="{FF2B5EF4-FFF2-40B4-BE49-F238E27FC236}">
                  <a16:creationId xmlns:a16="http://schemas.microsoft.com/office/drawing/2014/main" id="{95137492-AFE3-465B-B04E-320362D64DAA}"/>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2" name="TextBox 91">
              <a:extLst>
                <a:ext uri="{FF2B5EF4-FFF2-40B4-BE49-F238E27FC236}">
                  <a16:creationId xmlns:a16="http://schemas.microsoft.com/office/drawing/2014/main" id="{8A8D71D1-820C-4BEE-994A-B6F02C1F348E}"/>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3" name="TextBox 92">
              <a:extLst>
                <a:ext uri="{FF2B5EF4-FFF2-40B4-BE49-F238E27FC236}">
                  <a16:creationId xmlns:a16="http://schemas.microsoft.com/office/drawing/2014/main" id="{EC77CB81-CE99-4213-ACFB-23552890B5F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4" name="TextBox 93">
              <a:extLst>
                <a:ext uri="{FF2B5EF4-FFF2-40B4-BE49-F238E27FC236}">
                  <a16:creationId xmlns:a16="http://schemas.microsoft.com/office/drawing/2014/main" id="{1D874E06-38DC-4C3F-B95C-4BE39CBD758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5" name="TextBox 94">
              <a:extLst>
                <a:ext uri="{FF2B5EF4-FFF2-40B4-BE49-F238E27FC236}">
                  <a16:creationId xmlns:a16="http://schemas.microsoft.com/office/drawing/2014/main" id="{803A7B98-82A6-46D8-BD49-66BE176FC14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6" name="TextBox 95">
              <a:extLst>
                <a:ext uri="{FF2B5EF4-FFF2-40B4-BE49-F238E27FC236}">
                  <a16:creationId xmlns:a16="http://schemas.microsoft.com/office/drawing/2014/main" id="{6EC41E2D-E84D-410D-A3A7-D0B81E4DE284}"/>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97" name="Picture 96">
              <a:extLst>
                <a:ext uri="{FF2B5EF4-FFF2-40B4-BE49-F238E27FC236}">
                  <a16:creationId xmlns:a16="http://schemas.microsoft.com/office/drawing/2014/main" id="{038C8A74-7997-4B1C-9A1A-A5F0CEC5805C}"/>
                </a:ext>
              </a:extLst>
            </p:cNvPr>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8"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4193285075"/>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p:cNvSpPr txBox="1"/>
          <p:nvPr/>
        </p:nvSpPr>
        <p:spPr>
          <a:xfrm>
            <a:off x="2133668" y="5359456"/>
            <a:ext cx="2155372" cy="477054"/>
          </a:xfrm>
          <a:prstGeom prst="rect">
            <a:avLst/>
          </a:prstGeom>
          <a:noFill/>
        </p:spPr>
        <p:txBody>
          <a:bodyPr wrap="square" rtlCol="0">
            <a:spAutoFit/>
          </a:bodyPr>
          <a:lstStyle/>
          <a:p>
            <a:pPr lvl="0"/>
            <a:r>
              <a:rPr lang="en-US" sz="2500" dirty="0">
                <a:solidFill>
                  <a:schemeClr val="accent3"/>
                </a:solidFill>
              </a:rPr>
              <a:t>Engagement</a:t>
            </a:r>
          </a:p>
        </p:txBody>
      </p:sp>
      <p:grpSp>
        <p:nvGrpSpPr>
          <p:cNvPr id="32" name="Group 31" title="Raise Community Awareness"/>
          <p:cNvGrpSpPr/>
          <p:nvPr/>
        </p:nvGrpSpPr>
        <p:grpSpPr>
          <a:xfrm>
            <a:off x="3428800" y="409830"/>
            <a:ext cx="1456763" cy="1674440"/>
            <a:chOff x="4902148" y="981"/>
            <a:chExt cx="1456763" cy="1674440"/>
          </a:xfrm>
          <a:solidFill>
            <a:schemeClr val="accent5"/>
          </a:solidFill>
        </p:grpSpPr>
        <p:sp>
          <p:nvSpPr>
            <p:cNvPr id="33" name="Hexagon 32"/>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4"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Raise Community Awareness</a:t>
              </a:r>
            </a:p>
          </p:txBody>
        </p:sp>
      </p:grpSp>
      <p:grpSp>
        <p:nvGrpSpPr>
          <p:cNvPr id="35" name="Group 34" title="Trends in Homelessness over time"/>
          <p:cNvGrpSpPr/>
          <p:nvPr/>
        </p:nvGrpSpPr>
        <p:grpSpPr>
          <a:xfrm>
            <a:off x="5815324" y="1837023"/>
            <a:ext cx="1456763" cy="1674440"/>
            <a:chOff x="4902148" y="981"/>
            <a:chExt cx="1456763" cy="1674440"/>
          </a:xfrm>
        </p:grpSpPr>
        <p:sp>
          <p:nvSpPr>
            <p:cNvPr id="36" name="Hexagon 35"/>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Trends in Homelessness over time</a:t>
              </a:r>
            </a:p>
          </p:txBody>
        </p:sp>
      </p:grpSp>
      <p:grpSp>
        <p:nvGrpSpPr>
          <p:cNvPr id="39" name="Group 38" title="Advocate for private or local government funds"/>
          <p:cNvGrpSpPr/>
          <p:nvPr/>
        </p:nvGrpSpPr>
        <p:grpSpPr>
          <a:xfrm>
            <a:off x="3424727" y="3252235"/>
            <a:ext cx="1456763" cy="1674440"/>
            <a:chOff x="4902148" y="17023"/>
            <a:chExt cx="1456763" cy="1674440"/>
          </a:xfrm>
          <a:solidFill>
            <a:schemeClr val="accent2"/>
          </a:solidFill>
        </p:grpSpPr>
        <p:sp>
          <p:nvSpPr>
            <p:cNvPr id="40" name="Hexagon 39"/>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2"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dirty="0"/>
                <a:t>A</a:t>
              </a:r>
              <a:r>
                <a:rPr lang="en-US" sz="1500" kern="1200" dirty="0"/>
                <a:t>dvocate for private or local government funds</a:t>
              </a:r>
            </a:p>
          </p:txBody>
        </p:sp>
      </p:grpSp>
      <p:grpSp>
        <p:nvGrpSpPr>
          <p:cNvPr id="43" name="Group 42" title="Develop personal relationships with those experiencing homelessness"/>
          <p:cNvGrpSpPr/>
          <p:nvPr/>
        </p:nvGrpSpPr>
        <p:grpSpPr>
          <a:xfrm>
            <a:off x="4215944" y="4682204"/>
            <a:ext cx="1456763" cy="1674440"/>
            <a:chOff x="4902148" y="981"/>
            <a:chExt cx="1456763" cy="1674440"/>
          </a:xfrm>
          <a:solidFill>
            <a:schemeClr val="accent3"/>
          </a:solidFill>
        </p:grpSpPr>
        <p:sp>
          <p:nvSpPr>
            <p:cNvPr id="46" name="Hexagon 45"/>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Hexagon 4" title="Develop personal relationships with those experiencing homelessness"/>
            <p:cNvSpPr/>
            <p:nvPr/>
          </p:nvSpPr>
          <p:spPr>
            <a:xfrm>
              <a:off x="4930043" y="182733"/>
              <a:ext cx="1423202"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Develop personal relationships with those experiencing homelessness</a:t>
              </a:r>
            </a:p>
          </p:txBody>
        </p:sp>
      </p:grpSp>
      <p:sp>
        <p:nvSpPr>
          <p:cNvPr id="58"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Characteristics of those experiencing homelessness locally</a:t>
            </a:r>
          </a:p>
        </p:txBody>
      </p:sp>
      <p:sp>
        <p:nvSpPr>
          <p:cNvPr id="59" name="Hexagon 4" title="Create a sense of responsibility with varied stakeholders"/>
          <p:cNvSpPr/>
          <p:nvPr/>
        </p:nvSpPr>
        <p:spPr>
          <a:xfrm>
            <a:off x="5851194" y="4899627"/>
            <a:ext cx="1293835"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Create a sense of responsibility with varied stakeholders</a:t>
            </a:r>
          </a:p>
        </p:txBody>
      </p:sp>
      <p:sp>
        <p:nvSpPr>
          <p:cNvPr id="60"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Advocate to local governments</a:t>
            </a:r>
          </a:p>
        </p:txBody>
      </p:sp>
      <p:sp>
        <p:nvSpPr>
          <p:cNvPr id="62" name="Hexagon 4" title="Eligibility for CoC, ESG, and other federal funding "/>
          <p:cNvSpPr/>
          <p:nvPr/>
        </p:nvSpPr>
        <p:spPr>
          <a:xfrm>
            <a:off x="5119960" y="3564317"/>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Eligibility for </a:t>
            </a:r>
            <a:r>
              <a:rPr lang="en-US" sz="1500" dirty="0" err="1"/>
              <a:t>CoC</a:t>
            </a:r>
            <a:r>
              <a:rPr lang="en-US" sz="1500" dirty="0"/>
              <a:t>, ESG, and other federal funding </a:t>
            </a:r>
          </a:p>
        </p:txBody>
      </p:sp>
    </p:spTree>
    <p:extLst>
      <p:ext uri="{BB962C8B-B14F-4D97-AF65-F5344CB8AC3E}">
        <p14:creationId xmlns:p14="http://schemas.microsoft.com/office/powerpoint/2010/main" val="375426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DD14042-D48C-4FE1-81F2-9330979BB85A}"/>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a16="http://schemas.microsoft.com/office/drawing/2014/main" id="{5B8D981E-3FDD-4187-9FBB-91BA3F91060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ABFE81-02AF-41F6-8524-FE60B152B26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1EE93A-4E6B-4274-8FE5-D0240688A3E8}"/>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6523B1D-B2E9-4972-84F2-717884E0BE6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5DC9D81-071E-406D-A900-020B268D278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9B232D-D381-4B26-85F9-D9EABBCF783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15FD6B6-C10F-440E-ABE6-45DFF700DD38}"/>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E61387-E0D7-4246-8B97-7A0F2C1BE6D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46">
              <a:extLst>
                <a:ext uri="{FF2B5EF4-FFF2-40B4-BE49-F238E27FC236}">
                  <a16:creationId xmlns:a16="http://schemas.microsoft.com/office/drawing/2014/main" id="{1AD1A0FC-223B-43C8-91BA-85A00468E85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6">
              <a:extLst>
                <a:ext uri="{FF2B5EF4-FFF2-40B4-BE49-F238E27FC236}">
                  <a16:creationId xmlns:a16="http://schemas.microsoft.com/office/drawing/2014/main" id="{2D50D0D6-032B-4153-BF15-57D3E6F05F46}"/>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0">
              <a:extLst>
                <a:ext uri="{FF2B5EF4-FFF2-40B4-BE49-F238E27FC236}">
                  <a16:creationId xmlns:a16="http://schemas.microsoft.com/office/drawing/2014/main" id="{FC82C808-73F1-43F3-9E40-3DF9EE34196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28">
              <a:extLst>
                <a:ext uri="{FF2B5EF4-FFF2-40B4-BE49-F238E27FC236}">
                  <a16:creationId xmlns:a16="http://schemas.microsoft.com/office/drawing/2014/main" id="{FB3D5F11-BF90-4A14-8AAF-4929F7C85FF4}"/>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26">
              <a:extLst>
                <a:ext uri="{FF2B5EF4-FFF2-40B4-BE49-F238E27FC236}">
                  <a16:creationId xmlns:a16="http://schemas.microsoft.com/office/drawing/2014/main" id="{81661687-2420-4191-A078-06784D24F239}"/>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4">
              <a:extLst>
                <a:ext uri="{FF2B5EF4-FFF2-40B4-BE49-F238E27FC236}">
                  <a16:creationId xmlns:a16="http://schemas.microsoft.com/office/drawing/2014/main" id="{2C913F8D-CF2C-4680-8581-CD49C4C8C651}"/>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8">
              <a:extLst>
                <a:ext uri="{FF2B5EF4-FFF2-40B4-BE49-F238E27FC236}">
                  <a16:creationId xmlns:a16="http://schemas.microsoft.com/office/drawing/2014/main" id="{108775CA-2012-41C8-8DCC-DDFDCF9FFD39}"/>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7786D1-C3B1-411B-9D4D-166F5BA063C8}"/>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47" name="TextBox 46">
              <a:extLst>
                <a:ext uri="{FF2B5EF4-FFF2-40B4-BE49-F238E27FC236}">
                  <a16:creationId xmlns:a16="http://schemas.microsoft.com/office/drawing/2014/main" id="{C23B756D-A97D-4AFD-87CD-FF59586EE3C6}"/>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8" name="TextBox 47">
              <a:extLst>
                <a:ext uri="{FF2B5EF4-FFF2-40B4-BE49-F238E27FC236}">
                  <a16:creationId xmlns:a16="http://schemas.microsoft.com/office/drawing/2014/main" id="{1E9F964F-2C5E-43F6-BA5B-DD6E3833E5B9}"/>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9" name="TextBox 48">
              <a:extLst>
                <a:ext uri="{FF2B5EF4-FFF2-40B4-BE49-F238E27FC236}">
                  <a16:creationId xmlns:a16="http://schemas.microsoft.com/office/drawing/2014/main" id="{8C0ED549-4298-4F13-A130-6F46D599FE1D}"/>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id="{327B54A1-39F3-489F-977A-2C71677421F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id="{21FC5C30-E5CC-496B-9F78-09150640863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id="{07A95980-E8D6-4CE5-8DBC-21FEA93AA61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id="{2D753490-EFD0-4C5C-9C18-52DE031D0A3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7912"/>
            <a:ext cx="9345712" cy="1325563"/>
          </a:xfrm>
        </p:spPr>
        <p:txBody>
          <a:bodyPr/>
          <a:lstStyle/>
          <a:p>
            <a:pPr algn="ctr"/>
            <a:r>
              <a:rPr lang="en-US" dirty="0"/>
              <a:t>THN Information</a:t>
            </a:r>
          </a:p>
        </p:txBody>
      </p:sp>
      <p:sp>
        <p:nvSpPr>
          <p:cNvPr id="30"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p>
          <a:p>
            <a:r>
              <a:rPr lang="en-US" sz="1800" dirty="0"/>
              <a:t>THN works to end homelessness in Texas by collaborating with all communities, large and small, across the state to build systems to achieve this goal. </a:t>
            </a:r>
          </a:p>
          <a:p>
            <a:r>
              <a:rPr lang="en-US" sz="1800" dirty="0"/>
              <a:t>We coordinate local and national advocacy efforts, data collection and research, host an annual statewide conference, and serve as the host agency for the Texas Balance of State Continuum of Care (CoC) where we assist in the coordination of programs and funding.</a:t>
            </a:r>
          </a:p>
          <a:p>
            <a:r>
              <a:rPr lang="en-US" sz="1800" dirty="0"/>
              <a:t>The Texas Balance of State CoC (TX BoS CoC) is made up of all service providers, advocates, local government officials, and citizens who work to eliminate homelessness in </a:t>
            </a:r>
            <a:r>
              <a:rPr lang="en-US" sz="1800" dirty="0">
                <a:hlinkClick r:id="rId4"/>
              </a:rPr>
              <a:t>215 of Texas’ 254 counties</a:t>
            </a:r>
            <a:r>
              <a:rPr lang="en-US" sz="1800" dirty="0"/>
              <a:t>.</a:t>
            </a:r>
          </a:p>
        </p:txBody>
      </p:sp>
    </p:spTree>
    <p:extLst>
      <p:ext uri="{BB962C8B-B14F-4D97-AF65-F5344CB8AC3E}">
        <p14:creationId xmlns:p14="http://schemas.microsoft.com/office/powerpoint/2010/main" val="106356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E0B4432E-2B7B-46C2-938A-F1846C2561AC}"/>
              </a:ext>
            </a:extLst>
          </p:cNvPr>
          <p:cNvGrpSpPr/>
          <p:nvPr/>
        </p:nvGrpSpPr>
        <p:grpSpPr>
          <a:xfrm>
            <a:off x="9378" y="-301511"/>
            <a:ext cx="12144674" cy="7458410"/>
            <a:chOff x="9378" y="-301511"/>
            <a:chExt cx="12144674" cy="7458410"/>
          </a:xfrm>
        </p:grpSpPr>
        <p:sp>
          <p:nvSpPr>
            <p:cNvPr id="55" name="Rectangle 54">
              <a:extLst>
                <a:ext uri="{FF2B5EF4-FFF2-40B4-BE49-F238E27FC236}">
                  <a16:creationId xmlns:a16="http://schemas.microsoft.com/office/drawing/2014/main" id="{FE831297-5339-4076-88C0-55BD18D322B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F677C73-3DC0-41A3-8AD6-F7D5CCCDCA1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0BEC20C-A175-4041-800C-89E48D74945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9566D93-E106-4C9E-A819-6330338FFC7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C1323B8-4310-4638-934B-C3414060771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21AD9E0-7B6E-4A61-846B-80619FE0D11C}"/>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BCA416B-BB60-408B-8415-EC9CC2C7A8DF}"/>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994B501-9426-46A7-BE92-C0384B5DA750}"/>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id="{523F0B91-DC6E-4BC5-BB84-D31688C3E9D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id="{E1DF37B2-9FD1-425C-85FD-48DC7EC3342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id="{DC0A9CE2-323A-4503-BAE8-548DFF28BF3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id="{627F3D42-3226-4BB1-8932-3398D490B89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id="{3DC7B3E6-16D4-4ADE-AEC4-06C717AED476}"/>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id="{CF43BCB3-ECB5-43A0-BB12-A39DA8A9A6A1}"/>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id="{6B9E9EA2-C0A0-4E21-8F2E-6AB363051669}"/>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3F287643-BB0A-4306-B6F1-4CF73C6FD64A}"/>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id="{347B6607-33B3-4DE2-8F81-D4051DE46E42}"/>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id="{E66262C3-25A3-419B-97BA-FF982EC10F23}"/>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id="{25264DAE-839B-49B0-83EC-D8F4307E4C05}"/>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id="{748DDA1A-6D50-45F5-BE05-29A31C8370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id="{B911B494-8C8D-4FC6-B547-E2DF36DF312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id="{257C0024-B6AB-41C5-86B3-545FAC4290D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a16="http://schemas.microsoft.com/office/drawing/2014/main" id="{318B15AC-7570-4B69-98EA-14CAC674893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5044"/>
            <a:ext cx="9345712" cy="1325563"/>
          </a:xfrm>
        </p:spPr>
        <p:txBody>
          <a:bodyPr/>
          <a:lstStyle/>
          <a:p>
            <a:pPr algn="ctr"/>
            <a:r>
              <a:rPr lang="en-US" dirty="0"/>
              <a:t>Who to Contact</a:t>
            </a:r>
          </a:p>
        </p:txBody>
      </p:sp>
      <p:sp>
        <p:nvSpPr>
          <p:cNvPr id="30" name="TextBox 29"/>
          <p:cNvSpPr txBox="1"/>
          <p:nvPr/>
        </p:nvSpPr>
        <p:spPr>
          <a:xfrm>
            <a:off x="861434" y="1129045"/>
            <a:ext cx="3676340" cy="369332"/>
          </a:xfrm>
          <a:prstGeom prst="rect">
            <a:avLst/>
          </a:prstGeom>
          <a:noFill/>
        </p:spPr>
        <p:txBody>
          <a:bodyPr wrap="square" rtlCol="0">
            <a:spAutoFit/>
          </a:bodyPr>
          <a:lstStyle/>
          <a:p>
            <a:pPr algn="ctr"/>
            <a:r>
              <a:rPr lang="en-US" b="1" dirty="0"/>
              <a:t>If you have questions about:</a:t>
            </a:r>
          </a:p>
        </p:txBody>
      </p:sp>
      <p:sp>
        <p:nvSpPr>
          <p:cNvPr id="32" name="TextBox 31"/>
          <p:cNvSpPr txBox="1"/>
          <p:nvPr/>
        </p:nvSpPr>
        <p:spPr>
          <a:xfrm>
            <a:off x="5142574" y="1115752"/>
            <a:ext cx="3467731" cy="369332"/>
          </a:xfrm>
          <a:prstGeom prst="rect">
            <a:avLst/>
          </a:prstGeom>
          <a:noFill/>
        </p:spPr>
        <p:txBody>
          <a:bodyPr wrap="square" rtlCol="0">
            <a:spAutoFit/>
          </a:bodyPr>
          <a:lstStyle/>
          <a:p>
            <a:pPr algn="ctr"/>
            <a:r>
              <a:rPr lang="en-US" b="1" dirty="0"/>
              <a:t>If you have questions about:</a:t>
            </a:r>
          </a:p>
        </p:txBody>
      </p:sp>
      <p:grpSp>
        <p:nvGrpSpPr>
          <p:cNvPr id="34" name="Group 33" title="Contact PIT Lead"/>
          <p:cNvGrpSpPr/>
          <p:nvPr/>
        </p:nvGrpSpPr>
        <p:grpSpPr>
          <a:xfrm>
            <a:off x="1555354" y="2890083"/>
            <a:ext cx="2934870" cy="1963470"/>
            <a:chOff x="1555354" y="2768896"/>
            <a:chExt cx="2934870" cy="1963470"/>
          </a:xfrm>
        </p:grpSpPr>
        <p:sp>
          <p:nvSpPr>
            <p:cNvPr id="35" name="Right Arrow 34"/>
            <p:cNvSpPr/>
            <p:nvPr/>
          </p:nvSpPr>
          <p:spPr>
            <a:xfrm rot="5400000">
              <a:off x="2494418" y="2737356"/>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555354" y="3413231"/>
              <a:ext cx="2934870" cy="1319135"/>
              <a:chOff x="1555354" y="3413231"/>
              <a:chExt cx="2934870" cy="1319135"/>
            </a:xfrm>
          </p:grpSpPr>
          <p:sp>
            <p:nvSpPr>
              <p:cNvPr id="38" name="Rounded Rectangle 37"/>
              <p:cNvSpPr/>
              <p:nvPr/>
            </p:nvSpPr>
            <p:spPr>
              <a:xfrm>
                <a:off x="1555354" y="3413231"/>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title="Contact PIT lead"/>
              <p:cNvSpPr txBox="1"/>
              <p:nvPr/>
            </p:nvSpPr>
            <p:spPr>
              <a:xfrm>
                <a:off x="2061817" y="3899285"/>
                <a:ext cx="2428407" cy="400110"/>
              </a:xfrm>
              <a:prstGeom prst="rect">
                <a:avLst/>
              </a:prstGeom>
              <a:noFill/>
            </p:spPr>
            <p:txBody>
              <a:bodyPr wrap="square" rtlCol="0">
                <a:spAutoFit/>
              </a:bodyPr>
              <a:lstStyle/>
              <a:p>
                <a:r>
                  <a:rPr lang="en-US" sz="2000" b="1" dirty="0"/>
                  <a:t>PIT Lead</a:t>
                </a:r>
              </a:p>
            </p:txBody>
          </p:sp>
        </p:grpSp>
      </p:grpSp>
      <p:grpSp>
        <p:nvGrpSpPr>
          <p:cNvPr id="40" name="Group 39" descr="Shift times, HQ location, Assigned count areas&#10;" title="Community information"/>
          <p:cNvGrpSpPr/>
          <p:nvPr/>
        </p:nvGrpSpPr>
        <p:grpSpPr>
          <a:xfrm>
            <a:off x="1251224" y="1428022"/>
            <a:ext cx="2967863" cy="1283063"/>
            <a:chOff x="1251224" y="1306835"/>
            <a:chExt cx="2967863" cy="1283063"/>
          </a:xfrm>
        </p:grpSpPr>
        <p:sp>
          <p:nvSpPr>
            <p:cNvPr id="42" name="Rounded Rectangle 41"/>
            <p:cNvSpPr/>
            <p:nvPr/>
          </p:nvSpPr>
          <p:spPr>
            <a:xfrm>
              <a:off x="1251917" y="1306835"/>
              <a:ext cx="2967170" cy="1283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descr="Community Information&#10;Shift times &#10;HQ location &#10;Assigned count areas&#10;" title="Community Information"/>
            <p:cNvSpPr txBox="1"/>
            <p:nvPr/>
          </p:nvSpPr>
          <p:spPr>
            <a:xfrm>
              <a:off x="1251224" y="1309745"/>
              <a:ext cx="2967863" cy="1200329"/>
            </a:xfrm>
            <a:prstGeom prst="rect">
              <a:avLst/>
            </a:prstGeom>
            <a:noFill/>
          </p:spPr>
          <p:txBody>
            <a:bodyPr wrap="square" rtlCol="0">
              <a:spAutoFit/>
            </a:bodyPr>
            <a:lstStyle/>
            <a:p>
              <a:pPr algn="ctr"/>
              <a:r>
                <a:rPr lang="en-US" b="1" dirty="0"/>
                <a:t>Community Information</a:t>
              </a:r>
            </a:p>
            <a:p>
              <a:r>
                <a:rPr lang="en-US" dirty="0"/>
                <a:t>Shift times </a:t>
              </a:r>
            </a:p>
            <a:p>
              <a:r>
                <a:rPr lang="en-US" dirty="0"/>
                <a:t>HQ location </a:t>
              </a:r>
            </a:p>
            <a:p>
              <a:r>
                <a:rPr lang="en-US" dirty="0"/>
                <a:t>Assigned count areas</a:t>
              </a:r>
            </a:p>
          </p:txBody>
        </p:sp>
      </p:grpSp>
      <p:grpSp>
        <p:nvGrpSpPr>
          <p:cNvPr id="46" name="Group 45" title="Contact Data Coordinator"/>
          <p:cNvGrpSpPr/>
          <p:nvPr/>
        </p:nvGrpSpPr>
        <p:grpSpPr>
          <a:xfrm>
            <a:off x="5759263" y="2928564"/>
            <a:ext cx="2485634" cy="1911598"/>
            <a:chOff x="5759263" y="2807377"/>
            <a:chExt cx="2485634" cy="1911598"/>
          </a:xfrm>
        </p:grpSpPr>
        <p:sp>
          <p:nvSpPr>
            <p:cNvPr id="48" name="Right Arrow 47"/>
            <p:cNvSpPr/>
            <p:nvPr/>
          </p:nvSpPr>
          <p:spPr>
            <a:xfrm rot="5400000">
              <a:off x="6735183" y="277583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59263" y="3399840"/>
              <a:ext cx="2485634" cy="1319135"/>
              <a:chOff x="5759263" y="3399840"/>
              <a:chExt cx="2485634" cy="1319135"/>
            </a:xfrm>
          </p:grpSpPr>
          <p:sp>
            <p:nvSpPr>
              <p:cNvPr id="59" name="Rounded Rectangle 58"/>
              <p:cNvSpPr/>
              <p:nvPr/>
            </p:nvSpPr>
            <p:spPr>
              <a:xfrm>
                <a:off x="5759263" y="3399840"/>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816490" y="3854453"/>
                <a:ext cx="2428407" cy="400110"/>
              </a:xfrm>
              <a:prstGeom prst="rect">
                <a:avLst/>
              </a:prstGeom>
              <a:noFill/>
            </p:spPr>
            <p:txBody>
              <a:bodyPr wrap="square" rtlCol="0">
                <a:spAutoFit/>
              </a:bodyPr>
              <a:lstStyle/>
              <a:p>
                <a:pPr algn="ctr"/>
                <a:r>
                  <a:rPr lang="en-US" sz="2000" b="1" dirty="0"/>
                  <a:t>Data Manager</a:t>
                </a:r>
              </a:p>
            </p:txBody>
          </p:sp>
        </p:grpSp>
      </p:grpSp>
      <p:grpSp>
        <p:nvGrpSpPr>
          <p:cNvPr id="62" name="Group 61" title="If you can't reach the PIT Lead"/>
          <p:cNvGrpSpPr/>
          <p:nvPr/>
        </p:nvGrpSpPr>
        <p:grpSpPr>
          <a:xfrm>
            <a:off x="3631393" y="3202296"/>
            <a:ext cx="2484154" cy="1293240"/>
            <a:chOff x="3631393" y="3081109"/>
            <a:chExt cx="2484154" cy="1293240"/>
          </a:xfrm>
        </p:grpSpPr>
        <p:sp>
          <p:nvSpPr>
            <p:cNvPr id="63" name="Right Arrow 62"/>
            <p:cNvSpPr/>
            <p:nvPr/>
          </p:nvSpPr>
          <p:spPr>
            <a:xfrm>
              <a:off x="4273644" y="3834704"/>
              <a:ext cx="1182664"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31393" y="3081109"/>
              <a:ext cx="2484154" cy="646331"/>
            </a:xfrm>
            <a:prstGeom prst="rect">
              <a:avLst/>
            </a:prstGeom>
            <a:noFill/>
          </p:spPr>
          <p:txBody>
            <a:bodyPr wrap="square" rtlCol="0">
              <a:spAutoFit/>
            </a:bodyPr>
            <a:lstStyle/>
            <a:p>
              <a:pPr algn="ctr"/>
              <a:r>
                <a:rPr lang="en-US" b="1" dirty="0"/>
                <a:t>If you can’t reach your PIT Lead:</a:t>
              </a:r>
            </a:p>
          </p:txBody>
        </p:sp>
      </p:grpSp>
      <p:sp>
        <p:nvSpPr>
          <p:cNvPr id="65" name="TextBox 64"/>
          <p:cNvSpPr txBox="1"/>
          <p:nvPr/>
        </p:nvSpPr>
        <p:spPr>
          <a:xfrm>
            <a:off x="4225460" y="4846120"/>
            <a:ext cx="2484154" cy="646331"/>
          </a:xfrm>
          <a:prstGeom prst="rect">
            <a:avLst/>
          </a:prstGeom>
          <a:noFill/>
        </p:spPr>
        <p:txBody>
          <a:bodyPr wrap="square" rtlCol="0">
            <a:spAutoFit/>
          </a:bodyPr>
          <a:lstStyle/>
          <a:p>
            <a:pPr algn="ctr"/>
            <a:r>
              <a:rPr lang="en-US" b="1" dirty="0"/>
              <a:t>If you can’t reach the Data Manager</a:t>
            </a:r>
          </a:p>
        </p:txBody>
      </p:sp>
      <p:grpSp>
        <p:nvGrpSpPr>
          <p:cNvPr id="66" name="Group 65" title="Contact THN Administrator"/>
          <p:cNvGrpSpPr/>
          <p:nvPr/>
        </p:nvGrpSpPr>
        <p:grpSpPr>
          <a:xfrm>
            <a:off x="5759264" y="4930863"/>
            <a:ext cx="2539278" cy="1843461"/>
            <a:chOff x="5771014" y="4809817"/>
            <a:chExt cx="2428407" cy="1843461"/>
          </a:xfrm>
        </p:grpSpPr>
        <p:sp>
          <p:nvSpPr>
            <p:cNvPr id="67" name="Right Arrow 66"/>
            <p:cNvSpPr/>
            <p:nvPr/>
          </p:nvSpPr>
          <p:spPr>
            <a:xfrm rot="5400000">
              <a:off x="6735182" y="477827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771014" y="5334143"/>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5759263" y="5928998"/>
            <a:ext cx="2539278" cy="400110"/>
          </a:xfrm>
          <a:prstGeom prst="rect">
            <a:avLst/>
          </a:prstGeom>
          <a:noFill/>
        </p:spPr>
        <p:txBody>
          <a:bodyPr wrap="square" rtlCol="0">
            <a:spAutoFit/>
          </a:bodyPr>
          <a:lstStyle/>
          <a:p>
            <a:pPr algn="ctr"/>
            <a:r>
              <a:rPr lang="en-US" sz="2000" b="1" dirty="0"/>
              <a:t>THN Administrator</a:t>
            </a:r>
          </a:p>
        </p:txBody>
      </p:sp>
      <p:sp>
        <p:nvSpPr>
          <p:cNvPr id="74" name="Rounded Rectangle 73"/>
          <p:cNvSpPr/>
          <p:nvPr/>
        </p:nvSpPr>
        <p:spPr>
          <a:xfrm>
            <a:off x="5153048" y="1438849"/>
            <a:ext cx="3412758" cy="13374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descr="Who &amp; where we count , Survey length/questions, Identifying hot spots , Technical issues&#10;" title="Count Logistics "/>
          <p:cNvSpPr txBox="1"/>
          <p:nvPr/>
        </p:nvSpPr>
        <p:spPr>
          <a:xfrm>
            <a:off x="5169141" y="1383374"/>
            <a:ext cx="3416177" cy="1477328"/>
          </a:xfrm>
          <a:prstGeom prst="rect">
            <a:avLst/>
          </a:prstGeom>
          <a:noFill/>
        </p:spPr>
        <p:txBody>
          <a:bodyPr wrap="square" rtlCol="0">
            <a:spAutoFit/>
          </a:bodyPr>
          <a:lstStyle/>
          <a:p>
            <a:pPr algn="ctr"/>
            <a:r>
              <a:rPr lang="en-US" b="1" dirty="0"/>
              <a:t>Count Logistics </a:t>
            </a:r>
          </a:p>
          <a:p>
            <a:r>
              <a:rPr lang="en-US" dirty="0"/>
              <a:t>Who &amp; where we count </a:t>
            </a:r>
          </a:p>
          <a:p>
            <a:r>
              <a:rPr lang="en-US" dirty="0"/>
              <a:t>Survey length/questions</a:t>
            </a:r>
          </a:p>
          <a:p>
            <a:r>
              <a:rPr lang="en-US" dirty="0"/>
              <a:t>Identifying hot spots </a:t>
            </a:r>
          </a:p>
          <a:p>
            <a:r>
              <a:rPr lang="en-US" dirty="0"/>
              <a:t>Technical issues</a:t>
            </a:r>
          </a:p>
        </p:txBody>
      </p:sp>
    </p:spTree>
    <p:extLst>
      <p:ext uri="{BB962C8B-B14F-4D97-AF65-F5344CB8AC3E}">
        <p14:creationId xmlns:p14="http://schemas.microsoft.com/office/powerpoint/2010/main" val="326302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4C98A0-E7D9-4708-8DD5-C954C5FAE759}"/>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id="{26F580FE-E6BC-43A2-BC1D-C72E82FF355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49AE049-A784-4E70-8933-00765B3AED3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DF09F0C-C3F8-41C3-8369-1D538D47ABF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432D8A9-D6E1-454A-9697-A5EC865BF168}"/>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CC126C-7887-4E6E-8073-1B202956870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58FC18-5740-4414-A121-E55D1E360F31}"/>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177AA28-2932-451A-B84D-26BD00AC019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7A4D4022-9963-4980-9061-246A18EAC4D8}"/>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id="{015386CC-CCAD-4998-A942-419CB9D5A84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id="{866E7579-1BE8-4032-9394-3E7279BBAEFC}"/>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id="{60563784-5749-4DAE-A4AB-7506C0F119B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id="{B26C2AA0-A51C-42C1-9539-6140492EE955}"/>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id="{612C5EFF-AABE-46D0-A125-7D5C48D7F04A}"/>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16D9B82-ADA5-4672-B20A-8BF46AE0C4F9}"/>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7" name="TextBox 56">
              <a:extLst>
                <a:ext uri="{FF2B5EF4-FFF2-40B4-BE49-F238E27FC236}">
                  <a16:creationId xmlns:a16="http://schemas.microsoft.com/office/drawing/2014/main" id="{88B6B11F-CEAB-4E71-AAAC-8FA2E0805D8F}"/>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1" name="TextBox 60">
              <a:extLst>
                <a:ext uri="{FF2B5EF4-FFF2-40B4-BE49-F238E27FC236}">
                  <a16:creationId xmlns:a16="http://schemas.microsoft.com/office/drawing/2014/main" id="{6B9A1280-6104-4F5C-95A4-DCC7DAA93BA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5" name="TextBox 64">
              <a:extLst>
                <a:ext uri="{FF2B5EF4-FFF2-40B4-BE49-F238E27FC236}">
                  <a16:creationId xmlns:a16="http://schemas.microsoft.com/office/drawing/2014/main" id="{99771CF6-3E14-4FD0-B8D4-699ED3CF6364}"/>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6" name="TextBox 65">
              <a:extLst>
                <a:ext uri="{FF2B5EF4-FFF2-40B4-BE49-F238E27FC236}">
                  <a16:creationId xmlns:a16="http://schemas.microsoft.com/office/drawing/2014/main" id="{9206A92D-5C1F-4E3D-85E2-1DB4F716F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7" name="TextBox 66">
              <a:extLst>
                <a:ext uri="{FF2B5EF4-FFF2-40B4-BE49-F238E27FC236}">
                  <a16:creationId xmlns:a16="http://schemas.microsoft.com/office/drawing/2014/main" id="{FD6D3A43-07B9-48C9-8B9A-70DD5F935D0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8" name="Picture 67">
              <a:extLst>
                <a:ext uri="{FF2B5EF4-FFF2-40B4-BE49-F238E27FC236}">
                  <a16:creationId xmlns:a16="http://schemas.microsoft.com/office/drawing/2014/main" id="{3A12D554-5737-4F02-B516-0F71DC7D11C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to Count</a:t>
            </a:r>
          </a:p>
        </p:txBody>
      </p:sp>
      <p:graphicFrame>
        <p:nvGraphicFramePr>
          <p:cNvPr id="28" name="Diagram 27" title="Hierarchy of those counted on the PIT"/>
          <p:cNvGraphicFramePr/>
          <p:nvPr>
            <p:extLst>
              <p:ext uri="{D42A27DB-BD31-4B8C-83A1-F6EECF244321}">
                <p14:modId xmlns:p14="http://schemas.microsoft.com/office/powerpoint/2010/main" val="2877694757"/>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16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DBFFE15-30CB-4084-A7FE-E32542C7E746}"/>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id="{74A3EE88-AD22-4FF8-B727-CA4CB0018FB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46CBD-D46F-426E-93B4-E42306FA16C9}"/>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83C09CD-7B62-4B59-A0FB-064228AEA05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47B8950-7F05-45D8-BD2D-66851B15EFE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7B94CFC-C3C0-4E0B-B6DB-7395F53ED08B}"/>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CC08DB4-0DAD-4C4B-AC79-E1E250CF7F13}"/>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49D35AD-F75E-405C-B578-D946C056F061}"/>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10E2081-B4A3-458E-BBB9-B06B85C9816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id="{BCA8470C-499F-4701-8BA8-1A4C01B4BE8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id="{B13C4874-4174-4D6B-BD1C-092A0F8F471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id="{AA4F8C2F-9C5A-4BD0-8D0C-E2DEAF44976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id="{A4C8F32E-64DC-4F5D-B462-BF3C668CB8FA}"/>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id="{0F46858F-7B01-4E80-A55C-55DFD2D06BC4}"/>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C0CD98E-44DF-4583-9205-DC428A7D9A2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7" name="TextBox 56">
              <a:extLst>
                <a:ext uri="{FF2B5EF4-FFF2-40B4-BE49-F238E27FC236}">
                  <a16:creationId xmlns:a16="http://schemas.microsoft.com/office/drawing/2014/main" id="{50BA0C9D-7BCE-4337-92C4-2A1439DE1808}"/>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1" name="TextBox 60">
              <a:extLst>
                <a:ext uri="{FF2B5EF4-FFF2-40B4-BE49-F238E27FC236}">
                  <a16:creationId xmlns:a16="http://schemas.microsoft.com/office/drawing/2014/main" id="{77C7E3D6-7B99-4963-A64A-19A15909763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5" name="TextBox 64">
              <a:extLst>
                <a:ext uri="{FF2B5EF4-FFF2-40B4-BE49-F238E27FC236}">
                  <a16:creationId xmlns:a16="http://schemas.microsoft.com/office/drawing/2014/main" id="{719EC611-034D-4A63-A014-765FC2754EE5}"/>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6" name="TextBox 65">
              <a:extLst>
                <a:ext uri="{FF2B5EF4-FFF2-40B4-BE49-F238E27FC236}">
                  <a16:creationId xmlns:a16="http://schemas.microsoft.com/office/drawing/2014/main" id="{BE04C744-5C4D-4A28-90D2-4DCA27976C0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7" name="TextBox 66">
              <a:extLst>
                <a:ext uri="{FF2B5EF4-FFF2-40B4-BE49-F238E27FC236}">
                  <a16:creationId xmlns:a16="http://schemas.microsoft.com/office/drawing/2014/main" id="{2C87E02E-1F0F-4445-98FB-0FE95DAB47C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8" name="Picture 67">
              <a:extLst>
                <a:ext uri="{FF2B5EF4-FFF2-40B4-BE49-F238E27FC236}">
                  <a16:creationId xmlns:a16="http://schemas.microsoft.com/office/drawing/2014/main" id="{42700832-C264-4967-AD20-A0A44EECDE8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NOT to Count</a:t>
            </a:r>
          </a:p>
        </p:txBody>
      </p:sp>
      <p:graphicFrame>
        <p:nvGraphicFramePr>
          <p:cNvPr id="28" name="Diagram 27" title="Hierarchy of those Not counted on the PIT"/>
          <p:cNvGraphicFramePr/>
          <p:nvPr>
            <p:extLst>
              <p:ext uri="{D42A27DB-BD31-4B8C-83A1-F6EECF244321}">
                <p14:modId xmlns:p14="http://schemas.microsoft.com/office/powerpoint/2010/main" val="2332854752"/>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21686"/>
      </p:ext>
    </p:extLst>
  </p:cSld>
  <p:clrMapOvr>
    <a:masterClrMapping/>
  </p:clrMapOvr>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10200</TotalTime>
  <Words>7510</Words>
  <Application>Microsoft Office PowerPoint</Application>
  <PresentationFormat>Widescreen</PresentationFormat>
  <Paragraphs>648</Paragraphs>
  <Slides>37</Slides>
  <Notes>37</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Roboto</vt:lpstr>
      <vt:lpstr>Courier New</vt:lpstr>
      <vt:lpstr>Tw Cen MT</vt:lpstr>
      <vt:lpstr>Raleway</vt:lpstr>
      <vt:lpstr>Arial</vt:lpstr>
      <vt:lpstr>Calibri</vt:lpstr>
      <vt:lpstr>Wingdings</vt:lpstr>
      <vt:lpstr>Roboto Black</vt:lpstr>
      <vt:lpstr>Office Theme</vt:lpstr>
      <vt:lpstr>PowerPoint Presentation</vt:lpstr>
      <vt:lpstr>PowerPoint Presentation</vt:lpstr>
      <vt:lpstr>Agenda</vt:lpstr>
      <vt:lpstr>Point-in-Time (PIT) Basics</vt:lpstr>
      <vt:lpstr>PowerPoint Presentation</vt:lpstr>
      <vt:lpstr>THN Information</vt:lpstr>
      <vt:lpstr>Who to Contact</vt:lpstr>
      <vt:lpstr>Who to Count</vt:lpstr>
      <vt:lpstr>Who NOT to Count</vt:lpstr>
      <vt:lpstr>Youth Specific Considerations</vt:lpstr>
      <vt:lpstr>Unsheltered PIT Planning</vt:lpstr>
      <vt:lpstr>Possible Locations</vt:lpstr>
      <vt:lpstr>Creating Known Locations Map</vt:lpstr>
      <vt:lpstr>Safety Considerations</vt:lpstr>
      <vt:lpstr>PowerPoint Presentation</vt:lpstr>
      <vt:lpstr>Tips and Tricks</vt:lpstr>
      <vt:lpstr>Sheltered PIT Planning</vt:lpstr>
      <vt:lpstr>Locations</vt:lpstr>
      <vt:lpstr>Locations Continued</vt:lpstr>
      <vt:lpstr>PIT Count Vs. HIC</vt:lpstr>
      <vt:lpstr>Domestic Violence Protocol</vt:lpstr>
      <vt:lpstr>Surveying Survivors</vt:lpstr>
      <vt:lpstr>App Screenshot</vt:lpstr>
      <vt:lpstr>Tips and Tricks</vt:lpstr>
      <vt:lpstr>Unsheltered and Sheltered Counts</vt:lpstr>
      <vt:lpstr>Observation Survey</vt:lpstr>
      <vt:lpstr>PowerPoint Presentation</vt:lpstr>
      <vt:lpstr>Best Practices for Sheltered Count</vt:lpstr>
      <vt:lpstr>Registration Information</vt:lpstr>
      <vt:lpstr>Mobile App Basics</vt:lpstr>
      <vt:lpstr>Hot Spot Mapping Survey</vt:lpstr>
      <vt:lpstr>Sheltered Survey</vt:lpstr>
      <vt:lpstr>Unsheltered Survey</vt:lpstr>
      <vt:lpstr>Observation Survey </vt:lpstr>
      <vt:lpstr>Saved Drafts</vt:lpstr>
      <vt:lpstr>Next Steps</vt:lpstr>
      <vt:lpstr>Thank you!</vt:lpstr>
    </vt:vector>
  </TitlesOfParts>
  <Company>Texas Homeless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371</cp:revision>
  <cp:lastPrinted>2019-11-07T18:17:24Z</cp:lastPrinted>
  <dcterms:created xsi:type="dcterms:W3CDTF">2018-10-31T14:02:21Z</dcterms:created>
  <dcterms:modified xsi:type="dcterms:W3CDTF">2024-12-13T17:43:22Z</dcterms:modified>
</cp:coreProperties>
</file>