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13"/>
  </p:notesMasterIdLst>
  <p:sldIdLst>
    <p:sldId id="259" r:id="rId2"/>
    <p:sldId id="499" r:id="rId3"/>
    <p:sldId id="387" r:id="rId4"/>
    <p:sldId id="386" r:id="rId5"/>
    <p:sldId id="388" r:id="rId6"/>
    <p:sldId id="569" r:id="rId7"/>
    <p:sldId id="567" r:id="rId8"/>
    <p:sldId id="570" r:id="rId9"/>
    <p:sldId id="571" r:id="rId10"/>
    <p:sldId id="573" r:id="rId11"/>
    <p:sldId id="572" r:id="rId12"/>
  </p:sldIdLst>
  <p:sldSz cx="12192000" cy="6858000"/>
  <p:notesSz cx="7010400" cy="9296400"/>
  <p:embeddedFontLst>
    <p:embeddedFont>
      <p:font typeface="Roboto" panose="02000000000000000000" pitchFamily="2" charset="0"/>
      <p:regular r:id="rId14"/>
      <p:bold r:id="rId15"/>
      <p:italic r:id="rId16"/>
      <p:boldItalic r:id="rId17"/>
    </p:embeddedFont>
    <p:embeddedFont>
      <p:font typeface="Roboto Black" panose="02000000000000000000" pitchFamily="2" charset="0"/>
      <p:bold r:id="rId18"/>
      <p:boldItalic r:id="rId19"/>
    </p:embeddedFont>
    <p:embeddedFont>
      <p:font typeface="Tw Cen MT" panose="020B0602020104020603"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6FBD"/>
    <a:srgbClr val="1C5BB6"/>
    <a:srgbClr val="1B5CBB"/>
    <a:srgbClr val="D3D5D6"/>
    <a:srgbClr val="54646C"/>
    <a:srgbClr val="1C5CB9"/>
    <a:srgbClr val="4472C4"/>
    <a:srgbClr val="718791"/>
    <a:srgbClr val="003D79"/>
    <a:srgbClr val="5465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94" autoAdjust="0"/>
    <p:restoredTop sz="85145" autoAdjust="0"/>
  </p:normalViewPr>
  <p:slideViewPr>
    <p:cSldViewPr snapToGrid="0">
      <p:cViewPr varScale="1">
        <p:scale>
          <a:sx n="94" d="100"/>
          <a:sy n="94" d="100"/>
        </p:scale>
        <p:origin x="786"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va Paredes" userId="228e2b10-63ef-42b3-97c2-b8f9b5612379" providerId="ADAL" clId="{21182906-56E0-421C-A03A-2EBEAAE828BA}"/>
    <pc:docChg chg="modSld">
      <pc:chgData name="Ava Paredes" userId="228e2b10-63ef-42b3-97c2-b8f9b5612379" providerId="ADAL" clId="{21182906-56E0-421C-A03A-2EBEAAE828BA}" dt="2025-11-03T22:59:47.060" v="15" actId="20577"/>
      <pc:docMkLst>
        <pc:docMk/>
      </pc:docMkLst>
      <pc:sldChg chg="modSp mod">
        <pc:chgData name="Ava Paredes" userId="228e2b10-63ef-42b3-97c2-b8f9b5612379" providerId="ADAL" clId="{21182906-56E0-421C-A03A-2EBEAAE828BA}" dt="2025-11-03T22:56:46.215" v="5" actId="20577"/>
        <pc:sldMkLst>
          <pc:docMk/>
          <pc:sldMk cId="2414230520" sldId="386"/>
        </pc:sldMkLst>
        <pc:spChg chg="mod">
          <ac:chgData name="Ava Paredes" userId="228e2b10-63ef-42b3-97c2-b8f9b5612379" providerId="ADAL" clId="{21182906-56E0-421C-A03A-2EBEAAE828BA}" dt="2025-11-03T22:56:46.215" v="5" actId="20577"/>
          <ac:spMkLst>
            <pc:docMk/>
            <pc:sldMk cId="2414230520" sldId="386"/>
            <ac:spMk id="6" creationId="{00000000-0000-0000-0000-000000000000}"/>
          </ac:spMkLst>
        </pc:spChg>
      </pc:sldChg>
      <pc:sldChg chg="modSp mod">
        <pc:chgData name="Ava Paredes" userId="228e2b10-63ef-42b3-97c2-b8f9b5612379" providerId="ADAL" clId="{21182906-56E0-421C-A03A-2EBEAAE828BA}" dt="2025-11-03T22:56:38.393" v="3" actId="20577"/>
        <pc:sldMkLst>
          <pc:docMk/>
          <pc:sldMk cId="3163557423" sldId="387"/>
        </pc:sldMkLst>
        <pc:spChg chg="mod">
          <ac:chgData name="Ava Paredes" userId="228e2b10-63ef-42b3-97c2-b8f9b5612379" providerId="ADAL" clId="{21182906-56E0-421C-A03A-2EBEAAE828BA}" dt="2025-11-03T22:56:38.393" v="3" actId="20577"/>
          <ac:spMkLst>
            <pc:docMk/>
            <pc:sldMk cId="3163557423" sldId="387"/>
            <ac:spMk id="29" creationId="{00000000-0000-0000-0000-000000000000}"/>
          </ac:spMkLst>
        </pc:spChg>
      </pc:sldChg>
      <pc:sldChg chg="modSp mod">
        <pc:chgData name="Ava Paredes" userId="228e2b10-63ef-42b3-97c2-b8f9b5612379" providerId="ADAL" clId="{21182906-56E0-421C-A03A-2EBEAAE828BA}" dt="2025-11-03T22:57:08.612" v="11" actId="20577"/>
        <pc:sldMkLst>
          <pc:docMk/>
          <pc:sldMk cId="122916009" sldId="388"/>
        </pc:sldMkLst>
        <pc:spChg chg="mod">
          <ac:chgData name="Ava Paredes" userId="228e2b10-63ef-42b3-97c2-b8f9b5612379" providerId="ADAL" clId="{21182906-56E0-421C-A03A-2EBEAAE828BA}" dt="2025-11-03T22:57:08.612" v="11" actId="20577"/>
          <ac:spMkLst>
            <pc:docMk/>
            <pc:sldMk cId="122916009" sldId="388"/>
            <ac:spMk id="29" creationId="{00000000-0000-0000-0000-000000000000}"/>
          </ac:spMkLst>
        </pc:spChg>
      </pc:sldChg>
      <pc:sldChg chg="modSp mod">
        <pc:chgData name="Ava Paredes" userId="228e2b10-63ef-42b3-97c2-b8f9b5612379" providerId="ADAL" clId="{21182906-56E0-421C-A03A-2EBEAAE828BA}" dt="2025-11-03T22:59:47.060" v="15" actId="20577"/>
        <pc:sldMkLst>
          <pc:docMk/>
          <pc:sldMk cId="387942022" sldId="572"/>
        </pc:sldMkLst>
        <pc:spChg chg="mod">
          <ac:chgData name="Ava Paredes" userId="228e2b10-63ef-42b3-97c2-b8f9b5612379" providerId="ADAL" clId="{21182906-56E0-421C-A03A-2EBEAAE828BA}" dt="2025-11-03T22:59:47.060" v="15" actId="20577"/>
          <ac:spMkLst>
            <pc:docMk/>
            <pc:sldMk cId="387942022" sldId="572"/>
            <ac:spMk id="1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93BA69B-2E3D-4131-AC91-B22CA25CB3E1}" type="datetimeFigureOut">
              <a:rPr lang="en-US" smtClean="0"/>
              <a:t>11/3/2025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63A9EE3-F95B-42C0-BF9C-6396409CFC7B}" type="slidenum">
              <a:rPr lang="en-US" smtClean="0"/>
              <a:t>‹#›</a:t>
            </a:fld>
            <a:endParaRPr lang="en-US"/>
          </a:p>
        </p:txBody>
      </p:sp>
    </p:spTree>
    <p:extLst>
      <p:ext uri="{BB962C8B-B14F-4D97-AF65-F5344CB8AC3E}">
        <p14:creationId xmlns:p14="http://schemas.microsoft.com/office/powerpoint/2010/main" val="289723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a:t>
            </a:fld>
            <a:endParaRPr lang="en-US"/>
          </a:p>
        </p:txBody>
      </p:sp>
    </p:spTree>
    <p:extLst>
      <p:ext uri="{BB962C8B-B14F-4D97-AF65-F5344CB8AC3E}">
        <p14:creationId xmlns:p14="http://schemas.microsoft.com/office/powerpoint/2010/main" val="3565426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11</a:t>
            </a:fld>
            <a:endParaRPr lang="en-US"/>
          </a:p>
        </p:txBody>
      </p:sp>
    </p:spTree>
    <p:extLst>
      <p:ext uri="{BB962C8B-B14F-4D97-AF65-F5344CB8AC3E}">
        <p14:creationId xmlns:p14="http://schemas.microsoft.com/office/powerpoint/2010/main" val="3705146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a:t>
            </a:fld>
            <a:endParaRPr lang="en-US"/>
          </a:p>
        </p:txBody>
      </p:sp>
    </p:spTree>
    <p:extLst>
      <p:ext uri="{BB962C8B-B14F-4D97-AF65-F5344CB8AC3E}">
        <p14:creationId xmlns:p14="http://schemas.microsoft.com/office/powerpoint/2010/main" val="1044503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https://txbos.pointintime.info/</a:t>
            </a:r>
          </a:p>
        </p:txBody>
      </p:sp>
      <p:sp>
        <p:nvSpPr>
          <p:cNvPr id="4" name="Slide Number Placeholder 3"/>
          <p:cNvSpPr>
            <a:spLocks noGrp="1"/>
          </p:cNvSpPr>
          <p:nvPr>
            <p:ph type="sldNum" sz="quarter" idx="10"/>
          </p:nvPr>
        </p:nvSpPr>
        <p:spPr/>
        <p:txBody>
          <a:bodyPr/>
          <a:lstStyle/>
          <a:p>
            <a:fld id="{A63A9EE3-F95B-42C0-BF9C-6396409CFC7B}" type="slidenum">
              <a:rPr lang="en-US" smtClean="0"/>
              <a:t>3</a:t>
            </a:fld>
            <a:endParaRPr lang="en-US"/>
          </a:p>
        </p:txBody>
      </p:sp>
    </p:spTree>
    <p:extLst>
      <p:ext uri="{BB962C8B-B14F-4D97-AF65-F5344CB8AC3E}">
        <p14:creationId xmlns:p14="http://schemas.microsoft.com/office/powerpoint/2010/main" val="3875774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***Need to update links</a:t>
            </a:r>
          </a:p>
        </p:txBody>
      </p:sp>
      <p:sp>
        <p:nvSpPr>
          <p:cNvPr id="4" name="Slide Number Placeholder 3"/>
          <p:cNvSpPr>
            <a:spLocks noGrp="1"/>
          </p:cNvSpPr>
          <p:nvPr>
            <p:ph type="sldNum" sz="quarter" idx="10"/>
          </p:nvPr>
        </p:nvSpPr>
        <p:spPr/>
        <p:txBody>
          <a:bodyPr/>
          <a:lstStyle/>
          <a:p>
            <a:fld id="{A63A9EE3-F95B-42C0-BF9C-6396409CFC7B}" type="slidenum">
              <a:rPr lang="en-US" smtClean="0"/>
              <a:t>4</a:t>
            </a:fld>
            <a:endParaRPr lang="en-US"/>
          </a:p>
        </p:txBody>
      </p:sp>
    </p:spTree>
    <p:extLst>
      <p:ext uri="{BB962C8B-B14F-4D97-AF65-F5344CB8AC3E}">
        <p14:creationId xmlns:p14="http://schemas.microsoft.com/office/powerpoint/2010/main" val="1233726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5</a:t>
            </a:fld>
            <a:endParaRPr lang="en-US"/>
          </a:p>
        </p:txBody>
      </p:sp>
    </p:spTree>
    <p:extLst>
      <p:ext uri="{BB962C8B-B14F-4D97-AF65-F5344CB8AC3E}">
        <p14:creationId xmlns:p14="http://schemas.microsoft.com/office/powerpoint/2010/main" val="4232726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6</a:t>
            </a:fld>
            <a:endParaRPr lang="en-US"/>
          </a:p>
        </p:txBody>
      </p:sp>
    </p:spTree>
    <p:extLst>
      <p:ext uri="{BB962C8B-B14F-4D97-AF65-F5344CB8AC3E}">
        <p14:creationId xmlns:p14="http://schemas.microsoft.com/office/powerpoint/2010/main" val="3731243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7</a:t>
            </a:fld>
            <a:endParaRPr lang="en-US"/>
          </a:p>
        </p:txBody>
      </p:sp>
    </p:spTree>
    <p:extLst>
      <p:ext uri="{BB962C8B-B14F-4D97-AF65-F5344CB8AC3E}">
        <p14:creationId xmlns:p14="http://schemas.microsoft.com/office/powerpoint/2010/main" val="3864313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8</a:t>
            </a:fld>
            <a:endParaRPr lang="en-US"/>
          </a:p>
        </p:txBody>
      </p:sp>
    </p:spTree>
    <p:extLst>
      <p:ext uri="{BB962C8B-B14F-4D97-AF65-F5344CB8AC3E}">
        <p14:creationId xmlns:p14="http://schemas.microsoft.com/office/powerpoint/2010/main" val="19477768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9</a:t>
            </a:fld>
            <a:endParaRPr lang="en-US"/>
          </a:p>
        </p:txBody>
      </p:sp>
    </p:spTree>
    <p:extLst>
      <p:ext uri="{BB962C8B-B14F-4D97-AF65-F5344CB8AC3E}">
        <p14:creationId xmlns:p14="http://schemas.microsoft.com/office/powerpoint/2010/main" val="34160360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98" name="Group 97"/>
          <p:cNvGrpSpPr/>
          <p:nvPr userDrawn="1"/>
        </p:nvGrpSpPr>
        <p:grpSpPr>
          <a:xfrm>
            <a:off x="-1300119" y="65517"/>
            <a:ext cx="13414626" cy="6702530"/>
            <a:chOff x="-1327981" y="26125"/>
            <a:chExt cx="13778145" cy="6884159"/>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26125"/>
              <a:ext cx="1982576" cy="1056482"/>
            </a:xfrm>
            <a:prstGeom prst="rect">
              <a:avLst/>
            </a:prstGeom>
          </p:spPr>
        </p:pic>
        <p:pic>
          <p:nvPicPr>
            <p:cNvPr id="56" name="Picture 5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40227" y="26125"/>
              <a:ext cx="1982576" cy="1056482"/>
            </a:xfrm>
            <a:prstGeom prst="rect">
              <a:avLst/>
            </a:prstGeom>
          </p:spPr>
        </p:pic>
        <p:pic>
          <p:nvPicPr>
            <p:cNvPr id="57" name="Picture 5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26125"/>
              <a:ext cx="1982576" cy="1056482"/>
            </a:xfrm>
            <a:prstGeom prst="rect">
              <a:avLst/>
            </a:prstGeom>
          </p:spPr>
        </p:pic>
        <p:pic>
          <p:nvPicPr>
            <p:cNvPr id="58" name="Picture 5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98938" y="26125"/>
              <a:ext cx="1982576" cy="1056482"/>
            </a:xfrm>
            <a:prstGeom prst="rect">
              <a:avLst/>
            </a:prstGeom>
          </p:spPr>
        </p:pic>
        <p:pic>
          <p:nvPicPr>
            <p:cNvPr id="59" name="Picture 5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3263" y="26125"/>
              <a:ext cx="1982576" cy="1056482"/>
            </a:xfrm>
            <a:prstGeom prst="rect">
              <a:avLst/>
            </a:prstGeom>
          </p:spPr>
        </p:pic>
        <p:pic>
          <p:nvPicPr>
            <p:cNvPr id="60" name="Picture 5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26125"/>
              <a:ext cx="1982576" cy="1056482"/>
            </a:xfrm>
            <a:prstGeom prst="rect">
              <a:avLst/>
            </a:prstGeom>
          </p:spPr>
        </p:pic>
        <p:pic>
          <p:nvPicPr>
            <p:cNvPr id="62" name="Picture 6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1632" y="1194560"/>
              <a:ext cx="1982576" cy="1056482"/>
            </a:xfrm>
            <a:prstGeom prst="rect">
              <a:avLst/>
            </a:prstGeom>
          </p:spPr>
        </p:pic>
        <p:pic>
          <p:nvPicPr>
            <p:cNvPr id="63" name="Picture 6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1186812"/>
              <a:ext cx="1982576" cy="1056482"/>
            </a:xfrm>
            <a:prstGeom prst="rect">
              <a:avLst/>
            </a:prstGeom>
          </p:spPr>
        </p:pic>
        <p:pic>
          <p:nvPicPr>
            <p:cNvPr id="64" name="Picture 6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10343" y="1194560"/>
              <a:ext cx="1982576" cy="1056482"/>
            </a:xfrm>
            <a:prstGeom prst="rect">
              <a:avLst/>
            </a:prstGeom>
          </p:spPr>
        </p:pic>
        <p:pic>
          <p:nvPicPr>
            <p:cNvPr id="65" name="Picture 6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1194560"/>
              <a:ext cx="1982576" cy="1056482"/>
            </a:xfrm>
            <a:prstGeom prst="rect">
              <a:avLst/>
            </a:prstGeom>
          </p:spPr>
        </p:pic>
        <p:pic>
          <p:nvPicPr>
            <p:cNvPr id="66" name="Picture 6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1194560"/>
              <a:ext cx="1982576" cy="1056482"/>
            </a:xfrm>
            <a:prstGeom prst="rect">
              <a:avLst/>
            </a:prstGeom>
          </p:spPr>
        </p:pic>
        <p:pic>
          <p:nvPicPr>
            <p:cNvPr id="69" name="Picture 6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37423" y="2347915"/>
              <a:ext cx="1982576" cy="1056482"/>
            </a:xfrm>
            <a:prstGeom prst="rect">
              <a:avLst/>
            </a:prstGeom>
          </p:spPr>
        </p:pic>
        <p:pic>
          <p:nvPicPr>
            <p:cNvPr id="70" name="Picture 6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21748" y="2347915"/>
              <a:ext cx="1982576" cy="1056482"/>
            </a:xfrm>
            <a:prstGeom prst="rect">
              <a:avLst/>
            </a:prstGeom>
          </p:spPr>
        </p:pic>
        <p:pic>
          <p:nvPicPr>
            <p:cNvPr id="71" name="Picture 7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6134" y="2357854"/>
              <a:ext cx="1982576" cy="1056482"/>
            </a:xfrm>
            <a:prstGeom prst="rect">
              <a:avLst/>
            </a:prstGeom>
          </p:spPr>
        </p:pic>
        <p:pic>
          <p:nvPicPr>
            <p:cNvPr id="72" name="Picture 7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0520" y="2357854"/>
              <a:ext cx="1982576" cy="1056482"/>
            </a:xfrm>
            <a:prstGeom prst="rect">
              <a:avLst/>
            </a:prstGeom>
          </p:spPr>
        </p:pic>
        <p:pic>
          <p:nvPicPr>
            <p:cNvPr id="73" name="Picture 7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4845" y="2357854"/>
              <a:ext cx="1982576" cy="1056482"/>
            </a:xfrm>
            <a:prstGeom prst="rect">
              <a:avLst/>
            </a:prstGeom>
          </p:spPr>
        </p:pic>
        <p:pic>
          <p:nvPicPr>
            <p:cNvPr id="75" name="Picture 7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3516350"/>
              <a:ext cx="1982576" cy="1056482"/>
            </a:xfrm>
            <a:prstGeom prst="rect">
              <a:avLst/>
            </a:prstGeom>
          </p:spPr>
        </p:pic>
        <p:pic>
          <p:nvPicPr>
            <p:cNvPr id="76" name="Picture 7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30288" y="3528480"/>
              <a:ext cx="1982576" cy="1056482"/>
            </a:xfrm>
            <a:prstGeom prst="rect">
              <a:avLst/>
            </a:prstGeom>
          </p:spPr>
        </p:pic>
        <p:pic>
          <p:nvPicPr>
            <p:cNvPr id="77" name="Picture 7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3526289"/>
              <a:ext cx="1982576" cy="1056482"/>
            </a:xfrm>
            <a:prstGeom prst="rect">
              <a:avLst/>
            </a:prstGeom>
          </p:spPr>
        </p:pic>
        <p:pic>
          <p:nvPicPr>
            <p:cNvPr id="78" name="Picture 7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8999" y="3526289"/>
              <a:ext cx="1982576" cy="1056482"/>
            </a:xfrm>
            <a:prstGeom prst="rect">
              <a:avLst/>
            </a:prstGeom>
          </p:spPr>
        </p:pic>
        <p:pic>
          <p:nvPicPr>
            <p:cNvPr id="79" name="Picture 7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73324" y="3526289"/>
              <a:ext cx="1982576" cy="1056482"/>
            </a:xfrm>
            <a:prstGeom prst="rect">
              <a:avLst/>
            </a:prstGeom>
          </p:spPr>
        </p:pic>
        <p:pic>
          <p:nvPicPr>
            <p:cNvPr id="80" name="Picture 7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3530032"/>
              <a:ext cx="1982576" cy="1056482"/>
            </a:xfrm>
            <a:prstGeom prst="rect">
              <a:avLst/>
            </a:prstGeom>
          </p:spPr>
        </p:pic>
        <p:pic>
          <p:nvPicPr>
            <p:cNvPr id="81" name="Picture 8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693" y="4683176"/>
              <a:ext cx="1982576" cy="1056482"/>
            </a:xfrm>
            <a:prstGeom prst="rect">
              <a:avLst/>
            </a:prstGeom>
          </p:spPr>
        </p:pic>
        <p:pic>
          <p:nvPicPr>
            <p:cNvPr id="82" name="Picture 8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4692100"/>
              <a:ext cx="1982576" cy="1056482"/>
            </a:xfrm>
            <a:prstGeom prst="rect">
              <a:avLst/>
            </a:prstGeom>
          </p:spPr>
        </p:pic>
        <p:pic>
          <p:nvPicPr>
            <p:cNvPr id="83" name="Picture 8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00404" y="4693115"/>
              <a:ext cx="1982576" cy="1056482"/>
            </a:xfrm>
            <a:prstGeom prst="rect">
              <a:avLst/>
            </a:prstGeom>
          </p:spPr>
        </p:pic>
        <p:pic>
          <p:nvPicPr>
            <p:cNvPr id="84" name="Picture 8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4693115"/>
              <a:ext cx="1982576" cy="1056482"/>
            </a:xfrm>
            <a:prstGeom prst="rect">
              <a:avLst/>
            </a:prstGeom>
          </p:spPr>
        </p:pic>
        <p:pic>
          <p:nvPicPr>
            <p:cNvPr id="85" name="Picture 8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4693115"/>
              <a:ext cx="1982576" cy="1056482"/>
            </a:xfrm>
            <a:prstGeom prst="rect">
              <a:avLst/>
            </a:prstGeom>
          </p:spPr>
        </p:pic>
        <p:pic>
          <p:nvPicPr>
            <p:cNvPr id="87" name="Picture 8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27484" y="5851611"/>
              <a:ext cx="1982576" cy="1056482"/>
            </a:xfrm>
            <a:prstGeom prst="rect">
              <a:avLst/>
            </a:prstGeom>
          </p:spPr>
        </p:pic>
        <p:pic>
          <p:nvPicPr>
            <p:cNvPr id="88" name="Picture 8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1870" y="5853802"/>
              <a:ext cx="1982576" cy="1056482"/>
            </a:xfrm>
            <a:prstGeom prst="rect">
              <a:avLst/>
            </a:prstGeom>
          </p:spPr>
        </p:pic>
        <p:pic>
          <p:nvPicPr>
            <p:cNvPr id="89" name="Picture 8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86195" y="5851611"/>
              <a:ext cx="1982576" cy="1056482"/>
            </a:xfrm>
            <a:prstGeom prst="rect">
              <a:avLst/>
            </a:prstGeom>
          </p:spPr>
        </p:pic>
        <p:pic>
          <p:nvPicPr>
            <p:cNvPr id="90" name="Picture 8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60581" y="5851611"/>
              <a:ext cx="1982576" cy="1056482"/>
            </a:xfrm>
            <a:prstGeom prst="rect">
              <a:avLst/>
            </a:prstGeom>
          </p:spPr>
        </p:pic>
        <p:pic>
          <p:nvPicPr>
            <p:cNvPr id="91" name="Picture 9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44906" y="5851611"/>
              <a:ext cx="1982576" cy="1056482"/>
            </a:xfrm>
            <a:prstGeom prst="rect">
              <a:avLst/>
            </a:prstGeom>
          </p:spPr>
        </p:pic>
        <p:pic>
          <p:nvPicPr>
            <p:cNvPr id="93" name="Picture 9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2754" y="1194560"/>
              <a:ext cx="1982576" cy="1056482"/>
            </a:xfrm>
            <a:prstGeom prst="rect">
              <a:avLst/>
            </a:prstGeom>
          </p:spPr>
        </p:pic>
        <p:pic>
          <p:nvPicPr>
            <p:cNvPr id="94" name="Picture 9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2356620"/>
              <a:ext cx="1982576" cy="1056482"/>
            </a:xfrm>
            <a:prstGeom prst="rect">
              <a:avLst/>
            </a:prstGeom>
          </p:spPr>
        </p:pic>
        <p:pic>
          <p:nvPicPr>
            <p:cNvPr id="95" name="Picture 9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7981" y="4684545"/>
              <a:ext cx="1982576" cy="1056482"/>
            </a:xfrm>
            <a:prstGeom prst="rect">
              <a:avLst/>
            </a:prstGeom>
          </p:spPr>
        </p:pic>
        <p:pic>
          <p:nvPicPr>
            <p:cNvPr id="97" name="Picture 9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5851371"/>
              <a:ext cx="1982576" cy="1056482"/>
            </a:xfrm>
            <a:prstGeom prst="rect">
              <a:avLst/>
            </a:prstGeom>
          </p:spPr>
        </p:pic>
      </p:gr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sp>
        <p:nvSpPr>
          <p:cNvPr id="104" name="Rectangle 103"/>
          <p:cNvSpPr/>
          <p:nvPr userDrawn="1"/>
        </p:nvSpPr>
        <p:spPr>
          <a:xfrm>
            <a:off x="6793271" y="0"/>
            <a:ext cx="5398729"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userDrawn="1"/>
        </p:nvSpPr>
        <p:spPr>
          <a:xfrm>
            <a:off x="6793272" y="5764917"/>
            <a:ext cx="5014122" cy="461665"/>
          </a:xfrm>
          <a:prstGeom prst="rect">
            <a:avLst/>
          </a:prstGeom>
          <a:noFill/>
        </p:spPr>
        <p:txBody>
          <a:bodyPr wrap="square" rtlCol="0">
            <a:spAutoFit/>
          </a:bodyPr>
          <a:lstStyle/>
          <a:p>
            <a:pPr algn="r"/>
            <a:r>
              <a:rPr lang="en-US" sz="2400" dirty="0">
                <a:solidFill>
                  <a:schemeClr val="bg1"/>
                </a:solidFill>
                <a:latin typeface="+mj-lt"/>
              </a:rPr>
              <a:t>Strategies</a:t>
            </a:r>
            <a:r>
              <a:rPr lang="en-US" sz="2400" baseline="0" dirty="0">
                <a:solidFill>
                  <a:schemeClr val="bg1"/>
                </a:solidFill>
                <a:latin typeface="+mj-lt"/>
              </a:rPr>
              <a:t> For Change</a:t>
            </a:r>
            <a:endParaRPr lang="en-US" sz="2400" dirty="0">
              <a:solidFill>
                <a:schemeClr val="bg1"/>
              </a:solidFill>
              <a:latin typeface="+mj-lt"/>
            </a:endParaRPr>
          </a:p>
        </p:txBody>
      </p:sp>
      <p:sp>
        <p:nvSpPr>
          <p:cNvPr id="106" name="TextBox 105"/>
          <p:cNvSpPr txBox="1"/>
          <p:nvPr userDrawn="1"/>
        </p:nvSpPr>
        <p:spPr>
          <a:xfrm>
            <a:off x="6793271" y="6265415"/>
            <a:ext cx="5014123" cy="338554"/>
          </a:xfrm>
          <a:prstGeom prst="rect">
            <a:avLst/>
          </a:prstGeom>
          <a:noFill/>
        </p:spPr>
        <p:txBody>
          <a:bodyPr wrap="square" rtlCol="0">
            <a:spAutoFit/>
          </a:bodyPr>
          <a:lstStyle/>
          <a:p>
            <a:pPr algn="r"/>
            <a:r>
              <a:rPr lang="en-US" sz="1600" dirty="0">
                <a:solidFill>
                  <a:schemeClr val="bg1"/>
                </a:solidFill>
                <a:latin typeface="+mn-lt"/>
              </a:rPr>
              <a:t>thn.org</a:t>
            </a:r>
          </a:p>
        </p:txBody>
      </p:sp>
      <p:sp>
        <p:nvSpPr>
          <p:cNvPr id="108" name="Title 107"/>
          <p:cNvSpPr>
            <a:spLocks noGrp="1"/>
          </p:cNvSpPr>
          <p:nvPr>
            <p:ph type="title"/>
          </p:nvPr>
        </p:nvSpPr>
        <p:spPr>
          <a:xfrm>
            <a:off x="7477533" y="2075542"/>
            <a:ext cx="4329861" cy="2453864"/>
          </a:xfrm>
        </p:spPr>
        <p:txBody>
          <a:bodyPr/>
          <a:lstStyle>
            <a:lvl1pPr algn="r">
              <a:defRPr>
                <a:solidFill>
                  <a:schemeClr val="bg1"/>
                </a:solidFill>
              </a:defRPr>
            </a:lvl1pPr>
          </a:lstStyle>
          <a:p>
            <a:r>
              <a:rPr lang="en-US"/>
              <a:t>Click to edit Master title style</a:t>
            </a:r>
            <a:endParaRPr lang="en-US" dirty="0"/>
          </a:p>
        </p:txBody>
      </p:sp>
      <p:pic>
        <p:nvPicPr>
          <p:cNvPr id="119" name="Picture 1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460399" y="546942"/>
            <a:ext cx="4074545" cy="1223486"/>
          </a:xfrm>
          <a:prstGeom prst="rect">
            <a:avLst/>
          </a:prstGeom>
        </p:spPr>
      </p:pic>
      <p:sp>
        <p:nvSpPr>
          <p:cNvPr id="120" name="Rectangle 119"/>
          <p:cNvSpPr/>
          <p:nvPr userDrawn="1"/>
        </p:nvSpPr>
        <p:spPr>
          <a:xfrm>
            <a:off x="-1712684" y="-261257"/>
            <a:ext cx="1640114" cy="79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2754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05067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209431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59880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96898-7E7E-4DF6-B26A-9F21224F7E22}"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80420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6A96898-7E7E-4DF6-B26A-9F21224F7E22}"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104792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6A96898-7E7E-4DF6-B26A-9F21224F7E22}" type="datetimeFigureOut">
              <a:rPr lang="en-US" smtClean="0"/>
              <a:t>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BF59D1-7C16-4B01-85C2-4A7CDD205D72}"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07837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6A96898-7E7E-4DF6-B26A-9F21224F7E22}" type="datetimeFigureOut">
              <a:rPr lang="en-US" smtClean="0"/>
              <a:t>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BF59D1-7C16-4B01-85C2-4A7CDD205D72}" type="slidenum">
              <a:rPr lang="en-US" smtClean="0"/>
              <a:t>‹#›</a:t>
            </a:fld>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58894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96898-7E7E-4DF6-B26A-9F21224F7E22}" type="datetimeFigureOut">
              <a:rPr lang="en-US" smtClean="0"/>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BF59D1-7C16-4B01-85C2-4A7CDD205D72}" type="slidenum">
              <a:rPr lang="en-US" smtClean="0"/>
              <a:t>‹#›</a:t>
            </a:fld>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266527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96898-7E7E-4DF6-B26A-9F21224F7E22}"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467851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96898-7E7E-4DF6-B26A-9F21224F7E22}"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5056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96898-7E7E-4DF6-B26A-9F21224F7E22}" type="datetimeFigureOut">
              <a:rPr lang="en-US" smtClean="0"/>
              <a:t>11/3/2025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F59D1-7C16-4B01-85C2-4A7CDD205D72}" type="slidenum">
              <a:rPr lang="en-US" smtClean="0"/>
              <a:t>‹#›</a:t>
            </a:fld>
            <a:endParaRPr lang="en-US"/>
          </a:p>
        </p:txBody>
      </p:sp>
    </p:spTree>
    <p:extLst>
      <p:ext uri="{BB962C8B-B14F-4D97-AF65-F5344CB8AC3E}">
        <p14:creationId xmlns:p14="http://schemas.microsoft.com/office/powerpoint/2010/main" val="2057223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simtechsolutions.com/" TargetMode="External"/><Relationship Id="rId4" Type="http://schemas.openxmlformats.org/officeDocument/2006/relationships/hyperlink" Target="https://counting.u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txbos25.pointintime.info/"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simtechsolutions.com/" TargetMode="External"/><Relationship Id="rId4" Type="http://schemas.openxmlformats.org/officeDocument/2006/relationships/hyperlink" Target="https://counting.u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mailto:kyra@thn.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7533" y="2133600"/>
            <a:ext cx="4337096" cy="2844800"/>
          </a:xfrm>
        </p:spPr>
        <p:txBody>
          <a:bodyPr>
            <a:normAutofit/>
          </a:bodyPr>
          <a:lstStyle/>
          <a:p>
            <a:r>
              <a:rPr lang="en-US" dirty="0"/>
              <a:t>Mobile App Training</a:t>
            </a:r>
          </a:p>
        </p:txBody>
      </p:sp>
    </p:spTree>
    <p:extLst>
      <p:ext uri="{BB962C8B-B14F-4D97-AF65-F5344CB8AC3E}">
        <p14:creationId xmlns:p14="http://schemas.microsoft.com/office/powerpoint/2010/main" val="2121316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VSP Survey</a:t>
            </a:r>
          </a:p>
        </p:txBody>
      </p:sp>
      <p:sp>
        <p:nvSpPr>
          <p:cNvPr id="3" name="Content Placeholder 2"/>
          <p:cNvSpPr>
            <a:spLocks noGrp="1"/>
          </p:cNvSpPr>
          <p:nvPr>
            <p:ph idx="1"/>
          </p:nvPr>
        </p:nvSpPr>
        <p:spPr>
          <a:xfrm>
            <a:off x="838200" y="1517617"/>
            <a:ext cx="10515600" cy="4351338"/>
          </a:xfrm>
        </p:spPr>
        <p:txBody>
          <a:bodyPr>
            <a:normAutofit lnSpcReduction="10000"/>
          </a:bodyPr>
          <a:lstStyle/>
          <a:p>
            <a:r>
              <a:rPr lang="en-US" dirty="0"/>
              <a:t>This survey is a shortened version of the sheltered survey without any questions that would provide personal identifying information. This survey is intended for victim service provider shelters that primarily serve survivors of domestic violence.</a:t>
            </a:r>
          </a:p>
          <a:p>
            <a:endParaRPr lang="en-US" dirty="0"/>
          </a:p>
          <a:p>
            <a:r>
              <a:rPr lang="en-US" dirty="0"/>
              <a:t>If you are a street count volunteer you do not need to worry about this survey</a:t>
            </a:r>
          </a:p>
          <a:p>
            <a:endParaRPr lang="en-US" dirty="0"/>
          </a:p>
          <a:p>
            <a:r>
              <a:rPr lang="en-US" dirty="0"/>
              <a:t>Only VSP shelter staff should be submitting this particular survey</a:t>
            </a:r>
          </a:p>
        </p:txBody>
      </p:sp>
    </p:spTree>
    <p:extLst>
      <p:ext uri="{BB962C8B-B14F-4D97-AF65-F5344CB8AC3E}">
        <p14:creationId xmlns:p14="http://schemas.microsoft.com/office/powerpoint/2010/main" val="2818359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8E9F37B4-1868-4088-AE2B-3EC54BB38AC9}"/>
              </a:ext>
            </a:extLst>
          </p:cNvPr>
          <p:cNvGrpSpPr/>
          <p:nvPr/>
        </p:nvGrpSpPr>
        <p:grpSpPr>
          <a:xfrm>
            <a:off x="0" y="-12171"/>
            <a:ext cx="11940009" cy="6868885"/>
            <a:chOff x="0" y="-12171"/>
            <a:chExt cx="11940009" cy="6868885"/>
          </a:xfrm>
        </p:grpSpPr>
        <p:sp>
          <p:nvSpPr>
            <p:cNvPr id="6" name="Rectangle 5">
              <a:extLst>
                <a:ext uri="{FF2B5EF4-FFF2-40B4-BE49-F238E27FC236}">
                  <a16:creationId xmlns:a16="http://schemas.microsoft.com/office/drawing/2014/main" id="{6ABDD312-62D4-4480-BF59-C6F5E889CC34}"/>
                </a:ext>
              </a:extLst>
            </p:cNvPr>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0DF483C-1835-4EA0-9A7F-38160AE88604}"/>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46">
              <a:extLst>
                <a:ext uri="{FF2B5EF4-FFF2-40B4-BE49-F238E27FC236}">
                  <a16:creationId xmlns:a16="http://schemas.microsoft.com/office/drawing/2014/main" id="{E32ED314-4ED9-4BCB-81A3-08C50026D4E4}"/>
                </a:ext>
              </a:extLst>
            </p:cNvPr>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F8BCB3A-0041-4049-AE3F-03F06DA1A1EF}"/>
                </a:ext>
              </a:extLst>
            </p:cNvPr>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Module 7</a:t>
              </a:r>
            </a:p>
          </p:txBody>
        </p:sp>
        <p:pic>
          <p:nvPicPr>
            <p:cNvPr id="10" name="Picture 9">
              <a:extLst>
                <a:ext uri="{FF2B5EF4-FFF2-40B4-BE49-F238E27FC236}">
                  <a16:creationId xmlns:a16="http://schemas.microsoft.com/office/drawing/2014/main" id="{DABDE26B-6D0D-4F62-BA7E-11F7BBF4E339}"/>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9" name="Title 2"/>
          <p:cNvSpPr>
            <a:spLocks noGrp="1"/>
          </p:cNvSpPr>
          <p:nvPr>
            <p:ph type="title"/>
          </p:nvPr>
        </p:nvSpPr>
        <p:spPr>
          <a:xfrm>
            <a:off x="555264" y="5048"/>
            <a:ext cx="11384745" cy="1325563"/>
          </a:xfrm>
        </p:spPr>
        <p:txBody>
          <a:bodyPr/>
          <a:lstStyle/>
          <a:p>
            <a:pPr algn="ctr"/>
            <a:r>
              <a:rPr lang="en-US" dirty="0"/>
              <a:t>Saved Drafts</a:t>
            </a:r>
          </a:p>
        </p:txBody>
      </p:sp>
      <p:sp>
        <p:nvSpPr>
          <p:cNvPr id="110" name="TextBox 109">
            <a:extLst>
              <a:ext uri="{FF2B5EF4-FFF2-40B4-BE49-F238E27FC236}">
                <a16:creationId xmlns:a16="http://schemas.microsoft.com/office/drawing/2014/main" id="{2C4F3A7E-6664-4BE8-9708-B24F6BFCE2E4}"/>
              </a:ext>
            </a:extLst>
          </p:cNvPr>
          <p:cNvSpPr txBox="1"/>
          <p:nvPr/>
        </p:nvSpPr>
        <p:spPr>
          <a:xfrm>
            <a:off x="1555368" y="5109348"/>
            <a:ext cx="290873" cy="461665"/>
          </a:xfrm>
          <a:prstGeom prst="rect">
            <a:avLst/>
          </a:prstGeom>
          <a:noFill/>
        </p:spPr>
        <p:txBody>
          <a:bodyPr wrap="square" rtlCol="0">
            <a:spAutoFit/>
          </a:bodyPr>
          <a:lstStyle/>
          <a:p>
            <a:r>
              <a:rPr lang="en-US" sz="2400" dirty="0">
                <a:solidFill>
                  <a:schemeClr val="bg2"/>
                </a:solidFill>
              </a:rPr>
              <a:t>8</a:t>
            </a:r>
          </a:p>
        </p:txBody>
      </p:sp>
      <p:sp>
        <p:nvSpPr>
          <p:cNvPr id="17" name="TextBox 16"/>
          <p:cNvSpPr txBox="1"/>
          <p:nvPr/>
        </p:nvSpPr>
        <p:spPr>
          <a:xfrm>
            <a:off x="1697870" y="1148968"/>
            <a:ext cx="9375514" cy="3662541"/>
          </a:xfrm>
          <a:prstGeom prst="rect">
            <a:avLst/>
          </a:prstGeom>
          <a:noFill/>
        </p:spPr>
        <p:txBody>
          <a:bodyPr wrap="square" rtlCol="0">
            <a:spAutoFit/>
          </a:bodyPr>
          <a:lstStyle/>
          <a:p>
            <a:r>
              <a:rPr lang="en-US" b="1" dirty="0">
                <a:solidFill>
                  <a:schemeClr val="tx2"/>
                </a:solidFill>
              </a:rPr>
              <a:t>Reminders: </a:t>
            </a:r>
          </a:p>
          <a:p>
            <a:pPr marL="285750" indent="-285750">
              <a:buFont typeface="Arial" panose="020B0604020202020204" pitchFamily="34" charset="0"/>
              <a:buChar char="•"/>
            </a:pPr>
            <a:r>
              <a:rPr lang="en-US" b="1" dirty="0">
                <a:solidFill>
                  <a:schemeClr val="tx2"/>
                </a:solidFill>
              </a:rPr>
              <a:t>You will need to submit each draft individually</a:t>
            </a:r>
          </a:p>
          <a:p>
            <a:endParaRPr lang="en-US" b="1" dirty="0">
              <a:solidFill>
                <a:schemeClr val="tx2"/>
              </a:solidFill>
            </a:endParaRPr>
          </a:p>
          <a:p>
            <a:pPr marL="285750" indent="-285750">
              <a:buFont typeface="Arial" panose="020B0604020202020204" pitchFamily="34" charset="0"/>
              <a:buChar char="•"/>
            </a:pPr>
            <a:r>
              <a:rPr lang="en-US" dirty="0">
                <a:solidFill>
                  <a:schemeClr val="tx2"/>
                </a:solidFill>
              </a:rPr>
              <a:t>You have drafts saved if you see a white number in a red circle on the bottom part of your screen. All drafts need to be submitted by 11:59 pm </a:t>
            </a:r>
            <a:r>
              <a:rPr lang="en-US">
                <a:solidFill>
                  <a:schemeClr val="tx2"/>
                </a:solidFill>
              </a:rPr>
              <a:t>on 1/22/26.</a:t>
            </a:r>
            <a:endParaRPr lang="en-US" dirty="0">
              <a:solidFill>
                <a:schemeClr val="tx2"/>
              </a:solidFill>
            </a:endParaRPr>
          </a:p>
          <a:p>
            <a:pPr marL="742950" lvl="1" indent="-285750">
              <a:buFont typeface="Arial" panose="020B0604020202020204" pitchFamily="34" charset="0"/>
              <a:buChar char="•"/>
            </a:pPr>
            <a:r>
              <a:rPr lang="en-US" sz="1600" dirty="0">
                <a:solidFill>
                  <a:schemeClr val="tx2"/>
                </a:solidFill>
              </a:rPr>
              <a:t>Any drafts not submitted will not count in the reports</a:t>
            </a:r>
          </a:p>
          <a:p>
            <a:pPr lvl="1"/>
            <a:endParaRPr lang="en-US" dirty="0">
              <a:solidFill>
                <a:schemeClr val="tx2"/>
              </a:solidFill>
            </a:endParaRPr>
          </a:p>
          <a:p>
            <a:pPr marL="285750" indent="-285750">
              <a:buFont typeface="Arial" panose="020B0604020202020204" pitchFamily="34" charset="0"/>
              <a:buChar char="•"/>
            </a:pPr>
            <a:r>
              <a:rPr lang="en-US" b="1" dirty="0">
                <a:solidFill>
                  <a:schemeClr val="tx2"/>
                </a:solidFill>
              </a:rPr>
              <a:t>Drafts should only be used if you have no connection to submit the survey</a:t>
            </a:r>
          </a:p>
          <a:p>
            <a:pPr marL="742950" lvl="1" indent="-285750">
              <a:buFont typeface="Arial" panose="020B0604020202020204" pitchFamily="34" charset="0"/>
              <a:buChar char="•"/>
            </a:pPr>
            <a:r>
              <a:rPr lang="en-US" sz="1600" dirty="0">
                <a:solidFill>
                  <a:schemeClr val="tx2"/>
                </a:solidFill>
              </a:rPr>
              <a:t>Submitting them in the moment will save you time in the end.</a:t>
            </a:r>
          </a:p>
          <a:p>
            <a:pPr marL="742950" lvl="1" indent="-285750">
              <a:buFont typeface="Arial" panose="020B0604020202020204" pitchFamily="34" charset="0"/>
              <a:buChar char="•"/>
            </a:pPr>
            <a:r>
              <a:rPr lang="en-US" sz="1600" dirty="0">
                <a:solidFill>
                  <a:schemeClr val="tx2"/>
                </a:solidFill>
              </a:rPr>
              <a:t>This means you will have less to remember at the end of your shift.</a:t>
            </a:r>
          </a:p>
          <a:p>
            <a:pPr lvl="1"/>
            <a:endParaRPr lang="en-US" dirty="0">
              <a:solidFill>
                <a:schemeClr val="tx2"/>
              </a:solidFill>
            </a:endParaRPr>
          </a:p>
          <a:p>
            <a:pPr marL="285750" indent="-285750">
              <a:buFont typeface="Arial" panose="020B0604020202020204" pitchFamily="34" charset="0"/>
              <a:buChar char="•"/>
            </a:pPr>
            <a:r>
              <a:rPr lang="en-US" b="1" dirty="0">
                <a:solidFill>
                  <a:schemeClr val="tx2"/>
                </a:solidFill>
              </a:rPr>
              <a:t>You will need to have all the required questions filled out before you can successfully submit the surveys.</a:t>
            </a:r>
          </a:p>
        </p:txBody>
      </p:sp>
    </p:spTree>
    <p:extLst>
      <p:ext uri="{BB962C8B-B14F-4D97-AF65-F5344CB8AC3E}">
        <p14:creationId xmlns:p14="http://schemas.microsoft.com/office/powerpoint/2010/main" val="387942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627E5EE4-C92E-4B35-B67A-1C6ACFF383FC}"/>
              </a:ext>
            </a:extLst>
          </p:cNvPr>
          <p:cNvGrpSpPr/>
          <p:nvPr/>
        </p:nvGrpSpPr>
        <p:grpSpPr>
          <a:xfrm>
            <a:off x="0" y="-12168"/>
            <a:ext cx="12154052" cy="7169067"/>
            <a:chOff x="0" y="-12168"/>
            <a:chExt cx="12154052" cy="7169067"/>
          </a:xfrm>
        </p:grpSpPr>
        <p:sp>
          <p:nvSpPr>
            <p:cNvPr id="55" name="Rectangle 54">
              <a:extLst>
                <a:ext uri="{FF2B5EF4-FFF2-40B4-BE49-F238E27FC236}">
                  <a16:creationId xmlns:a16="http://schemas.microsoft.com/office/drawing/2014/main" id="{C96507F4-6547-4C41-815B-8F6930301512}"/>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8270F4F6-D91E-4474-8AF1-0A0CA8D05F97}"/>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98849C08-BB22-46D9-B70B-C0A2D8E37C27}"/>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0BD595AD-F9E8-4340-9CAE-2805D755FF30}"/>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D04FEF98-CB4C-487E-8871-0998449C488F}"/>
                </a:ext>
              </a:extLst>
            </p:cNvPr>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7033E86F-1D55-4B87-A065-EAE19FA005FF}"/>
                </a:ext>
              </a:extLst>
            </p:cNvPr>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CB1CD5DD-CC09-4850-B426-198BDCA7F295}"/>
                </a:ext>
              </a:extLst>
            </p:cNvPr>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517F8635-287E-4F75-B5BD-2F5A4C888082}"/>
                </a:ext>
              </a:extLst>
            </p:cNvPr>
            <p:cNvSpPr/>
            <p:nvPr/>
          </p:nvSpPr>
          <p:spPr>
            <a:xfrm>
              <a:off x="0" y="-12168"/>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Freeform 46">
              <a:extLst>
                <a:ext uri="{FF2B5EF4-FFF2-40B4-BE49-F238E27FC236}">
                  <a16:creationId xmlns:a16="http://schemas.microsoft.com/office/drawing/2014/main" id="{EEF17B06-8D71-4FDF-BFC3-EBA1E53A62DA}"/>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Freeform 36">
              <a:extLst>
                <a:ext uri="{FF2B5EF4-FFF2-40B4-BE49-F238E27FC236}">
                  <a16:creationId xmlns:a16="http://schemas.microsoft.com/office/drawing/2014/main" id="{3E3995EF-5AD5-4C06-A760-D8EAD22D0E67}"/>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reeform 30">
              <a:extLst>
                <a:ext uri="{FF2B5EF4-FFF2-40B4-BE49-F238E27FC236}">
                  <a16:creationId xmlns:a16="http://schemas.microsoft.com/office/drawing/2014/main" id="{8EDC2AB3-18ED-4B2B-B849-A9D98E951CFD}"/>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Freeform 28">
              <a:extLst>
                <a:ext uri="{FF2B5EF4-FFF2-40B4-BE49-F238E27FC236}">
                  <a16:creationId xmlns:a16="http://schemas.microsoft.com/office/drawing/2014/main" id="{39D9DBE8-E29B-4C0D-85C0-FCFC28455F66}"/>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26">
              <a:extLst>
                <a:ext uri="{FF2B5EF4-FFF2-40B4-BE49-F238E27FC236}">
                  <a16:creationId xmlns:a16="http://schemas.microsoft.com/office/drawing/2014/main" id="{0C7A4C3E-4BAC-4B65-8081-5F512FD3663D}"/>
                </a:ext>
              </a:extLst>
            </p:cNvPr>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Freeform 24">
              <a:extLst>
                <a:ext uri="{FF2B5EF4-FFF2-40B4-BE49-F238E27FC236}">
                  <a16:creationId xmlns:a16="http://schemas.microsoft.com/office/drawing/2014/main" id="{247BBA4A-BF80-4401-94B4-B2967E31AC7F}"/>
                </a:ext>
              </a:extLst>
            </p:cNvPr>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Freeform 48">
              <a:extLst>
                <a:ext uri="{FF2B5EF4-FFF2-40B4-BE49-F238E27FC236}">
                  <a16:creationId xmlns:a16="http://schemas.microsoft.com/office/drawing/2014/main" id="{BB02F423-02EC-4A3D-BACC-BBFE7F37EFAB}"/>
                </a:ext>
              </a:extLst>
            </p:cNvPr>
            <p:cNvSpPr/>
            <p:nvPr/>
          </p:nvSpPr>
          <p:spPr>
            <a:xfrm rot="10800000">
              <a:off x="9599297" y="-3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217F7143-3984-44A4-A92B-A8AD9799CA6D}"/>
                </a:ext>
              </a:extLst>
            </p:cNvPr>
            <p:cNvSpPr txBox="1"/>
            <p:nvPr/>
          </p:nvSpPr>
          <p:spPr>
            <a:xfrm>
              <a:off x="9488640" y="29414"/>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109" name="TextBox 108">
              <a:extLst>
                <a:ext uri="{FF2B5EF4-FFF2-40B4-BE49-F238E27FC236}">
                  <a16:creationId xmlns:a16="http://schemas.microsoft.com/office/drawing/2014/main" id="{CC24DA30-4E11-4B9C-BF15-856467C5890D}"/>
                </a:ext>
              </a:extLst>
            </p:cNvPr>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110" name="TextBox 109">
              <a:extLst>
                <a:ext uri="{FF2B5EF4-FFF2-40B4-BE49-F238E27FC236}">
                  <a16:creationId xmlns:a16="http://schemas.microsoft.com/office/drawing/2014/main" id="{1D3E25BE-50FD-43B9-B00C-B9EC6315476A}"/>
                </a:ext>
              </a:extLst>
            </p:cNvPr>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111" name="TextBox 110">
              <a:extLst>
                <a:ext uri="{FF2B5EF4-FFF2-40B4-BE49-F238E27FC236}">
                  <a16:creationId xmlns:a16="http://schemas.microsoft.com/office/drawing/2014/main" id="{F8950ED8-6807-4504-BC87-4BA114FCAD9B}"/>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112" name="TextBox 111">
              <a:extLst>
                <a:ext uri="{FF2B5EF4-FFF2-40B4-BE49-F238E27FC236}">
                  <a16:creationId xmlns:a16="http://schemas.microsoft.com/office/drawing/2014/main" id="{18981A4F-E4E9-4F4B-A391-9988DB354111}"/>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113" name="TextBox 112">
              <a:extLst>
                <a:ext uri="{FF2B5EF4-FFF2-40B4-BE49-F238E27FC236}">
                  <a16:creationId xmlns:a16="http://schemas.microsoft.com/office/drawing/2014/main" id="{125B3B4A-750E-4509-8E89-5B9F21DC150F}"/>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114" name="TextBox 113">
              <a:extLst>
                <a:ext uri="{FF2B5EF4-FFF2-40B4-BE49-F238E27FC236}">
                  <a16:creationId xmlns:a16="http://schemas.microsoft.com/office/drawing/2014/main" id="{CD554C93-1896-434F-A304-A18DF095A51B}"/>
                </a:ext>
              </a:extLst>
            </p:cNvPr>
            <p:cNvSpPr txBox="1"/>
            <p:nvPr/>
          </p:nvSpPr>
          <p:spPr>
            <a:xfrm>
              <a:off x="11507864" y="5695483"/>
              <a:ext cx="492443" cy="1461416"/>
            </a:xfrm>
            <a:prstGeom prst="rect">
              <a:avLst/>
            </a:prstGeom>
            <a:noFill/>
          </p:spPr>
          <p:txBody>
            <a:bodyPr vert="vert" wrap="square" rtlCol="0">
              <a:spAutoFit/>
            </a:bodyPr>
            <a:lstStyle/>
            <a:p>
              <a:r>
                <a:rPr lang="en-US" sz="2000" dirty="0">
                  <a:solidFill>
                    <a:schemeClr val="bg1"/>
                  </a:solidFill>
                </a:rPr>
                <a:t>Module 7</a:t>
              </a:r>
            </a:p>
          </p:txBody>
        </p:sp>
        <p:pic>
          <p:nvPicPr>
            <p:cNvPr id="115" name="Picture 114">
              <a:extLst>
                <a:ext uri="{FF2B5EF4-FFF2-40B4-BE49-F238E27FC236}">
                  <a16:creationId xmlns:a16="http://schemas.microsoft.com/office/drawing/2014/main" id="{A2197026-C26C-4B98-B082-3BCA3D3AF72D}"/>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28" name="Title 2"/>
          <p:cNvSpPr>
            <a:spLocks noGrp="1"/>
          </p:cNvSpPr>
          <p:nvPr>
            <p:ph type="title"/>
          </p:nvPr>
        </p:nvSpPr>
        <p:spPr>
          <a:xfrm>
            <a:off x="10888" y="12381"/>
            <a:ext cx="9577486" cy="1325563"/>
          </a:xfrm>
        </p:spPr>
        <p:txBody>
          <a:bodyPr/>
          <a:lstStyle/>
          <a:p>
            <a:pPr algn="ctr"/>
            <a:r>
              <a:rPr lang="en-US" dirty="0"/>
              <a:t>Agenda</a:t>
            </a:r>
          </a:p>
        </p:txBody>
      </p:sp>
      <p:grpSp>
        <p:nvGrpSpPr>
          <p:cNvPr id="30" name="Group 29" descr="Point-in-Time (PIT Basics)" title="Module 1">
            <a:extLst>
              <a:ext uri="{FF2B5EF4-FFF2-40B4-BE49-F238E27FC236}">
                <a16:creationId xmlns:a16="http://schemas.microsoft.com/office/drawing/2014/main" id="{FC6AD48D-0CD1-414E-BB43-3C6997810727}"/>
              </a:ext>
            </a:extLst>
          </p:cNvPr>
          <p:cNvGrpSpPr/>
          <p:nvPr/>
        </p:nvGrpSpPr>
        <p:grpSpPr>
          <a:xfrm>
            <a:off x="1427867" y="1189412"/>
            <a:ext cx="4889949" cy="558110"/>
            <a:chOff x="1036718" y="2144036"/>
            <a:chExt cx="4889949" cy="558110"/>
          </a:xfrm>
        </p:grpSpPr>
        <p:sp>
          <p:nvSpPr>
            <p:cNvPr id="32" name="Oval 31">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C4F3A7E-6664-4BE8-9708-B24F6BFCE2E4}"/>
                </a:ext>
              </a:extLst>
            </p:cNvPr>
            <p:cNvSpPr txBox="1"/>
            <p:nvPr/>
          </p:nvSpPr>
          <p:spPr>
            <a:xfrm>
              <a:off x="1447649" y="2144036"/>
              <a:ext cx="4479018" cy="523220"/>
            </a:xfrm>
            <a:prstGeom prst="rect">
              <a:avLst/>
            </a:prstGeom>
            <a:noFill/>
          </p:spPr>
          <p:txBody>
            <a:bodyPr wrap="square" rtlCol="0">
              <a:spAutoFit/>
            </a:bodyPr>
            <a:lstStyle/>
            <a:p>
              <a:r>
                <a:rPr lang="en-US" sz="2800" dirty="0">
                  <a:solidFill>
                    <a:srgbClr val="003D79"/>
                  </a:solidFill>
                </a:rPr>
                <a:t>Registration Information</a:t>
              </a:r>
            </a:p>
          </p:txBody>
        </p:sp>
        <p:sp>
          <p:nvSpPr>
            <p:cNvPr id="34" name="TextBox 33">
              <a:extLst>
                <a:ext uri="{FF2B5EF4-FFF2-40B4-BE49-F238E27FC236}">
                  <a16:creationId xmlns:a16="http://schemas.microsoft.com/office/drawing/2014/main" id="{65327AF2-7E8F-4A6D-BF38-42C375637900}"/>
                </a:ext>
              </a:extLst>
            </p:cNvPr>
            <p:cNvSpPr txBox="1"/>
            <p:nvPr/>
          </p:nvSpPr>
          <p:spPr>
            <a:xfrm>
              <a:off x="1403880" y="2425147"/>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35" name="Group 34" descr="PIT Count Methodology" title="Module 2">
            <a:extLst>
              <a:ext uri="{FF2B5EF4-FFF2-40B4-BE49-F238E27FC236}">
                <a16:creationId xmlns:a16="http://schemas.microsoft.com/office/drawing/2014/main" id="{FC6AD48D-0CD1-414E-BB43-3C6997810727}"/>
              </a:ext>
            </a:extLst>
          </p:cNvPr>
          <p:cNvGrpSpPr/>
          <p:nvPr/>
        </p:nvGrpSpPr>
        <p:grpSpPr>
          <a:xfrm>
            <a:off x="1426369" y="1737396"/>
            <a:ext cx="4874518" cy="523220"/>
            <a:chOff x="1036718" y="2142394"/>
            <a:chExt cx="4874518" cy="523220"/>
          </a:xfrm>
        </p:grpSpPr>
        <p:sp>
          <p:nvSpPr>
            <p:cNvPr id="36" name="Oval 3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2C4F3A7E-6664-4BE8-9708-B24F6BFCE2E4}"/>
                </a:ext>
              </a:extLst>
            </p:cNvPr>
            <p:cNvSpPr txBox="1"/>
            <p:nvPr/>
          </p:nvSpPr>
          <p:spPr>
            <a:xfrm>
              <a:off x="1435200" y="2142394"/>
              <a:ext cx="4476036" cy="523220"/>
            </a:xfrm>
            <a:prstGeom prst="rect">
              <a:avLst/>
            </a:prstGeom>
            <a:noFill/>
          </p:spPr>
          <p:txBody>
            <a:bodyPr wrap="square" rtlCol="0">
              <a:spAutoFit/>
            </a:bodyPr>
            <a:lstStyle/>
            <a:p>
              <a:r>
                <a:rPr lang="en-US" sz="2800" dirty="0">
                  <a:solidFill>
                    <a:srgbClr val="003D79"/>
                  </a:solidFill>
                </a:rPr>
                <a:t>Mobile App Basics</a:t>
              </a:r>
            </a:p>
          </p:txBody>
        </p:sp>
      </p:grpSp>
      <p:grpSp>
        <p:nvGrpSpPr>
          <p:cNvPr id="39" name="Group 38" descr="Unsheltered PIT Planning" title="Module 3">
            <a:extLst>
              <a:ext uri="{FF2B5EF4-FFF2-40B4-BE49-F238E27FC236}">
                <a16:creationId xmlns:a16="http://schemas.microsoft.com/office/drawing/2014/main" id="{FC6AD48D-0CD1-414E-BB43-3C6997810727}"/>
              </a:ext>
            </a:extLst>
          </p:cNvPr>
          <p:cNvGrpSpPr/>
          <p:nvPr/>
        </p:nvGrpSpPr>
        <p:grpSpPr>
          <a:xfrm>
            <a:off x="1432720" y="2251578"/>
            <a:ext cx="4874518" cy="559753"/>
            <a:chOff x="1036718" y="2142394"/>
            <a:chExt cx="4874518" cy="559753"/>
          </a:xfrm>
        </p:grpSpPr>
        <p:sp>
          <p:nvSpPr>
            <p:cNvPr id="40" name="Oval 39">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2C4F3A7E-6664-4BE8-9708-B24F6BFCE2E4}"/>
                </a:ext>
              </a:extLst>
            </p:cNvPr>
            <p:cNvSpPr txBox="1"/>
            <p:nvPr/>
          </p:nvSpPr>
          <p:spPr>
            <a:xfrm>
              <a:off x="1435200" y="2142394"/>
              <a:ext cx="4476036" cy="523220"/>
            </a:xfrm>
            <a:prstGeom prst="rect">
              <a:avLst/>
            </a:prstGeom>
            <a:noFill/>
          </p:spPr>
          <p:txBody>
            <a:bodyPr wrap="square" rtlCol="0">
              <a:spAutoFit/>
            </a:bodyPr>
            <a:lstStyle/>
            <a:p>
              <a:r>
                <a:rPr lang="en-US" sz="2800" dirty="0">
                  <a:solidFill>
                    <a:srgbClr val="003D79"/>
                  </a:solidFill>
                </a:rPr>
                <a:t>Hot Spot Mapping</a:t>
              </a:r>
            </a:p>
          </p:txBody>
        </p:sp>
        <p:sp>
          <p:nvSpPr>
            <p:cNvPr id="43" name="TextBox 42">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46" name="Group 45" descr="Sheltered PIT Planning" title="Module 4">
            <a:extLst>
              <a:ext uri="{FF2B5EF4-FFF2-40B4-BE49-F238E27FC236}">
                <a16:creationId xmlns:a16="http://schemas.microsoft.com/office/drawing/2014/main" id="{FC6AD48D-0CD1-414E-BB43-3C6997810727}"/>
              </a:ext>
            </a:extLst>
          </p:cNvPr>
          <p:cNvGrpSpPr/>
          <p:nvPr/>
        </p:nvGrpSpPr>
        <p:grpSpPr>
          <a:xfrm>
            <a:off x="1433138" y="2827810"/>
            <a:ext cx="4690140" cy="559753"/>
            <a:chOff x="1036718" y="2142394"/>
            <a:chExt cx="4690140" cy="559753"/>
          </a:xfrm>
        </p:grpSpPr>
        <p:sp>
          <p:nvSpPr>
            <p:cNvPr id="48" name="Oval 47">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2C4F3A7E-6664-4BE8-9708-B24F6BFCE2E4}"/>
                </a:ext>
              </a:extLst>
            </p:cNvPr>
            <p:cNvSpPr txBox="1"/>
            <p:nvPr/>
          </p:nvSpPr>
          <p:spPr>
            <a:xfrm>
              <a:off x="1435200" y="2142394"/>
              <a:ext cx="4291658" cy="523220"/>
            </a:xfrm>
            <a:prstGeom prst="rect">
              <a:avLst/>
            </a:prstGeom>
            <a:noFill/>
          </p:spPr>
          <p:txBody>
            <a:bodyPr wrap="square" rtlCol="0">
              <a:spAutoFit/>
            </a:bodyPr>
            <a:lstStyle/>
            <a:p>
              <a:r>
                <a:rPr lang="en-US" sz="2800" dirty="0">
                  <a:solidFill>
                    <a:srgbClr val="003D79"/>
                  </a:solidFill>
                </a:rPr>
                <a:t>Sheltered Surveys</a:t>
              </a:r>
            </a:p>
          </p:txBody>
        </p:sp>
        <p:sp>
          <p:nvSpPr>
            <p:cNvPr id="59" name="TextBox 58">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0" name="Group 59" descr="Collaboration" title="Module 5">
            <a:extLst>
              <a:ext uri="{FF2B5EF4-FFF2-40B4-BE49-F238E27FC236}">
                <a16:creationId xmlns:a16="http://schemas.microsoft.com/office/drawing/2014/main" id="{FC6AD48D-0CD1-414E-BB43-3C6997810727}"/>
              </a:ext>
            </a:extLst>
          </p:cNvPr>
          <p:cNvGrpSpPr/>
          <p:nvPr/>
        </p:nvGrpSpPr>
        <p:grpSpPr>
          <a:xfrm>
            <a:off x="1439286" y="3320139"/>
            <a:ext cx="5169078" cy="559753"/>
            <a:chOff x="1036718" y="2142394"/>
            <a:chExt cx="5169078" cy="559753"/>
          </a:xfrm>
        </p:grpSpPr>
        <p:sp>
          <p:nvSpPr>
            <p:cNvPr id="62" name="Oval 61">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2C4F3A7E-6664-4BE8-9708-B24F6BFCE2E4}"/>
                </a:ext>
              </a:extLst>
            </p:cNvPr>
            <p:cNvSpPr txBox="1"/>
            <p:nvPr/>
          </p:nvSpPr>
          <p:spPr>
            <a:xfrm>
              <a:off x="1435199" y="2142394"/>
              <a:ext cx="4770597" cy="523220"/>
            </a:xfrm>
            <a:prstGeom prst="rect">
              <a:avLst/>
            </a:prstGeom>
            <a:noFill/>
          </p:spPr>
          <p:txBody>
            <a:bodyPr wrap="square" rtlCol="0">
              <a:spAutoFit/>
            </a:bodyPr>
            <a:lstStyle/>
            <a:p>
              <a:r>
                <a:rPr lang="en-US" sz="2800" dirty="0">
                  <a:solidFill>
                    <a:srgbClr val="003D79"/>
                  </a:solidFill>
                </a:rPr>
                <a:t>Unsheltered Surveys</a:t>
              </a:r>
            </a:p>
          </p:txBody>
        </p:sp>
        <p:sp>
          <p:nvSpPr>
            <p:cNvPr id="64" name="TextBox 6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5" name="Group 64" descr="Successful PIT Count" title="Module 6">
            <a:extLst>
              <a:ext uri="{FF2B5EF4-FFF2-40B4-BE49-F238E27FC236}">
                <a16:creationId xmlns:a16="http://schemas.microsoft.com/office/drawing/2014/main" id="{FC6AD48D-0CD1-414E-BB43-3C6997810727}"/>
              </a:ext>
            </a:extLst>
          </p:cNvPr>
          <p:cNvGrpSpPr/>
          <p:nvPr/>
        </p:nvGrpSpPr>
        <p:grpSpPr>
          <a:xfrm>
            <a:off x="1435162" y="3789294"/>
            <a:ext cx="7243886" cy="559753"/>
            <a:chOff x="1036718" y="2142394"/>
            <a:chExt cx="7243886" cy="559753"/>
          </a:xfrm>
        </p:grpSpPr>
        <p:sp>
          <p:nvSpPr>
            <p:cNvPr id="66" name="Oval 6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2C4F3A7E-6664-4BE8-9708-B24F6BFCE2E4}"/>
                </a:ext>
              </a:extLst>
            </p:cNvPr>
            <p:cNvSpPr txBox="1"/>
            <p:nvPr/>
          </p:nvSpPr>
          <p:spPr>
            <a:xfrm>
              <a:off x="1435199" y="2142394"/>
              <a:ext cx="6845405" cy="523220"/>
            </a:xfrm>
            <a:prstGeom prst="rect">
              <a:avLst/>
            </a:prstGeom>
            <a:noFill/>
          </p:spPr>
          <p:txBody>
            <a:bodyPr wrap="square" rtlCol="0">
              <a:spAutoFit/>
            </a:bodyPr>
            <a:lstStyle/>
            <a:p>
              <a:r>
                <a:rPr lang="en-US" sz="2800" dirty="0">
                  <a:solidFill>
                    <a:srgbClr val="003D79"/>
                  </a:solidFill>
                </a:rPr>
                <a:t>Observation Surveys</a:t>
              </a:r>
            </a:p>
          </p:txBody>
        </p:sp>
        <p:sp>
          <p:nvSpPr>
            <p:cNvPr id="68" name="TextBox 67">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70" name="Group 69" descr="Next Steps" title="Module 7">
            <a:extLst>
              <a:ext uri="{FF2B5EF4-FFF2-40B4-BE49-F238E27FC236}">
                <a16:creationId xmlns:a16="http://schemas.microsoft.com/office/drawing/2014/main" id="{FC6AD48D-0CD1-414E-BB43-3C6997810727}"/>
              </a:ext>
            </a:extLst>
          </p:cNvPr>
          <p:cNvGrpSpPr/>
          <p:nvPr/>
        </p:nvGrpSpPr>
        <p:grpSpPr>
          <a:xfrm>
            <a:off x="1434899" y="4300316"/>
            <a:ext cx="4865988" cy="559753"/>
            <a:chOff x="1014946" y="2142394"/>
            <a:chExt cx="4865988" cy="559753"/>
          </a:xfrm>
        </p:grpSpPr>
        <p:sp>
          <p:nvSpPr>
            <p:cNvPr id="71" name="Oval 70">
              <a:extLst>
                <a:ext uri="{FF2B5EF4-FFF2-40B4-BE49-F238E27FC236}">
                  <a16:creationId xmlns:a16="http://schemas.microsoft.com/office/drawing/2014/main" id="{F85BDDBC-B31F-43B7-9760-DB6417E2C3E1}"/>
                </a:ext>
              </a:extLst>
            </p:cNvPr>
            <p:cNvSpPr/>
            <p:nvPr/>
          </p:nvSpPr>
          <p:spPr>
            <a:xfrm>
              <a:off x="1014946" y="2231704"/>
              <a:ext cx="331943" cy="331943"/>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2C4F3A7E-6664-4BE8-9708-B24F6BFCE2E4}"/>
                </a:ext>
              </a:extLst>
            </p:cNvPr>
            <p:cNvSpPr txBox="1"/>
            <p:nvPr/>
          </p:nvSpPr>
          <p:spPr>
            <a:xfrm>
              <a:off x="1435199" y="2142394"/>
              <a:ext cx="4445735" cy="523220"/>
            </a:xfrm>
            <a:prstGeom prst="rect">
              <a:avLst/>
            </a:prstGeom>
            <a:noFill/>
          </p:spPr>
          <p:txBody>
            <a:bodyPr wrap="square" rtlCol="0">
              <a:spAutoFit/>
            </a:bodyPr>
            <a:lstStyle/>
            <a:p>
              <a:r>
                <a:rPr lang="en-US" sz="2800" dirty="0">
                  <a:solidFill>
                    <a:srgbClr val="003D79"/>
                  </a:solidFill>
                </a:rPr>
                <a:t>Submitting Saved Drafts</a:t>
              </a:r>
            </a:p>
          </p:txBody>
        </p:sp>
        <p:sp>
          <p:nvSpPr>
            <p:cNvPr id="74" name="TextBox 7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spTree>
    <p:extLst>
      <p:ext uri="{BB962C8B-B14F-4D97-AF65-F5344CB8AC3E}">
        <p14:creationId xmlns:p14="http://schemas.microsoft.com/office/powerpoint/2010/main" val="887847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500"/>
                                  </p:stCondLst>
                                  <p:childTnLst>
                                    <p:set>
                                      <p:cBhvr>
                                        <p:cTn id="9" dur="1" fill="hold">
                                          <p:stCondLst>
                                            <p:cond delay="0"/>
                                          </p:stCondLst>
                                        </p:cTn>
                                        <p:tgtEl>
                                          <p:spTgt spid="35"/>
                                        </p:tgtEl>
                                        <p:attrNameLst>
                                          <p:attrName>style.visibility</p:attrName>
                                        </p:attrNameLst>
                                      </p:cBhvr>
                                      <p:to>
                                        <p:strVal val="visible"/>
                                      </p:to>
                                    </p:set>
                                  </p:childTnLst>
                                </p:cTn>
                              </p:par>
                            </p:childTnLst>
                          </p:cTn>
                        </p:par>
                        <p:par>
                          <p:cTn id="10" fill="hold">
                            <p:stCondLst>
                              <p:cond delay="500"/>
                            </p:stCondLst>
                            <p:childTnLst>
                              <p:par>
                                <p:cTn id="11" presetID="1" presetClass="entr" presetSubtype="0" fill="hold" nodeType="afterEffect">
                                  <p:stCondLst>
                                    <p:cond delay="500"/>
                                  </p:stCondLst>
                                  <p:childTnLst>
                                    <p:set>
                                      <p:cBhvr>
                                        <p:cTn id="12" dur="1" fill="hold">
                                          <p:stCondLst>
                                            <p:cond delay="0"/>
                                          </p:stCondLst>
                                        </p:cTn>
                                        <p:tgtEl>
                                          <p:spTgt spid="39"/>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nodeType="afterEffect">
                                  <p:stCondLst>
                                    <p:cond delay="500"/>
                                  </p:stCondLst>
                                  <p:childTnLst>
                                    <p:set>
                                      <p:cBhvr>
                                        <p:cTn id="15" dur="1" fill="hold">
                                          <p:stCondLst>
                                            <p:cond delay="0"/>
                                          </p:stCondLst>
                                        </p:cTn>
                                        <p:tgtEl>
                                          <p:spTgt spid="46"/>
                                        </p:tgtEl>
                                        <p:attrNameLst>
                                          <p:attrName>style.visibility</p:attrName>
                                        </p:attrNameLst>
                                      </p:cBhvr>
                                      <p:to>
                                        <p:strVal val="visible"/>
                                      </p:to>
                                    </p:set>
                                  </p:childTnLst>
                                </p:cTn>
                              </p:par>
                            </p:childTnLst>
                          </p:cTn>
                        </p:par>
                        <p:par>
                          <p:cTn id="16" fill="hold">
                            <p:stCondLst>
                              <p:cond delay="1500"/>
                            </p:stCondLst>
                            <p:childTnLst>
                              <p:par>
                                <p:cTn id="17" presetID="1" presetClass="entr" presetSubtype="0" fill="hold" nodeType="afterEffect">
                                  <p:stCondLst>
                                    <p:cond delay="500"/>
                                  </p:stCondLst>
                                  <p:childTnLst>
                                    <p:set>
                                      <p:cBhvr>
                                        <p:cTn id="18" dur="1" fill="hold">
                                          <p:stCondLst>
                                            <p:cond delay="0"/>
                                          </p:stCondLst>
                                        </p:cTn>
                                        <p:tgtEl>
                                          <p:spTgt spid="60"/>
                                        </p:tgtEl>
                                        <p:attrNameLst>
                                          <p:attrName>style.visibility</p:attrName>
                                        </p:attrNameLst>
                                      </p:cBhvr>
                                      <p:to>
                                        <p:strVal val="visible"/>
                                      </p:to>
                                    </p:set>
                                  </p:childTnLst>
                                </p:cTn>
                              </p:par>
                            </p:childTnLst>
                          </p:cTn>
                        </p:par>
                        <p:par>
                          <p:cTn id="19" fill="hold">
                            <p:stCondLst>
                              <p:cond delay="2000"/>
                            </p:stCondLst>
                            <p:childTnLst>
                              <p:par>
                                <p:cTn id="20" presetID="1" presetClass="entr" presetSubtype="0" fill="hold" nodeType="afterEffect">
                                  <p:stCondLst>
                                    <p:cond delay="500"/>
                                  </p:stCondLst>
                                  <p:childTnLst>
                                    <p:set>
                                      <p:cBhvr>
                                        <p:cTn id="21" dur="1" fill="hold">
                                          <p:stCondLst>
                                            <p:cond delay="0"/>
                                          </p:stCondLst>
                                        </p:cTn>
                                        <p:tgtEl>
                                          <p:spTgt spid="65"/>
                                        </p:tgtEl>
                                        <p:attrNameLst>
                                          <p:attrName>style.visibility</p:attrName>
                                        </p:attrNameLst>
                                      </p:cBhvr>
                                      <p:to>
                                        <p:strVal val="visible"/>
                                      </p:to>
                                    </p:set>
                                  </p:childTnLst>
                                </p:cTn>
                              </p:par>
                            </p:childTnLst>
                          </p:cTn>
                        </p:par>
                        <p:par>
                          <p:cTn id="22" fill="hold">
                            <p:stCondLst>
                              <p:cond delay="2500"/>
                            </p:stCondLst>
                            <p:childTnLst>
                              <p:par>
                                <p:cTn id="23" presetID="1" presetClass="entr" presetSubtype="0" fill="hold" nodeType="afterEffect">
                                  <p:stCondLst>
                                    <p:cond delay="500"/>
                                  </p:stCondLst>
                                  <p:childTnLst>
                                    <p:set>
                                      <p:cBhvr>
                                        <p:cTn id="24"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93449A7-B815-4906-A1F6-EDAD30BFC954}"/>
              </a:ext>
            </a:extLst>
          </p:cNvPr>
          <p:cNvGrpSpPr/>
          <p:nvPr/>
        </p:nvGrpSpPr>
        <p:grpSpPr>
          <a:xfrm>
            <a:off x="9379" y="-12171"/>
            <a:ext cx="12144673" cy="7169070"/>
            <a:chOff x="9379" y="-12171"/>
            <a:chExt cx="12144673" cy="7169070"/>
          </a:xfrm>
        </p:grpSpPr>
        <p:sp>
          <p:nvSpPr>
            <p:cNvPr id="6" name="Rectangle 5">
              <a:extLst>
                <a:ext uri="{FF2B5EF4-FFF2-40B4-BE49-F238E27FC236}">
                  <a16:creationId xmlns:a16="http://schemas.microsoft.com/office/drawing/2014/main" id="{982747C0-2A8E-44AB-9CA2-79DB400FD151}"/>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C76AC45-D35D-470C-B27B-569F6C850B2D}"/>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41298F4-8C99-4C0D-BF14-77EAEE568550}"/>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18D642E-1E85-44E2-ABF0-A4EBCF43C585}"/>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4E7A276-2676-4FA7-B4DA-61BE68E6C7A8}"/>
                </a:ext>
              </a:extLst>
            </p:cNvPr>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9B2ABF1-A6AC-43FE-9544-C8451F093BBD}"/>
                </a:ext>
              </a:extLst>
            </p:cNvPr>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DA4F7A3-6766-4777-A22A-A69660176A9A}"/>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6">
              <a:extLst>
                <a:ext uri="{FF2B5EF4-FFF2-40B4-BE49-F238E27FC236}">
                  <a16:creationId xmlns:a16="http://schemas.microsoft.com/office/drawing/2014/main" id="{1E952A91-CCE7-422A-A8C1-BD63E5165929}"/>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36">
              <a:extLst>
                <a:ext uri="{FF2B5EF4-FFF2-40B4-BE49-F238E27FC236}">
                  <a16:creationId xmlns:a16="http://schemas.microsoft.com/office/drawing/2014/main" id="{F708A355-E47C-42DE-BF92-0BEFA425A059}"/>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30">
              <a:extLst>
                <a:ext uri="{FF2B5EF4-FFF2-40B4-BE49-F238E27FC236}">
                  <a16:creationId xmlns:a16="http://schemas.microsoft.com/office/drawing/2014/main" id="{AEAB2F60-0320-42BB-901C-D831206FEC99}"/>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28">
              <a:extLst>
                <a:ext uri="{FF2B5EF4-FFF2-40B4-BE49-F238E27FC236}">
                  <a16:creationId xmlns:a16="http://schemas.microsoft.com/office/drawing/2014/main" id="{765A2344-40D3-4F02-AFC2-F70CC25B410F}"/>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26">
              <a:extLst>
                <a:ext uri="{FF2B5EF4-FFF2-40B4-BE49-F238E27FC236}">
                  <a16:creationId xmlns:a16="http://schemas.microsoft.com/office/drawing/2014/main" id="{BACC217D-3F88-469F-98FE-C66107F7394F}"/>
                </a:ext>
              </a:extLst>
            </p:cNvPr>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24">
              <a:extLst>
                <a:ext uri="{FF2B5EF4-FFF2-40B4-BE49-F238E27FC236}">
                  <a16:creationId xmlns:a16="http://schemas.microsoft.com/office/drawing/2014/main" id="{648D7E86-F777-4DC5-B67C-EB1280727F6C}"/>
                </a:ext>
              </a:extLst>
            </p:cNvPr>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70766D74-810A-4F2D-B12F-AE16D5847FAD}"/>
                </a:ext>
              </a:extLst>
            </p:cNvPr>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20" name="TextBox 19">
              <a:extLst>
                <a:ext uri="{FF2B5EF4-FFF2-40B4-BE49-F238E27FC236}">
                  <a16:creationId xmlns:a16="http://schemas.microsoft.com/office/drawing/2014/main" id="{B6DF9F89-77E4-46E0-B7DE-0C381532AD23}"/>
                </a:ext>
              </a:extLst>
            </p:cNvPr>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21" name="TextBox 20">
              <a:extLst>
                <a:ext uri="{FF2B5EF4-FFF2-40B4-BE49-F238E27FC236}">
                  <a16:creationId xmlns:a16="http://schemas.microsoft.com/office/drawing/2014/main" id="{440C8030-288F-4873-912B-1265984A1907}"/>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22" name="TextBox 21">
              <a:extLst>
                <a:ext uri="{FF2B5EF4-FFF2-40B4-BE49-F238E27FC236}">
                  <a16:creationId xmlns:a16="http://schemas.microsoft.com/office/drawing/2014/main" id="{F06247E0-4838-4F2B-A4BE-CDE453736288}"/>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23" name="TextBox 22">
              <a:extLst>
                <a:ext uri="{FF2B5EF4-FFF2-40B4-BE49-F238E27FC236}">
                  <a16:creationId xmlns:a16="http://schemas.microsoft.com/office/drawing/2014/main" id="{3D965125-EACE-480C-8B4F-C9256CDA8FB4}"/>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4" name="TextBox 23">
              <a:extLst>
                <a:ext uri="{FF2B5EF4-FFF2-40B4-BE49-F238E27FC236}">
                  <a16:creationId xmlns:a16="http://schemas.microsoft.com/office/drawing/2014/main" id="{E17FC3CE-BB70-4F52-A82B-76473DBCE1DE}"/>
                </a:ext>
              </a:extLst>
            </p:cNvPr>
            <p:cNvSpPr txBox="1"/>
            <p:nvPr/>
          </p:nvSpPr>
          <p:spPr>
            <a:xfrm>
              <a:off x="11507864" y="5695483"/>
              <a:ext cx="492443" cy="1461416"/>
            </a:xfrm>
            <a:prstGeom prst="rect">
              <a:avLst/>
            </a:prstGeom>
            <a:noFill/>
          </p:spPr>
          <p:txBody>
            <a:bodyPr vert="vert" wrap="square" rtlCol="0">
              <a:spAutoFit/>
            </a:bodyPr>
            <a:lstStyle/>
            <a:p>
              <a:r>
                <a:rPr lang="en-US" sz="2000" dirty="0">
                  <a:solidFill>
                    <a:schemeClr val="bg1"/>
                  </a:solidFill>
                </a:rPr>
                <a:t>Module 7</a:t>
              </a:r>
            </a:p>
          </p:txBody>
        </p:sp>
        <p:pic>
          <p:nvPicPr>
            <p:cNvPr id="25" name="Picture 24">
              <a:extLst>
                <a:ext uri="{FF2B5EF4-FFF2-40B4-BE49-F238E27FC236}">
                  <a16:creationId xmlns:a16="http://schemas.microsoft.com/office/drawing/2014/main" id="{030E6CB7-9472-403A-BE30-1A7957C33027}"/>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9" name="Title 2"/>
          <p:cNvSpPr>
            <a:spLocks noGrp="1"/>
          </p:cNvSpPr>
          <p:nvPr>
            <p:ph type="title"/>
          </p:nvPr>
        </p:nvSpPr>
        <p:spPr>
          <a:xfrm>
            <a:off x="592641" y="0"/>
            <a:ext cx="9691797" cy="1325563"/>
          </a:xfrm>
        </p:spPr>
        <p:txBody>
          <a:bodyPr/>
          <a:lstStyle/>
          <a:p>
            <a:pPr algn="ctr"/>
            <a:r>
              <a:rPr lang="en-US" dirty="0"/>
              <a:t>Mobile App Basics</a:t>
            </a:r>
          </a:p>
        </p:txBody>
      </p:sp>
      <p:sp>
        <p:nvSpPr>
          <p:cNvPr id="110" name="TextBox 109">
            <a:extLst>
              <a:ext uri="{FF2B5EF4-FFF2-40B4-BE49-F238E27FC236}">
                <a16:creationId xmlns:a16="http://schemas.microsoft.com/office/drawing/2014/main" id="{2C4F3A7E-6664-4BE8-9708-B24F6BFCE2E4}"/>
              </a:ext>
            </a:extLst>
          </p:cNvPr>
          <p:cNvSpPr txBox="1"/>
          <p:nvPr/>
        </p:nvSpPr>
        <p:spPr>
          <a:xfrm>
            <a:off x="1555368" y="5109348"/>
            <a:ext cx="290873" cy="461665"/>
          </a:xfrm>
          <a:prstGeom prst="rect">
            <a:avLst/>
          </a:prstGeom>
          <a:noFill/>
        </p:spPr>
        <p:txBody>
          <a:bodyPr wrap="square" rtlCol="0">
            <a:spAutoFit/>
          </a:bodyPr>
          <a:lstStyle/>
          <a:p>
            <a:r>
              <a:rPr lang="en-US" sz="2400" dirty="0">
                <a:solidFill>
                  <a:schemeClr val="bg2"/>
                </a:solidFill>
              </a:rPr>
              <a:t>8</a:t>
            </a:r>
          </a:p>
        </p:txBody>
      </p:sp>
      <p:sp>
        <p:nvSpPr>
          <p:cNvPr id="29" name="TextBox 28"/>
          <p:cNvSpPr txBox="1"/>
          <p:nvPr/>
        </p:nvSpPr>
        <p:spPr>
          <a:xfrm>
            <a:off x="1158389" y="1097281"/>
            <a:ext cx="8478568" cy="4524315"/>
          </a:xfrm>
          <a:prstGeom prst="rect">
            <a:avLst/>
          </a:prstGeom>
          <a:noFill/>
        </p:spPr>
        <p:txBody>
          <a:bodyPr wrap="square" rtlCol="0">
            <a:spAutoFit/>
          </a:bodyPr>
          <a:lstStyle/>
          <a:p>
            <a:r>
              <a:rPr lang="en-US" dirty="0"/>
              <a:t>Website Url: C</a:t>
            </a:r>
            <a:r>
              <a:rPr lang="en-US" dirty="0">
                <a:hlinkClick r:id="rId4"/>
              </a:rPr>
              <a:t>ounting.us</a:t>
            </a:r>
            <a:endParaRPr lang="en-US" dirty="0"/>
          </a:p>
          <a:p>
            <a:r>
              <a:rPr lang="en-US" dirty="0"/>
              <a:t>App Developer: </a:t>
            </a:r>
            <a:r>
              <a:rPr lang="en-US" dirty="0">
                <a:hlinkClick r:id="rId5"/>
              </a:rPr>
              <a:t>Simtech Solutions Inc.</a:t>
            </a:r>
            <a:endParaRPr lang="en-US" dirty="0"/>
          </a:p>
          <a:p>
            <a:endParaRPr lang="en-US" dirty="0">
              <a:solidFill>
                <a:srgbClr val="FF0000"/>
              </a:solidFill>
            </a:endParaRPr>
          </a:p>
          <a:p>
            <a:r>
              <a:rPr lang="en-US" b="1" dirty="0">
                <a:solidFill>
                  <a:schemeClr val="tx2"/>
                </a:solidFill>
              </a:rPr>
              <a:t>Reminders: </a:t>
            </a:r>
          </a:p>
          <a:p>
            <a:pPr marL="285750" indent="-285750">
              <a:buFont typeface="Arial" panose="020B0604020202020204" pitchFamily="34" charset="0"/>
              <a:buChar char="•"/>
            </a:pPr>
            <a:r>
              <a:rPr lang="en-US" b="1" dirty="0">
                <a:solidFill>
                  <a:schemeClr val="tx2"/>
                </a:solidFill>
              </a:rPr>
              <a:t>You will need to go through the registration process before using the mobile app</a:t>
            </a:r>
          </a:p>
          <a:p>
            <a:pPr marL="742950" lvl="1" indent="-285750">
              <a:buFont typeface="Arial" panose="020B0604020202020204" pitchFamily="34" charset="0"/>
              <a:buChar char="•"/>
            </a:pPr>
            <a:r>
              <a:rPr lang="en-US" dirty="0">
                <a:solidFill>
                  <a:schemeClr val="tx2"/>
                </a:solidFill>
              </a:rPr>
              <a:t>If you haven’t already set your password, you can do it on the mobile app by selecting forgot password</a:t>
            </a:r>
          </a:p>
          <a:p>
            <a:pPr lvl="1"/>
            <a:endParaRPr lang="en-US" dirty="0">
              <a:solidFill>
                <a:schemeClr val="tx2"/>
              </a:solidFill>
            </a:endParaRPr>
          </a:p>
          <a:p>
            <a:pPr marL="285750" indent="-285750">
              <a:buFont typeface="Arial" panose="020B0604020202020204" pitchFamily="34" charset="0"/>
              <a:buChar char="•"/>
            </a:pPr>
            <a:r>
              <a:rPr lang="en-US" dirty="0">
                <a:solidFill>
                  <a:schemeClr val="tx2"/>
                </a:solidFill>
              </a:rPr>
              <a:t>You will need access to internet or data to download the app</a:t>
            </a:r>
          </a:p>
          <a:p>
            <a:pPr marL="742950" lvl="1" indent="-285750">
              <a:buFont typeface="Arial" panose="020B0604020202020204" pitchFamily="34" charset="0"/>
              <a:buChar char="•"/>
            </a:pPr>
            <a:r>
              <a:rPr lang="en-US" dirty="0">
                <a:solidFill>
                  <a:schemeClr val="tx2"/>
                </a:solidFill>
              </a:rPr>
              <a:t>You will also need to have access in order to </a:t>
            </a:r>
            <a:r>
              <a:rPr lang="en-US" b="1" dirty="0">
                <a:solidFill>
                  <a:schemeClr val="tx2"/>
                </a:solidFill>
              </a:rPr>
              <a:t>submit surveys</a:t>
            </a:r>
          </a:p>
          <a:p>
            <a:pPr marL="742950" lvl="1" indent="-285750">
              <a:buFont typeface="Arial" panose="020B0604020202020204" pitchFamily="34" charset="0"/>
              <a:buChar char="•"/>
            </a:pPr>
            <a:r>
              <a:rPr lang="en-US" dirty="0">
                <a:solidFill>
                  <a:schemeClr val="tx2"/>
                </a:solidFill>
              </a:rPr>
              <a:t>You can conduct surveys and save them as a draft without a connection</a:t>
            </a:r>
          </a:p>
          <a:p>
            <a:pPr lvl="1"/>
            <a:endParaRPr lang="en-US" dirty="0">
              <a:solidFill>
                <a:schemeClr val="tx2"/>
              </a:solidFill>
            </a:endParaRPr>
          </a:p>
          <a:p>
            <a:pPr marL="285750" indent="-285750">
              <a:buFont typeface="Arial" panose="020B0604020202020204" pitchFamily="34" charset="0"/>
              <a:buChar char="•"/>
            </a:pPr>
            <a:r>
              <a:rPr lang="en-US" dirty="0">
                <a:solidFill>
                  <a:schemeClr val="tx2"/>
                </a:solidFill>
              </a:rPr>
              <a:t>You are encouraged to do practice surveys up until 11:59 pm on 01/21/2026 (the night before the count)</a:t>
            </a:r>
          </a:p>
          <a:p>
            <a:pPr marL="742950" lvl="1" indent="-285750">
              <a:buFont typeface="Arial" panose="020B0604020202020204" pitchFamily="34" charset="0"/>
              <a:buChar char="•"/>
            </a:pPr>
            <a:r>
              <a:rPr lang="en-US" dirty="0">
                <a:solidFill>
                  <a:schemeClr val="tx2"/>
                </a:solidFill>
              </a:rPr>
              <a:t>Any surveys submitted after that time are viewed as legitimate surveys</a:t>
            </a:r>
          </a:p>
        </p:txBody>
      </p:sp>
    </p:spTree>
    <p:extLst>
      <p:ext uri="{BB962C8B-B14F-4D97-AF65-F5344CB8AC3E}">
        <p14:creationId xmlns:p14="http://schemas.microsoft.com/office/powerpoint/2010/main" val="3163557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F084AFD-1358-4777-A3C9-0711CDF822F3}"/>
              </a:ext>
            </a:extLst>
          </p:cNvPr>
          <p:cNvGrpSpPr/>
          <p:nvPr/>
        </p:nvGrpSpPr>
        <p:grpSpPr>
          <a:xfrm>
            <a:off x="9378" y="-301511"/>
            <a:ext cx="12144674" cy="7458410"/>
            <a:chOff x="9378" y="-301511"/>
            <a:chExt cx="12144674" cy="7458410"/>
          </a:xfrm>
        </p:grpSpPr>
        <p:sp>
          <p:nvSpPr>
            <p:cNvPr id="7" name="Rectangle 6">
              <a:extLst>
                <a:ext uri="{FF2B5EF4-FFF2-40B4-BE49-F238E27FC236}">
                  <a16:creationId xmlns:a16="http://schemas.microsoft.com/office/drawing/2014/main" id="{01514974-7540-42AA-A212-741E0E3C44B8}"/>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BE46733-6EFA-4092-8986-C9815AE229EC}"/>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AB9C0D3-8DD3-47DE-A700-780C64C5F498}"/>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790E20-E2E3-4C39-8BB2-7BB96F46DEC2}"/>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4C345CA-BA3B-4B7F-B680-9519F4E52374}"/>
                </a:ext>
              </a:extLst>
            </p:cNvPr>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CE948AE-F439-427F-B8EC-9D86881FA849}"/>
                </a:ext>
              </a:extLst>
            </p:cNvPr>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E1BCDA-91C6-45AC-823C-66014311176C}"/>
                </a:ext>
              </a:extLst>
            </p:cNvPr>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A91E569-C2B3-43A2-A9A3-2D74DF9B338A}"/>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46">
              <a:extLst>
                <a:ext uri="{FF2B5EF4-FFF2-40B4-BE49-F238E27FC236}">
                  <a16:creationId xmlns:a16="http://schemas.microsoft.com/office/drawing/2014/main" id="{631AF5BF-60C8-4AFC-8C01-8347807B8664}"/>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36">
              <a:extLst>
                <a:ext uri="{FF2B5EF4-FFF2-40B4-BE49-F238E27FC236}">
                  <a16:creationId xmlns:a16="http://schemas.microsoft.com/office/drawing/2014/main" id="{F86B2DFB-41C6-4A0C-A448-43C83D252E2E}"/>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30">
              <a:extLst>
                <a:ext uri="{FF2B5EF4-FFF2-40B4-BE49-F238E27FC236}">
                  <a16:creationId xmlns:a16="http://schemas.microsoft.com/office/drawing/2014/main" id="{C0EED628-6BCE-4A21-BC72-E900CAC60C66}"/>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28">
              <a:extLst>
                <a:ext uri="{FF2B5EF4-FFF2-40B4-BE49-F238E27FC236}">
                  <a16:creationId xmlns:a16="http://schemas.microsoft.com/office/drawing/2014/main" id="{B9639859-07DC-46B0-9256-4E6928DB785F}"/>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26">
              <a:extLst>
                <a:ext uri="{FF2B5EF4-FFF2-40B4-BE49-F238E27FC236}">
                  <a16:creationId xmlns:a16="http://schemas.microsoft.com/office/drawing/2014/main" id="{D563648E-94D0-4BE0-BE20-E2A97B05E6F8}"/>
                </a:ext>
              </a:extLst>
            </p:cNvPr>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24">
              <a:extLst>
                <a:ext uri="{FF2B5EF4-FFF2-40B4-BE49-F238E27FC236}">
                  <a16:creationId xmlns:a16="http://schemas.microsoft.com/office/drawing/2014/main" id="{A9BB0341-0AEE-4ACA-A04F-660121A3E245}"/>
                </a:ext>
              </a:extLst>
            </p:cNvPr>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48">
              <a:extLst>
                <a:ext uri="{FF2B5EF4-FFF2-40B4-BE49-F238E27FC236}">
                  <a16:creationId xmlns:a16="http://schemas.microsoft.com/office/drawing/2014/main" id="{273739DE-2D7A-4384-B099-AEF4EFA9E75E}"/>
                </a:ext>
              </a:extLst>
            </p:cNvPr>
            <p:cNvSpPr/>
            <p:nvPr/>
          </p:nvSpPr>
          <p:spPr>
            <a:xfrm>
              <a:off x="9378" y="-37"/>
              <a:ext cx="572295"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E8C0DBFF-2552-4081-A41B-0A6C16CC38D8}"/>
                </a:ext>
              </a:extLst>
            </p:cNvPr>
            <p:cNvSpPr txBox="1"/>
            <p:nvPr/>
          </p:nvSpPr>
          <p:spPr>
            <a:xfrm rot="10800000">
              <a:off x="198665" y="-301511"/>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23" name="TextBox 22">
              <a:extLst>
                <a:ext uri="{FF2B5EF4-FFF2-40B4-BE49-F238E27FC236}">
                  <a16:creationId xmlns:a16="http://schemas.microsoft.com/office/drawing/2014/main" id="{808FE71B-D6EC-4FA4-A5E5-DB3873FF5DD4}"/>
                </a:ext>
              </a:extLst>
            </p:cNvPr>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24" name="TextBox 23">
              <a:extLst>
                <a:ext uri="{FF2B5EF4-FFF2-40B4-BE49-F238E27FC236}">
                  <a16:creationId xmlns:a16="http://schemas.microsoft.com/office/drawing/2014/main" id="{6B8AD236-CEA0-41BE-AA1D-587E918D2144}"/>
                </a:ext>
              </a:extLst>
            </p:cNvPr>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25" name="TextBox 24">
              <a:extLst>
                <a:ext uri="{FF2B5EF4-FFF2-40B4-BE49-F238E27FC236}">
                  <a16:creationId xmlns:a16="http://schemas.microsoft.com/office/drawing/2014/main" id="{D09668A5-DF7D-4F3D-8CC9-9B622E4FAEE9}"/>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26" name="TextBox 25">
              <a:extLst>
                <a:ext uri="{FF2B5EF4-FFF2-40B4-BE49-F238E27FC236}">
                  <a16:creationId xmlns:a16="http://schemas.microsoft.com/office/drawing/2014/main" id="{F829A375-FA6A-46DD-ADED-2B79B1CE9752}"/>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27" name="TextBox 26">
              <a:extLst>
                <a:ext uri="{FF2B5EF4-FFF2-40B4-BE49-F238E27FC236}">
                  <a16:creationId xmlns:a16="http://schemas.microsoft.com/office/drawing/2014/main" id="{45285CFB-F7E2-4DFD-A9E9-26CB5B06C10A}"/>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8" name="TextBox 27">
              <a:extLst>
                <a:ext uri="{FF2B5EF4-FFF2-40B4-BE49-F238E27FC236}">
                  <a16:creationId xmlns:a16="http://schemas.microsoft.com/office/drawing/2014/main" id="{1ABDADBA-DCB9-4AD1-8907-AA14CD66FA88}"/>
                </a:ext>
              </a:extLst>
            </p:cNvPr>
            <p:cNvSpPr txBox="1"/>
            <p:nvPr/>
          </p:nvSpPr>
          <p:spPr>
            <a:xfrm>
              <a:off x="11507864" y="5695483"/>
              <a:ext cx="492443" cy="1461416"/>
            </a:xfrm>
            <a:prstGeom prst="rect">
              <a:avLst/>
            </a:prstGeom>
            <a:noFill/>
          </p:spPr>
          <p:txBody>
            <a:bodyPr vert="vert" wrap="square" rtlCol="0">
              <a:spAutoFit/>
            </a:bodyPr>
            <a:lstStyle/>
            <a:p>
              <a:r>
                <a:rPr lang="en-US" sz="2000" dirty="0">
                  <a:solidFill>
                    <a:schemeClr val="bg1"/>
                  </a:solidFill>
                </a:rPr>
                <a:t>Module 7</a:t>
              </a:r>
            </a:p>
          </p:txBody>
        </p:sp>
        <p:pic>
          <p:nvPicPr>
            <p:cNvPr id="29" name="Picture 28">
              <a:extLst>
                <a:ext uri="{FF2B5EF4-FFF2-40B4-BE49-F238E27FC236}">
                  <a16:creationId xmlns:a16="http://schemas.microsoft.com/office/drawing/2014/main" id="{947FAD28-FF41-42AF-9A65-0F1C2BB5CC3B}"/>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9" name="Title 2"/>
          <p:cNvSpPr>
            <a:spLocks noGrp="1"/>
          </p:cNvSpPr>
          <p:nvPr>
            <p:ph type="title"/>
          </p:nvPr>
        </p:nvSpPr>
        <p:spPr>
          <a:xfrm>
            <a:off x="563434" y="-12172"/>
            <a:ext cx="9370324" cy="1325563"/>
          </a:xfrm>
        </p:spPr>
        <p:txBody>
          <a:bodyPr/>
          <a:lstStyle/>
          <a:p>
            <a:pPr algn="ctr"/>
            <a:r>
              <a:rPr lang="en-US" dirty="0"/>
              <a:t>Registration Information</a:t>
            </a:r>
          </a:p>
        </p:txBody>
      </p:sp>
      <p:sp>
        <p:nvSpPr>
          <p:cNvPr id="110" name="TextBox 109">
            <a:extLst>
              <a:ext uri="{FF2B5EF4-FFF2-40B4-BE49-F238E27FC236}">
                <a16:creationId xmlns:a16="http://schemas.microsoft.com/office/drawing/2014/main" id="{2C4F3A7E-6664-4BE8-9708-B24F6BFCE2E4}"/>
              </a:ext>
            </a:extLst>
          </p:cNvPr>
          <p:cNvSpPr txBox="1"/>
          <p:nvPr/>
        </p:nvSpPr>
        <p:spPr>
          <a:xfrm>
            <a:off x="1555368" y="5109348"/>
            <a:ext cx="290873" cy="461665"/>
          </a:xfrm>
          <a:prstGeom prst="rect">
            <a:avLst/>
          </a:prstGeom>
          <a:noFill/>
        </p:spPr>
        <p:txBody>
          <a:bodyPr wrap="square" rtlCol="0">
            <a:spAutoFit/>
          </a:bodyPr>
          <a:lstStyle/>
          <a:p>
            <a:r>
              <a:rPr lang="en-US" sz="2400" dirty="0">
                <a:solidFill>
                  <a:schemeClr val="bg2"/>
                </a:solidFill>
              </a:rPr>
              <a:t>8</a:t>
            </a:r>
          </a:p>
        </p:txBody>
      </p:sp>
      <p:sp>
        <p:nvSpPr>
          <p:cNvPr id="6" name="TextBox 5"/>
          <p:cNvSpPr txBox="1"/>
          <p:nvPr/>
        </p:nvSpPr>
        <p:spPr>
          <a:xfrm>
            <a:off x="1295401" y="1323002"/>
            <a:ext cx="8023509" cy="3139321"/>
          </a:xfrm>
          <a:prstGeom prst="rect">
            <a:avLst/>
          </a:prstGeom>
          <a:noFill/>
        </p:spPr>
        <p:txBody>
          <a:bodyPr wrap="square" rtlCol="0">
            <a:spAutoFit/>
          </a:bodyPr>
          <a:lstStyle/>
          <a:p>
            <a:r>
              <a:rPr lang="en-US" dirty="0"/>
              <a:t>Registration Link: </a:t>
            </a:r>
            <a:r>
              <a:rPr lang="en-US" dirty="0">
                <a:hlinkClick r:id="rId4"/>
              </a:rPr>
              <a:t>https://txbos.pointintime.info/</a:t>
            </a:r>
            <a:endParaRPr lang="en-US" dirty="0">
              <a:solidFill>
                <a:srgbClr val="FF0000"/>
              </a:solidFill>
            </a:endParaRPr>
          </a:p>
          <a:p>
            <a:endParaRPr lang="en-US" dirty="0">
              <a:solidFill>
                <a:srgbClr val="FF0000"/>
              </a:solidFill>
            </a:endParaRPr>
          </a:p>
          <a:p>
            <a:r>
              <a:rPr lang="en-US" b="1" dirty="0">
                <a:solidFill>
                  <a:schemeClr val="tx2"/>
                </a:solidFill>
              </a:rPr>
              <a:t>Reminders: </a:t>
            </a:r>
          </a:p>
          <a:p>
            <a:pPr marL="285750" indent="-285750">
              <a:buFont typeface="Arial" panose="020B0604020202020204" pitchFamily="34" charset="0"/>
              <a:buChar char="•"/>
            </a:pPr>
            <a:r>
              <a:rPr lang="en-US" b="1" dirty="0">
                <a:solidFill>
                  <a:schemeClr val="tx2"/>
                </a:solidFill>
              </a:rPr>
              <a:t>Required for all PIT Leads and Volunteers</a:t>
            </a:r>
          </a:p>
          <a:p>
            <a:pPr marL="742950" lvl="1" indent="-285750">
              <a:buFont typeface="Arial" panose="020B0604020202020204" pitchFamily="34" charset="0"/>
              <a:buChar char="•"/>
            </a:pPr>
            <a:r>
              <a:rPr lang="en-US" dirty="0">
                <a:solidFill>
                  <a:schemeClr val="tx2"/>
                </a:solidFill>
              </a:rPr>
              <a:t>If this is your first time registering, you will need to follow the instructions for setting your password. </a:t>
            </a:r>
          </a:p>
          <a:p>
            <a:pPr marL="742950" lvl="1" indent="-285750">
              <a:buFont typeface="Arial" panose="020B0604020202020204" pitchFamily="34" charset="0"/>
              <a:buChar char="•"/>
            </a:pPr>
            <a:r>
              <a:rPr lang="en-US" dirty="0">
                <a:solidFill>
                  <a:schemeClr val="tx2"/>
                </a:solidFill>
              </a:rPr>
              <a:t>If you are a returning volunteer you can click update registration and follow the prompts to update your old password.</a:t>
            </a:r>
          </a:p>
          <a:p>
            <a:pPr lvl="1"/>
            <a:endParaRPr lang="en-US" dirty="0">
              <a:solidFill>
                <a:schemeClr val="tx2"/>
              </a:solidFill>
            </a:endParaRPr>
          </a:p>
          <a:p>
            <a:pPr marL="285750" indent="-285750">
              <a:buFont typeface="Arial" panose="020B0604020202020204" pitchFamily="34" charset="0"/>
              <a:buChar char="•"/>
            </a:pPr>
            <a:r>
              <a:rPr lang="en-US" b="1" dirty="0">
                <a:solidFill>
                  <a:schemeClr val="tx2"/>
                </a:solidFill>
              </a:rPr>
              <a:t>Ava cannot reset your password for you, she can only tell you which email you registered under.</a:t>
            </a:r>
          </a:p>
        </p:txBody>
      </p:sp>
    </p:spTree>
    <p:extLst>
      <p:ext uri="{BB962C8B-B14F-4D97-AF65-F5344CB8AC3E}">
        <p14:creationId xmlns:p14="http://schemas.microsoft.com/office/powerpoint/2010/main" val="2414230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0AD9006-8385-4528-98DB-6299EFF288AC}"/>
              </a:ext>
            </a:extLst>
          </p:cNvPr>
          <p:cNvGrpSpPr/>
          <p:nvPr/>
        </p:nvGrpSpPr>
        <p:grpSpPr>
          <a:xfrm>
            <a:off x="0" y="0"/>
            <a:ext cx="12144673" cy="7169070"/>
            <a:chOff x="9379" y="-12171"/>
            <a:chExt cx="12144673" cy="7169070"/>
          </a:xfrm>
        </p:grpSpPr>
        <p:sp>
          <p:nvSpPr>
            <p:cNvPr id="6" name="Rectangle 5">
              <a:extLst>
                <a:ext uri="{FF2B5EF4-FFF2-40B4-BE49-F238E27FC236}">
                  <a16:creationId xmlns:a16="http://schemas.microsoft.com/office/drawing/2014/main" id="{D7C9D3ED-0D09-408D-83AD-9C9DBAD47B7A}"/>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740AF58-53A3-43E2-91FB-9080F3095E68}"/>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A86BA52-8771-48A6-AE03-47D6958D7459}"/>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714EFCB-4D02-4B6D-A504-6DC2817BD7D5}"/>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CB8BFEF-E0E4-449B-B9E1-762AEFE494FD}"/>
                </a:ext>
              </a:extLst>
            </p:cNvPr>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E2621B5-A9C4-4CED-AD37-581E6D93C474}"/>
                </a:ext>
              </a:extLst>
            </p:cNvPr>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AC36F5A-560C-4361-8C94-67A0EED06B0E}"/>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46">
              <a:extLst>
                <a:ext uri="{FF2B5EF4-FFF2-40B4-BE49-F238E27FC236}">
                  <a16:creationId xmlns:a16="http://schemas.microsoft.com/office/drawing/2014/main" id="{6F1E53F4-F728-43C6-B534-CCFD90E1D899}"/>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36">
              <a:extLst>
                <a:ext uri="{FF2B5EF4-FFF2-40B4-BE49-F238E27FC236}">
                  <a16:creationId xmlns:a16="http://schemas.microsoft.com/office/drawing/2014/main" id="{D97F942D-F880-47DD-9339-35916D0DB499}"/>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30">
              <a:extLst>
                <a:ext uri="{FF2B5EF4-FFF2-40B4-BE49-F238E27FC236}">
                  <a16:creationId xmlns:a16="http://schemas.microsoft.com/office/drawing/2014/main" id="{F5994265-11AF-4CD5-AE25-A4C668D6EB67}"/>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28">
              <a:extLst>
                <a:ext uri="{FF2B5EF4-FFF2-40B4-BE49-F238E27FC236}">
                  <a16:creationId xmlns:a16="http://schemas.microsoft.com/office/drawing/2014/main" id="{696AA4A0-D274-4FB2-92F1-DE6158A109E5}"/>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26">
              <a:extLst>
                <a:ext uri="{FF2B5EF4-FFF2-40B4-BE49-F238E27FC236}">
                  <a16:creationId xmlns:a16="http://schemas.microsoft.com/office/drawing/2014/main" id="{32F2AD87-1A5A-42B6-941C-52632D298150}"/>
                </a:ext>
              </a:extLst>
            </p:cNvPr>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24">
              <a:extLst>
                <a:ext uri="{FF2B5EF4-FFF2-40B4-BE49-F238E27FC236}">
                  <a16:creationId xmlns:a16="http://schemas.microsoft.com/office/drawing/2014/main" id="{5D173DF1-7294-45FB-9465-21880D7B92F3}"/>
                </a:ext>
              </a:extLst>
            </p:cNvPr>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89D6958F-5B04-4786-8885-DBE9019D573F}"/>
                </a:ext>
              </a:extLst>
            </p:cNvPr>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20" name="TextBox 19">
              <a:extLst>
                <a:ext uri="{FF2B5EF4-FFF2-40B4-BE49-F238E27FC236}">
                  <a16:creationId xmlns:a16="http://schemas.microsoft.com/office/drawing/2014/main" id="{93B26F77-625C-463A-AC2F-1FA88A14F8FC}"/>
                </a:ext>
              </a:extLst>
            </p:cNvPr>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21" name="TextBox 20">
              <a:extLst>
                <a:ext uri="{FF2B5EF4-FFF2-40B4-BE49-F238E27FC236}">
                  <a16:creationId xmlns:a16="http://schemas.microsoft.com/office/drawing/2014/main" id="{67161345-A6C3-4987-B9BF-F10484A13AE9}"/>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22" name="TextBox 21">
              <a:extLst>
                <a:ext uri="{FF2B5EF4-FFF2-40B4-BE49-F238E27FC236}">
                  <a16:creationId xmlns:a16="http://schemas.microsoft.com/office/drawing/2014/main" id="{657F4A03-3589-446A-814D-BC3DA08BAA1A}"/>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23" name="TextBox 22">
              <a:extLst>
                <a:ext uri="{FF2B5EF4-FFF2-40B4-BE49-F238E27FC236}">
                  <a16:creationId xmlns:a16="http://schemas.microsoft.com/office/drawing/2014/main" id="{27312984-03AB-46D5-A0A1-BFE542B2847B}"/>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4" name="TextBox 23">
              <a:extLst>
                <a:ext uri="{FF2B5EF4-FFF2-40B4-BE49-F238E27FC236}">
                  <a16:creationId xmlns:a16="http://schemas.microsoft.com/office/drawing/2014/main" id="{E8FC0C92-8009-4A45-89C5-1B4DFFBB9E86}"/>
                </a:ext>
              </a:extLst>
            </p:cNvPr>
            <p:cNvSpPr txBox="1"/>
            <p:nvPr/>
          </p:nvSpPr>
          <p:spPr>
            <a:xfrm>
              <a:off x="11507864" y="5695483"/>
              <a:ext cx="492443" cy="1461416"/>
            </a:xfrm>
            <a:prstGeom prst="rect">
              <a:avLst/>
            </a:prstGeom>
            <a:noFill/>
          </p:spPr>
          <p:txBody>
            <a:bodyPr vert="vert" wrap="square" rtlCol="0">
              <a:spAutoFit/>
            </a:bodyPr>
            <a:lstStyle/>
            <a:p>
              <a:r>
                <a:rPr lang="en-US" sz="2000" dirty="0">
                  <a:solidFill>
                    <a:schemeClr val="bg1"/>
                  </a:solidFill>
                </a:rPr>
                <a:t>Module 7</a:t>
              </a:r>
            </a:p>
          </p:txBody>
        </p:sp>
        <p:pic>
          <p:nvPicPr>
            <p:cNvPr id="25" name="Picture 24">
              <a:extLst>
                <a:ext uri="{FF2B5EF4-FFF2-40B4-BE49-F238E27FC236}">
                  <a16:creationId xmlns:a16="http://schemas.microsoft.com/office/drawing/2014/main" id="{31A30BFC-489A-4F85-A379-C020BED61B25}"/>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9" name="Title 2"/>
          <p:cNvSpPr>
            <a:spLocks noGrp="1"/>
          </p:cNvSpPr>
          <p:nvPr>
            <p:ph type="title"/>
          </p:nvPr>
        </p:nvSpPr>
        <p:spPr>
          <a:xfrm>
            <a:off x="568921" y="-23823"/>
            <a:ext cx="9691798" cy="1325563"/>
          </a:xfrm>
        </p:spPr>
        <p:txBody>
          <a:bodyPr/>
          <a:lstStyle/>
          <a:p>
            <a:pPr algn="ctr"/>
            <a:r>
              <a:rPr lang="en-US" dirty="0"/>
              <a:t>Mobile App Basics Continued</a:t>
            </a:r>
          </a:p>
        </p:txBody>
      </p:sp>
      <p:sp>
        <p:nvSpPr>
          <p:cNvPr id="110" name="TextBox 109">
            <a:extLst>
              <a:ext uri="{FF2B5EF4-FFF2-40B4-BE49-F238E27FC236}">
                <a16:creationId xmlns:a16="http://schemas.microsoft.com/office/drawing/2014/main" id="{2C4F3A7E-6664-4BE8-9708-B24F6BFCE2E4}"/>
              </a:ext>
            </a:extLst>
          </p:cNvPr>
          <p:cNvSpPr txBox="1"/>
          <p:nvPr/>
        </p:nvSpPr>
        <p:spPr>
          <a:xfrm>
            <a:off x="1555368" y="5109348"/>
            <a:ext cx="290873" cy="461665"/>
          </a:xfrm>
          <a:prstGeom prst="rect">
            <a:avLst/>
          </a:prstGeom>
          <a:noFill/>
        </p:spPr>
        <p:txBody>
          <a:bodyPr wrap="square" rtlCol="0">
            <a:spAutoFit/>
          </a:bodyPr>
          <a:lstStyle/>
          <a:p>
            <a:r>
              <a:rPr lang="en-US" sz="2400" dirty="0">
                <a:solidFill>
                  <a:schemeClr val="bg2"/>
                </a:solidFill>
              </a:rPr>
              <a:t>8</a:t>
            </a:r>
          </a:p>
        </p:txBody>
      </p:sp>
      <p:sp>
        <p:nvSpPr>
          <p:cNvPr id="29" name="TextBox 28"/>
          <p:cNvSpPr txBox="1"/>
          <p:nvPr/>
        </p:nvSpPr>
        <p:spPr>
          <a:xfrm>
            <a:off x="1384757" y="1254898"/>
            <a:ext cx="7580376" cy="2585323"/>
          </a:xfrm>
          <a:prstGeom prst="rect">
            <a:avLst/>
          </a:prstGeom>
          <a:noFill/>
        </p:spPr>
        <p:txBody>
          <a:bodyPr wrap="square" rtlCol="0">
            <a:spAutoFit/>
          </a:bodyPr>
          <a:lstStyle/>
          <a:p>
            <a:r>
              <a:rPr lang="en-US" dirty="0"/>
              <a:t>Website Url: C</a:t>
            </a:r>
            <a:r>
              <a:rPr lang="en-US" dirty="0">
                <a:hlinkClick r:id="rId4"/>
              </a:rPr>
              <a:t>ounting.us</a:t>
            </a:r>
            <a:endParaRPr lang="en-US" dirty="0"/>
          </a:p>
          <a:p>
            <a:r>
              <a:rPr lang="en-US" dirty="0"/>
              <a:t>App Developer: </a:t>
            </a:r>
            <a:r>
              <a:rPr lang="en-US" dirty="0">
                <a:hlinkClick r:id="rId5"/>
              </a:rPr>
              <a:t>Simtech Solutions Inc.</a:t>
            </a:r>
            <a:endParaRPr lang="en-US" dirty="0"/>
          </a:p>
          <a:p>
            <a:endParaRPr lang="en-US" dirty="0">
              <a:solidFill>
                <a:srgbClr val="FF0000"/>
              </a:solidFill>
            </a:endParaRPr>
          </a:p>
          <a:p>
            <a:r>
              <a:rPr lang="en-US" b="1" dirty="0">
                <a:solidFill>
                  <a:schemeClr val="tx2"/>
                </a:solidFill>
              </a:rPr>
              <a:t>Reminders: </a:t>
            </a:r>
          </a:p>
          <a:p>
            <a:pPr marL="285750" indent="-285750">
              <a:buFont typeface="Arial" panose="020B0604020202020204" pitchFamily="34" charset="0"/>
              <a:buChar char="•"/>
            </a:pPr>
            <a:r>
              <a:rPr lang="en-US" b="1" dirty="0">
                <a:solidFill>
                  <a:schemeClr val="tx2"/>
                </a:solidFill>
              </a:rPr>
              <a:t>Please make sure you are registered under the </a:t>
            </a:r>
            <a:r>
              <a:rPr lang="en-US" b="1" u="sng" dirty="0">
                <a:solidFill>
                  <a:schemeClr val="tx2"/>
                </a:solidFill>
                <a:effectLst>
                  <a:outerShdw blurRad="38100" dist="38100" dir="2700000" algn="tl">
                    <a:srgbClr val="000000">
                      <a:alpha val="43137"/>
                    </a:srgbClr>
                  </a:outerShdw>
                </a:effectLst>
              </a:rPr>
              <a:t>2026 PIT Count</a:t>
            </a:r>
            <a:r>
              <a:rPr lang="en-US" b="1" dirty="0">
                <a:solidFill>
                  <a:schemeClr val="tx2"/>
                </a:solidFill>
              </a:rPr>
              <a:t>.</a:t>
            </a:r>
          </a:p>
          <a:p>
            <a:pPr marL="742950" lvl="1" indent="-285750">
              <a:buFont typeface="Arial" panose="020B0604020202020204" pitchFamily="34" charset="0"/>
              <a:buChar char="•"/>
            </a:pPr>
            <a:r>
              <a:rPr lang="en-US" dirty="0">
                <a:solidFill>
                  <a:schemeClr val="tx2"/>
                </a:solidFill>
              </a:rPr>
              <a:t>If you do not see 2026 PIT count anywhere, click change count and type in the setup key: </a:t>
            </a:r>
            <a:r>
              <a:rPr lang="en-US" b="1" u="sng" dirty="0">
                <a:solidFill>
                  <a:schemeClr val="tx2"/>
                </a:solidFill>
                <a:effectLst>
                  <a:outerShdw blurRad="38100" dist="38100" dir="2700000" algn="tl">
                    <a:srgbClr val="000000">
                      <a:alpha val="43137"/>
                    </a:srgbClr>
                  </a:outerShdw>
                </a:effectLst>
              </a:rPr>
              <a:t>TXBoS2026</a:t>
            </a:r>
          </a:p>
          <a:p>
            <a:pPr marL="285750" indent="-285750">
              <a:buFont typeface="Arial" panose="020B0604020202020204" pitchFamily="34" charset="0"/>
              <a:buChar char="•"/>
            </a:pPr>
            <a:r>
              <a:rPr lang="en-US" dirty="0">
                <a:solidFill>
                  <a:schemeClr val="tx2"/>
                </a:solidFill>
              </a:rPr>
              <a:t>As long as there is a yellow highlight on the top of the screen, the count is in test mode and you can practice</a:t>
            </a:r>
          </a:p>
        </p:txBody>
      </p:sp>
    </p:spTree>
    <p:extLst>
      <p:ext uri="{BB962C8B-B14F-4D97-AF65-F5344CB8AC3E}">
        <p14:creationId xmlns:p14="http://schemas.microsoft.com/office/powerpoint/2010/main" val="122916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F1BAA968-709D-48B1-B86C-C4F1A3E1537E}"/>
              </a:ext>
            </a:extLst>
          </p:cNvPr>
          <p:cNvGrpSpPr/>
          <p:nvPr/>
        </p:nvGrpSpPr>
        <p:grpSpPr>
          <a:xfrm>
            <a:off x="9379" y="-12171"/>
            <a:ext cx="12144673" cy="7169070"/>
            <a:chOff x="9379" y="-12171"/>
            <a:chExt cx="12144673" cy="7169070"/>
          </a:xfrm>
        </p:grpSpPr>
        <p:sp>
          <p:nvSpPr>
            <p:cNvPr id="6" name="Rectangle 5">
              <a:extLst>
                <a:ext uri="{FF2B5EF4-FFF2-40B4-BE49-F238E27FC236}">
                  <a16:creationId xmlns:a16="http://schemas.microsoft.com/office/drawing/2014/main" id="{7931F9F2-EFAD-4974-A815-0788CD032D39}"/>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3BD8FCA-D488-42EC-95EA-7F1A15032B8F}"/>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2E492D4-65BA-487E-A7B9-E9B521E71EE5}"/>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5393333-0D4B-4248-AE24-84A842A3F123}"/>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5507C5E-29E3-4AEC-B6D7-F141A62BA0FB}"/>
                </a:ext>
              </a:extLst>
            </p:cNvPr>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C273747-E1A7-4668-9659-42684A11A5F8}"/>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46">
              <a:extLst>
                <a:ext uri="{FF2B5EF4-FFF2-40B4-BE49-F238E27FC236}">
                  <a16:creationId xmlns:a16="http://schemas.microsoft.com/office/drawing/2014/main" id="{D106C0DD-A178-4BBF-A239-5C74A81EFAFD}"/>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36">
              <a:extLst>
                <a:ext uri="{FF2B5EF4-FFF2-40B4-BE49-F238E27FC236}">
                  <a16:creationId xmlns:a16="http://schemas.microsoft.com/office/drawing/2014/main" id="{E65F3003-6AC0-47F3-BC23-EBDE475ED88A}"/>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30">
              <a:extLst>
                <a:ext uri="{FF2B5EF4-FFF2-40B4-BE49-F238E27FC236}">
                  <a16:creationId xmlns:a16="http://schemas.microsoft.com/office/drawing/2014/main" id="{33B7B948-D035-4086-89EC-CBA2DCC088E1}"/>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28">
              <a:extLst>
                <a:ext uri="{FF2B5EF4-FFF2-40B4-BE49-F238E27FC236}">
                  <a16:creationId xmlns:a16="http://schemas.microsoft.com/office/drawing/2014/main" id="{677BFD70-A639-4AA7-A67D-9F9CB694C0AB}"/>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26">
              <a:extLst>
                <a:ext uri="{FF2B5EF4-FFF2-40B4-BE49-F238E27FC236}">
                  <a16:creationId xmlns:a16="http://schemas.microsoft.com/office/drawing/2014/main" id="{0BD22DF9-1BB5-4B82-BEB8-297C19310335}"/>
                </a:ext>
              </a:extLst>
            </p:cNvPr>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7D723D4F-BE37-4069-BFD9-9A1562FD26E2}"/>
                </a:ext>
              </a:extLst>
            </p:cNvPr>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18" name="TextBox 17">
              <a:extLst>
                <a:ext uri="{FF2B5EF4-FFF2-40B4-BE49-F238E27FC236}">
                  <a16:creationId xmlns:a16="http://schemas.microsoft.com/office/drawing/2014/main" id="{C0582E7F-88B3-4C16-A9B8-91C5E34198C6}"/>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19" name="TextBox 18">
              <a:extLst>
                <a:ext uri="{FF2B5EF4-FFF2-40B4-BE49-F238E27FC236}">
                  <a16:creationId xmlns:a16="http://schemas.microsoft.com/office/drawing/2014/main" id="{16C349C5-ADBB-4343-8A2A-6BC13ECF6C63}"/>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20" name="TextBox 19">
              <a:extLst>
                <a:ext uri="{FF2B5EF4-FFF2-40B4-BE49-F238E27FC236}">
                  <a16:creationId xmlns:a16="http://schemas.microsoft.com/office/drawing/2014/main" id="{E1EEA1E4-3439-458F-A94C-B076FB66E893}"/>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1" name="TextBox 20">
              <a:extLst>
                <a:ext uri="{FF2B5EF4-FFF2-40B4-BE49-F238E27FC236}">
                  <a16:creationId xmlns:a16="http://schemas.microsoft.com/office/drawing/2014/main" id="{6B24162D-9116-442E-8FC3-AF556A0749A2}"/>
                </a:ext>
              </a:extLst>
            </p:cNvPr>
            <p:cNvSpPr txBox="1"/>
            <p:nvPr/>
          </p:nvSpPr>
          <p:spPr>
            <a:xfrm>
              <a:off x="11507864" y="5695483"/>
              <a:ext cx="492443" cy="1461416"/>
            </a:xfrm>
            <a:prstGeom prst="rect">
              <a:avLst/>
            </a:prstGeom>
            <a:noFill/>
          </p:spPr>
          <p:txBody>
            <a:bodyPr vert="vert" wrap="square" rtlCol="0">
              <a:spAutoFit/>
            </a:bodyPr>
            <a:lstStyle/>
            <a:p>
              <a:r>
                <a:rPr lang="en-US" sz="2000" dirty="0">
                  <a:solidFill>
                    <a:schemeClr val="bg1"/>
                  </a:solidFill>
                </a:rPr>
                <a:t>Module 7</a:t>
              </a:r>
            </a:p>
          </p:txBody>
        </p:sp>
        <p:pic>
          <p:nvPicPr>
            <p:cNvPr id="22" name="Picture 21">
              <a:extLst>
                <a:ext uri="{FF2B5EF4-FFF2-40B4-BE49-F238E27FC236}">
                  <a16:creationId xmlns:a16="http://schemas.microsoft.com/office/drawing/2014/main" id="{1838CCBC-2EDC-4798-A4D2-99B1006FD218}"/>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9" name="Title 2"/>
          <p:cNvSpPr>
            <a:spLocks noGrp="1"/>
          </p:cNvSpPr>
          <p:nvPr>
            <p:ph type="title"/>
          </p:nvPr>
        </p:nvSpPr>
        <p:spPr>
          <a:xfrm>
            <a:off x="566598" y="-1287"/>
            <a:ext cx="10021615" cy="1325563"/>
          </a:xfrm>
        </p:spPr>
        <p:txBody>
          <a:bodyPr/>
          <a:lstStyle/>
          <a:p>
            <a:pPr algn="ctr"/>
            <a:r>
              <a:rPr lang="en-US" dirty="0"/>
              <a:t>Known Location Survey</a:t>
            </a:r>
          </a:p>
        </p:txBody>
      </p:sp>
      <p:sp>
        <p:nvSpPr>
          <p:cNvPr id="110" name="TextBox 109">
            <a:extLst>
              <a:ext uri="{FF2B5EF4-FFF2-40B4-BE49-F238E27FC236}">
                <a16:creationId xmlns:a16="http://schemas.microsoft.com/office/drawing/2014/main" id="{2C4F3A7E-6664-4BE8-9708-B24F6BFCE2E4}"/>
              </a:ext>
            </a:extLst>
          </p:cNvPr>
          <p:cNvSpPr txBox="1"/>
          <p:nvPr/>
        </p:nvSpPr>
        <p:spPr>
          <a:xfrm>
            <a:off x="1555368" y="5109348"/>
            <a:ext cx="290873" cy="461665"/>
          </a:xfrm>
          <a:prstGeom prst="rect">
            <a:avLst/>
          </a:prstGeom>
          <a:noFill/>
        </p:spPr>
        <p:txBody>
          <a:bodyPr wrap="square" rtlCol="0">
            <a:spAutoFit/>
          </a:bodyPr>
          <a:lstStyle/>
          <a:p>
            <a:r>
              <a:rPr lang="en-US" sz="2400" dirty="0">
                <a:solidFill>
                  <a:schemeClr val="bg2"/>
                </a:solidFill>
              </a:rPr>
              <a:t>8</a:t>
            </a:r>
          </a:p>
        </p:txBody>
      </p:sp>
      <p:sp>
        <p:nvSpPr>
          <p:cNvPr id="25" name="TextBox 24"/>
          <p:cNvSpPr txBox="1"/>
          <p:nvPr/>
        </p:nvSpPr>
        <p:spPr>
          <a:xfrm>
            <a:off x="1390082" y="1177792"/>
            <a:ext cx="8506834" cy="5201424"/>
          </a:xfrm>
          <a:prstGeom prst="rect">
            <a:avLst/>
          </a:prstGeom>
          <a:noFill/>
        </p:spPr>
        <p:txBody>
          <a:bodyPr wrap="square" rtlCol="0">
            <a:spAutoFit/>
          </a:bodyPr>
          <a:lstStyle/>
          <a:p>
            <a:r>
              <a:rPr lang="en-US" b="1" dirty="0">
                <a:solidFill>
                  <a:schemeClr val="tx2"/>
                </a:solidFill>
              </a:rPr>
              <a:t>Reminders: </a:t>
            </a:r>
          </a:p>
          <a:p>
            <a:pPr marL="285750" indent="-285750">
              <a:buFont typeface="Arial" panose="020B0604020202020204" pitchFamily="34" charset="0"/>
              <a:buChar char="•"/>
            </a:pPr>
            <a:r>
              <a:rPr lang="en-US" b="1" dirty="0">
                <a:solidFill>
                  <a:schemeClr val="tx2"/>
                </a:solidFill>
              </a:rPr>
              <a:t>This survey is only available prior to the count in order to help out with planning.</a:t>
            </a:r>
          </a:p>
          <a:p>
            <a:pPr marL="742950" lvl="1" indent="-285750">
              <a:buFont typeface="Arial" panose="020B0604020202020204" pitchFamily="34" charset="0"/>
              <a:buChar char="•"/>
            </a:pPr>
            <a:r>
              <a:rPr lang="en-US" sz="1600" dirty="0">
                <a:solidFill>
                  <a:schemeClr val="tx2"/>
                </a:solidFill>
              </a:rPr>
              <a:t>Ask your PIT leads if this is a tool they plan on using. If not, you can skip this slide</a:t>
            </a:r>
          </a:p>
          <a:p>
            <a:pPr lvl="1"/>
            <a:endParaRPr lang="en-US" sz="1600" b="1" dirty="0">
              <a:solidFill>
                <a:schemeClr val="tx2"/>
              </a:solidFill>
            </a:endParaRPr>
          </a:p>
          <a:p>
            <a:pPr marL="285750" indent="-285750">
              <a:buFont typeface="Arial" panose="020B0604020202020204" pitchFamily="34" charset="0"/>
              <a:buChar char="•"/>
            </a:pPr>
            <a:r>
              <a:rPr lang="en-US" dirty="0">
                <a:solidFill>
                  <a:schemeClr val="tx2"/>
                </a:solidFill>
              </a:rPr>
              <a:t>The intention of the Known Location map is to give the PIT leads an idea of where individuals are observed to be experiencing unsheltered homelessness throughout your geography leading up to the count. </a:t>
            </a:r>
          </a:p>
          <a:p>
            <a:pPr marL="742950" lvl="1" indent="-285750">
              <a:buFont typeface="Arial" panose="020B0604020202020204" pitchFamily="34" charset="0"/>
              <a:buChar char="•"/>
            </a:pPr>
            <a:r>
              <a:rPr lang="en-US" sz="1600" dirty="0">
                <a:solidFill>
                  <a:schemeClr val="tx2"/>
                </a:solidFill>
              </a:rPr>
              <a:t>This will then be used to determine approximately how many volunteers are needed for the count as well as which locations need to be covered. </a:t>
            </a:r>
          </a:p>
          <a:p>
            <a:pPr lvl="1"/>
            <a:endParaRPr lang="en-US" sz="1600" dirty="0">
              <a:solidFill>
                <a:schemeClr val="tx2"/>
              </a:solidFill>
            </a:endParaRPr>
          </a:p>
          <a:p>
            <a:pPr marL="285750" indent="-285750">
              <a:buFont typeface="Arial" panose="020B0604020202020204" pitchFamily="34" charset="0"/>
              <a:buChar char="•"/>
            </a:pPr>
            <a:r>
              <a:rPr lang="en-US" b="1" dirty="0">
                <a:solidFill>
                  <a:schemeClr val="tx2"/>
                </a:solidFill>
              </a:rPr>
              <a:t>There are only two pieces of the Known Location Survey</a:t>
            </a:r>
          </a:p>
          <a:p>
            <a:pPr marL="742950" lvl="1" indent="-285750">
              <a:buFont typeface="Arial" panose="020B0604020202020204" pitchFamily="34" charset="0"/>
              <a:buChar char="•"/>
            </a:pPr>
            <a:r>
              <a:rPr lang="en-US" sz="1600" dirty="0">
                <a:solidFill>
                  <a:schemeClr val="tx2"/>
                </a:solidFill>
              </a:rPr>
              <a:t>You will need to ensure that you are tagging the surveys in the correct spot. IE you either need to fill it out as soon as you see the unhoused neighbors (because your GPS will drop a pin where you currently are)</a:t>
            </a:r>
          </a:p>
          <a:p>
            <a:pPr marL="1200150" lvl="2" indent="-285750">
              <a:buFont typeface="Arial" panose="020B0604020202020204" pitchFamily="34" charset="0"/>
              <a:buChar char="•"/>
            </a:pPr>
            <a:r>
              <a:rPr lang="en-US" sz="1400" dirty="0">
                <a:solidFill>
                  <a:schemeClr val="tx2"/>
                </a:solidFill>
              </a:rPr>
              <a:t>Or you will need to remember the cross streets of where they were located so you can manually move the pin</a:t>
            </a:r>
          </a:p>
          <a:p>
            <a:pPr lvl="2"/>
            <a:endParaRPr lang="en-US" sz="1400" dirty="0">
              <a:solidFill>
                <a:schemeClr val="tx2"/>
              </a:solidFill>
            </a:endParaRPr>
          </a:p>
          <a:p>
            <a:pPr marL="742950" lvl="1" indent="-285750">
              <a:buFont typeface="Arial" panose="020B0604020202020204" pitchFamily="34" charset="0"/>
              <a:buChar char="•"/>
            </a:pPr>
            <a:r>
              <a:rPr lang="en-US" dirty="0">
                <a:solidFill>
                  <a:schemeClr val="tx2"/>
                </a:solidFill>
              </a:rPr>
              <a:t>The only other thing this survey requires is that you estimate the number of individuals residing at that location. </a:t>
            </a:r>
          </a:p>
        </p:txBody>
      </p:sp>
    </p:spTree>
    <p:extLst>
      <p:ext uri="{BB962C8B-B14F-4D97-AF65-F5344CB8AC3E}">
        <p14:creationId xmlns:p14="http://schemas.microsoft.com/office/powerpoint/2010/main" val="3307766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038D3E3-7F89-433E-A624-52A572A47EC7}"/>
              </a:ext>
            </a:extLst>
          </p:cNvPr>
          <p:cNvGrpSpPr/>
          <p:nvPr/>
        </p:nvGrpSpPr>
        <p:grpSpPr>
          <a:xfrm>
            <a:off x="9379" y="-12171"/>
            <a:ext cx="12144673" cy="7169070"/>
            <a:chOff x="9379" y="-12171"/>
            <a:chExt cx="12144673" cy="7169070"/>
          </a:xfrm>
        </p:grpSpPr>
        <p:sp>
          <p:nvSpPr>
            <p:cNvPr id="6" name="Rectangle 5">
              <a:extLst>
                <a:ext uri="{FF2B5EF4-FFF2-40B4-BE49-F238E27FC236}">
                  <a16:creationId xmlns:a16="http://schemas.microsoft.com/office/drawing/2014/main" id="{B91B79F0-A794-48AF-8113-C179381982BD}"/>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7E6E93CE-48E7-42B9-82B7-51136BD50D70}"/>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C973250-2B26-4654-A373-92465A10D2C1}"/>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D66205F-FE09-43BB-8034-9647FE249AA9}"/>
                </a:ext>
              </a:extLst>
            </p:cNvPr>
            <p:cNvSpPr/>
            <p:nvPr/>
          </p:nvSpPr>
          <p:spPr>
            <a:xfrm>
              <a:off x="581885" y="9600"/>
              <a:ext cx="10302217"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147DBA-EFA1-41A3-BA56-1E6BB798B90D}"/>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6">
              <a:extLst>
                <a:ext uri="{FF2B5EF4-FFF2-40B4-BE49-F238E27FC236}">
                  <a16:creationId xmlns:a16="http://schemas.microsoft.com/office/drawing/2014/main" id="{6B9EBB31-5E3D-43F9-97B1-40EF3442C299}"/>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36">
              <a:extLst>
                <a:ext uri="{FF2B5EF4-FFF2-40B4-BE49-F238E27FC236}">
                  <a16:creationId xmlns:a16="http://schemas.microsoft.com/office/drawing/2014/main" id="{89C76B54-6B9B-4A4D-ACD3-B55F399343D8}"/>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30">
              <a:extLst>
                <a:ext uri="{FF2B5EF4-FFF2-40B4-BE49-F238E27FC236}">
                  <a16:creationId xmlns:a16="http://schemas.microsoft.com/office/drawing/2014/main" id="{091806D9-CEF9-4D48-87E6-5CC6C1194320}"/>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28">
              <a:extLst>
                <a:ext uri="{FF2B5EF4-FFF2-40B4-BE49-F238E27FC236}">
                  <a16:creationId xmlns:a16="http://schemas.microsoft.com/office/drawing/2014/main" id="{DA37084A-F614-465A-8937-6930890BE939}"/>
                </a:ext>
              </a:extLst>
            </p:cNvPr>
            <p:cNvSpPr/>
            <p:nvPr/>
          </p:nvSpPr>
          <p:spPr>
            <a:xfrm>
              <a:off x="16021"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7E63E874-AC88-46B6-8A11-C6EF2BA8B42C}"/>
                </a:ext>
              </a:extLst>
            </p:cNvPr>
            <p:cNvSpPr txBox="1"/>
            <p:nvPr/>
          </p:nvSpPr>
          <p:spPr>
            <a:xfrm rot="10800000">
              <a:off x="214916" y="25465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16" name="TextBox 15">
              <a:extLst>
                <a:ext uri="{FF2B5EF4-FFF2-40B4-BE49-F238E27FC236}">
                  <a16:creationId xmlns:a16="http://schemas.microsoft.com/office/drawing/2014/main" id="{DAA35C73-2C49-40F7-B450-3BA21E05285D}"/>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17" name="TextBox 16">
              <a:extLst>
                <a:ext uri="{FF2B5EF4-FFF2-40B4-BE49-F238E27FC236}">
                  <a16:creationId xmlns:a16="http://schemas.microsoft.com/office/drawing/2014/main" id="{7950F436-084B-4FCD-A75D-C37AB8CA272B}"/>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18" name="TextBox 17">
              <a:extLst>
                <a:ext uri="{FF2B5EF4-FFF2-40B4-BE49-F238E27FC236}">
                  <a16:creationId xmlns:a16="http://schemas.microsoft.com/office/drawing/2014/main" id="{D68B2F8B-99CD-41C0-9C46-6BBCA9BD2092}"/>
                </a:ext>
              </a:extLst>
            </p:cNvPr>
            <p:cNvSpPr txBox="1"/>
            <p:nvPr/>
          </p:nvSpPr>
          <p:spPr>
            <a:xfrm>
              <a:off x="11507864" y="5695483"/>
              <a:ext cx="492443" cy="1461416"/>
            </a:xfrm>
            <a:prstGeom prst="rect">
              <a:avLst/>
            </a:prstGeom>
            <a:noFill/>
          </p:spPr>
          <p:txBody>
            <a:bodyPr vert="vert" wrap="square" rtlCol="0">
              <a:spAutoFit/>
            </a:bodyPr>
            <a:lstStyle/>
            <a:p>
              <a:r>
                <a:rPr lang="en-US" sz="2000" dirty="0">
                  <a:solidFill>
                    <a:schemeClr val="bg1"/>
                  </a:solidFill>
                </a:rPr>
                <a:t>Module 7</a:t>
              </a:r>
            </a:p>
          </p:txBody>
        </p:sp>
        <p:pic>
          <p:nvPicPr>
            <p:cNvPr id="19" name="Picture 18">
              <a:extLst>
                <a:ext uri="{FF2B5EF4-FFF2-40B4-BE49-F238E27FC236}">
                  <a16:creationId xmlns:a16="http://schemas.microsoft.com/office/drawing/2014/main" id="{0973CD73-17E1-4274-93C1-A7D329B33C36}"/>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9" name="Title 2"/>
          <p:cNvSpPr>
            <a:spLocks noGrp="1"/>
          </p:cNvSpPr>
          <p:nvPr>
            <p:ph type="title"/>
          </p:nvPr>
        </p:nvSpPr>
        <p:spPr>
          <a:xfrm>
            <a:off x="600334" y="-12172"/>
            <a:ext cx="10283768" cy="1325563"/>
          </a:xfrm>
        </p:spPr>
        <p:txBody>
          <a:bodyPr/>
          <a:lstStyle/>
          <a:p>
            <a:pPr algn="ctr"/>
            <a:r>
              <a:rPr lang="en-US" dirty="0"/>
              <a:t>Sheltered Survey</a:t>
            </a:r>
          </a:p>
        </p:txBody>
      </p:sp>
      <p:sp>
        <p:nvSpPr>
          <p:cNvPr id="110" name="TextBox 109">
            <a:extLst>
              <a:ext uri="{FF2B5EF4-FFF2-40B4-BE49-F238E27FC236}">
                <a16:creationId xmlns:a16="http://schemas.microsoft.com/office/drawing/2014/main" id="{2C4F3A7E-6664-4BE8-9708-B24F6BFCE2E4}"/>
              </a:ext>
            </a:extLst>
          </p:cNvPr>
          <p:cNvSpPr txBox="1"/>
          <p:nvPr/>
        </p:nvSpPr>
        <p:spPr>
          <a:xfrm>
            <a:off x="1555368" y="5109348"/>
            <a:ext cx="290873" cy="461665"/>
          </a:xfrm>
          <a:prstGeom prst="rect">
            <a:avLst/>
          </a:prstGeom>
          <a:noFill/>
        </p:spPr>
        <p:txBody>
          <a:bodyPr wrap="square" rtlCol="0">
            <a:spAutoFit/>
          </a:bodyPr>
          <a:lstStyle/>
          <a:p>
            <a:r>
              <a:rPr lang="en-US" sz="2400" dirty="0">
                <a:solidFill>
                  <a:schemeClr val="bg2"/>
                </a:solidFill>
              </a:rPr>
              <a:t>8</a:t>
            </a:r>
          </a:p>
        </p:txBody>
      </p:sp>
      <p:sp>
        <p:nvSpPr>
          <p:cNvPr id="21" name="TextBox 20"/>
          <p:cNvSpPr txBox="1"/>
          <p:nvPr/>
        </p:nvSpPr>
        <p:spPr>
          <a:xfrm>
            <a:off x="1417273" y="1102545"/>
            <a:ext cx="9421817" cy="5632311"/>
          </a:xfrm>
          <a:prstGeom prst="rect">
            <a:avLst/>
          </a:prstGeom>
          <a:noFill/>
        </p:spPr>
        <p:txBody>
          <a:bodyPr wrap="square" rtlCol="0">
            <a:spAutoFit/>
          </a:bodyPr>
          <a:lstStyle/>
          <a:p>
            <a:r>
              <a:rPr lang="en-US" b="1" dirty="0">
                <a:solidFill>
                  <a:schemeClr val="tx2"/>
                </a:solidFill>
              </a:rPr>
              <a:t>Reminders: </a:t>
            </a:r>
          </a:p>
          <a:p>
            <a:pPr marL="285750" indent="-285750">
              <a:buFont typeface="Arial" panose="020B0604020202020204" pitchFamily="34" charset="0"/>
              <a:buChar char="•"/>
            </a:pPr>
            <a:r>
              <a:rPr lang="en-US" b="1" dirty="0">
                <a:solidFill>
                  <a:schemeClr val="tx2"/>
                </a:solidFill>
              </a:rPr>
              <a:t>Surveys are offered in English and Spanish</a:t>
            </a:r>
          </a:p>
          <a:p>
            <a:pPr marL="285750" indent="-285750">
              <a:buFont typeface="Arial" panose="020B0604020202020204" pitchFamily="34" charset="0"/>
              <a:buChar char="•"/>
            </a:pPr>
            <a:r>
              <a:rPr lang="en-US" dirty="0">
                <a:solidFill>
                  <a:schemeClr val="tx2"/>
                </a:solidFill>
              </a:rPr>
              <a:t>First determine if it is a household or individual survey</a:t>
            </a:r>
          </a:p>
          <a:p>
            <a:pPr marL="742950" lvl="1" indent="-285750">
              <a:buFont typeface="Arial" panose="020B0604020202020204" pitchFamily="34" charset="0"/>
              <a:buChar char="•"/>
            </a:pPr>
            <a:r>
              <a:rPr lang="en-US" sz="1600" dirty="0">
                <a:solidFill>
                  <a:schemeClr val="tx2"/>
                </a:solidFill>
              </a:rPr>
              <a:t>You cannot have a household of 1</a:t>
            </a:r>
          </a:p>
          <a:p>
            <a:pPr marL="742950" lvl="1" indent="-285750">
              <a:buFont typeface="Arial" panose="020B0604020202020204" pitchFamily="34" charset="0"/>
              <a:buChar char="•"/>
            </a:pPr>
            <a:r>
              <a:rPr lang="en-US" sz="1600" dirty="0">
                <a:solidFill>
                  <a:schemeClr val="tx2"/>
                </a:solidFill>
              </a:rPr>
              <a:t>Only fill out surveys on individuals and household members that </a:t>
            </a:r>
            <a:r>
              <a:rPr lang="en-US" sz="1600" b="1" dirty="0">
                <a:solidFill>
                  <a:schemeClr val="tx2"/>
                </a:solidFill>
              </a:rPr>
              <a:t>have not already been surveyed.</a:t>
            </a:r>
          </a:p>
          <a:p>
            <a:pPr marL="742950" lvl="1"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Select project type before selecting organization and project name</a:t>
            </a:r>
          </a:p>
          <a:p>
            <a:pPr marL="742950" lvl="1" indent="-285750">
              <a:buFont typeface="Arial" panose="020B0604020202020204" pitchFamily="34" charset="0"/>
              <a:buChar char="•"/>
            </a:pPr>
            <a:r>
              <a:rPr lang="en-US" sz="1600" dirty="0">
                <a:solidFill>
                  <a:schemeClr val="tx2"/>
                </a:solidFill>
              </a:rPr>
              <a:t>The list will pre-filter based on your project type</a:t>
            </a:r>
          </a:p>
          <a:p>
            <a:pPr marL="742950" lvl="1" indent="-285750">
              <a:buFont typeface="Arial" panose="020B0604020202020204" pitchFamily="34" charset="0"/>
              <a:buChar char="•"/>
            </a:pPr>
            <a:r>
              <a:rPr lang="en-US" sz="1600" dirty="0">
                <a:solidFill>
                  <a:schemeClr val="tx2"/>
                </a:solidFill>
              </a:rPr>
              <a:t>If you are conducting surveys for clients staying in a hotel paid for by an agency voucher, please contact your PIT lead or myself before proceeding.</a:t>
            </a:r>
          </a:p>
          <a:p>
            <a:pPr marL="742950" lvl="1"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b="1" dirty="0">
                <a:solidFill>
                  <a:schemeClr val="tx2"/>
                </a:solidFill>
              </a:rPr>
              <a:t>If you believe an organization or project is missing from the list, contact your PIT lead and myself</a:t>
            </a:r>
          </a:p>
          <a:p>
            <a:pPr marL="742950" lvl="1" indent="-285750">
              <a:buFont typeface="Arial" panose="020B0604020202020204" pitchFamily="34" charset="0"/>
              <a:buChar char="•"/>
            </a:pPr>
            <a:r>
              <a:rPr lang="en-US" sz="1600" dirty="0">
                <a:solidFill>
                  <a:schemeClr val="tx2"/>
                </a:solidFill>
              </a:rPr>
              <a:t>Please do this well in advance of the count</a:t>
            </a:r>
          </a:p>
          <a:p>
            <a:pPr marL="742950" lvl="1" indent="-285750">
              <a:buFont typeface="Arial" panose="020B0604020202020204" pitchFamily="34" charset="0"/>
              <a:buChar char="•"/>
            </a:pPr>
            <a:r>
              <a:rPr lang="en-US" sz="1600" dirty="0">
                <a:solidFill>
                  <a:schemeClr val="tx2"/>
                </a:solidFill>
              </a:rPr>
              <a:t>Do not select a different shelter that is incorrect. If you are confused about an organization name, don’t guess. Call and ask. </a:t>
            </a:r>
          </a:p>
          <a:p>
            <a:pPr marL="742950" lvl="1"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b="1" dirty="0">
                <a:solidFill>
                  <a:schemeClr val="tx2"/>
                </a:solidFill>
              </a:rPr>
              <a:t>Fill out the survey in order and always fill out the age range before progressing into the next sections of the survey</a:t>
            </a:r>
          </a:p>
          <a:p>
            <a:pPr marL="742950" lvl="1" indent="-285750">
              <a:buFont typeface="Arial" panose="020B0604020202020204" pitchFamily="34" charset="0"/>
              <a:buChar char="•"/>
            </a:pPr>
            <a:r>
              <a:rPr lang="en-US" sz="1600" dirty="0">
                <a:solidFill>
                  <a:schemeClr val="tx2"/>
                </a:solidFill>
              </a:rPr>
              <a:t>Different ages will have different questions asked. </a:t>
            </a:r>
          </a:p>
        </p:txBody>
      </p:sp>
    </p:spTree>
    <p:extLst>
      <p:ext uri="{BB962C8B-B14F-4D97-AF65-F5344CB8AC3E}">
        <p14:creationId xmlns:p14="http://schemas.microsoft.com/office/powerpoint/2010/main" val="4270763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3614274-6A97-4B34-8917-892FC65A628F}"/>
              </a:ext>
            </a:extLst>
          </p:cNvPr>
          <p:cNvGrpSpPr/>
          <p:nvPr/>
        </p:nvGrpSpPr>
        <p:grpSpPr>
          <a:xfrm>
            <a:off x="9379" y="-12171"/>
            <a:ext cx="12144673" cy="7169070"/>
            <a:chOff x="9379" y="-12171"/>
            <a:chExt cx="12144673" cy="7169070"/>
          </a:xfrm>
        </p:grpSpPr>
        <p:sp>
          <p:nvSpPr>
            <p:cNvPr id="6" name="Rectangle 5">
              <a:extLst>
                <a:ext uri="{FF2B5EF4-FFF2-40B4-BE49-F238E27FC236}">
                  <a16:creationId xmlns:a16="http://schemas.microsoft.com/office/drawing/2014/main" id="{252D0682-C839-4EBD-9E7D-B11BD982B188}"/>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C0F6574-1E4B-41C6-BAFF-19B05C008934}"/>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3ED45A7-EE8D-4FD5-BBC3-EF2D1DB41620}"/>
                </a:ext>
              </a:extLst>
            </p:cNvPr>
            <p:cNvSpPr/>
            <p:nvPr/>
          </p:nvSpPr>
          <p:spPr>
            <a:xfrm>
              <a:off x="581885" y="-1286"/>
              <a:ext cx="106614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180E33D-D2F3-44DE-B64C-1287D397DA59}"/>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6">
              <a:extLst>
                <a:ext uri="{FF2B5EF4-FFF2-40B4-BE49-F238E27FC236}">
                  <a16:creationId xmlns:a16="http://schemas.microsoft.com/office/drawing/2014/main" id="{4B40842C-314C-42FC-AA2F-8DCFB6AEB679}"/>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36">
              <a:extLst>
                <a:ext uri="{FF2B5EF4-FFF2-40B4-BE49-F238E27FC236}">
                  <a16:creationId xmlns:a16="http://schemas.microsoft.com/office/drawing/2014/main" id="{D658D2DD-36B8-4BD0-8A46-FF573C5B0511}"/>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30">
              <a:extLst>
                <a:ext uri="{FF2B5EF4-FFF2-40B4-BE49-F238E27FC236}">
                  <a16:creationId xmlns:a16="http://schemas.microsoft.com/office/drawing/2014/main" id="{90A50549-DDF3-431E-BCB3-632CE719FAE2}"/>
                </a:ext>
              </a:extLst>
            </p:cNvPr>
            <p:cNvSpPr/>
            <p:nvPr/>
          </p:nvSpPr>
          <p:spPr>
            <a:xfrm>
              <a:off x="15452"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A7BA483-DEE7-46E3-98D3-D49E0A040A03}"/>
                </a:ext>
              </a:extLst>
            </p:cNvPr>
            <p:cNvSpPr txBox="1"/>
            <p:nvPr/>
          </p:nvSpPr>
          <p:spPr>
            <a:xfrm rot="10800000">
              <a:off x="155279" y="3499819"/>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14" name="TextBox 13">
              <a:extLst>
                <a:ext uri="{FF2B5EF4-FFF2-40B4-BE49-F238E27FC236}">
                  <a16:creationId xmlns:a16="http://schemas.microsoft.com/office/drawing/2014/main" id="{B36553E4-7B10-4CCB-B199-6D9E6D70A323}"/>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15" name="TextBox 14">
              <a:extLst>
                <a:ext uri="{FF2B5EF4-FFF2-40B4-BE49-F238E27FC236}">
                  <a16:creationId xmlns:a16="http://schemas.microsoft.com/office/drawing/2014/main" id="{BECEBD7C-0ABD-4470-B50E-3F574D434575}"/>
                </a:ext>
              </a:extLst>
            </p:cNvPr>
            <p:cNvSpPr txBox="1"/>
            <p:nvPr/>
          </p:nvSpPr>
          <p:spPr>
            <a:xfrm>
              <a:off x="11507864" y="5695483"/>
              <a:ext cx="492443" cy="1461416"/>
            </a:xfrm>
            <a:prstGeom prst="rect">
              <a:avLst/>
            </a:prstGeom>
            <a:noFill/>
          </p:spPr>
          <p:txBody>
            <a:bodyPr vert="vert" wrap="square" rtlCol="0">
              <a:spAutoFit/>
            </a:bodyPr>
            <a:lstStyle/>
            <a:p>
              <a:r>
                <a:rPr lang="en-US" sz="2000" dirty="0">
                  <a:solidFill>
                    <a:schemeClr val="bg1"/>
                  </a:solidFill>
                </a:rPr>
                <a:t>Module 7</a:t>
              </a:r>
            </a:p>
          </p:txBody>
        </p:sp>
        <p:pic>
          <p:nvPicPr>
            <p:cNvPr id="16" name="Picture 15">
              <a:extLst>
                <a:ext uri="{FF2B5EF4-FFF2-40B4-BE49-F238E27FC236}">
                  <a16:creationId xmlns:a16="http://schemas.microsoft.com/office/drawing/2014/main" id="{AB613E7E-20E0-4552-982E-E5A75611C93E}"/>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9" name="Title 2"/>
          <p:cNvSpPr>
            <a:spLocks noGrp="1"/>
          </p:cNvSpPr>
          <p:nvPr>
            <p:ph type="title"/>
          </p:nvPr>
        </p:nvSpPr>
        <p:spPr>
          <a:xfrm>
            <a:off x="570716" y="12171"/>
            <a:ext cx="10661437" cy="1325563"/>
          </a:xfrm>
        </p:spPr>
        <p:txBody>
          <a:bodyPr/>
          <a:lstStyle/>
          <a:p>
            <a:pPr algn="ctr"/>
            <a:r>
              <a:rPr lang="en-US" dirty="0"/>
              <a:t>Unsheltered Survey</a:t>
            </a:r>
          </a:p>
        </p:txBody>
      </p:sp>
      <p:sp>
        <p:nvSpPr>
          <p:cNvPr id="110" name="TextBox 109">
            <a:extLst>
              <a:ext uri="{FF2B5EF4-FFF2-40B4-BE49-F238E27FC236}">
                <a16:creationId xmlns:a16="http://schemas.microsoft.com/office/drawing/2014/main" id="{2C4F3A7E-6664-4BE8-9708-B24F6BFCE2E4}"/>
              </a:ext>
            </a:extLst>
          </p:cNvPr>
          <p:cNvSpPr txBox="1"/>
          <p:nvPr/>
        </p:nvSpPr>
        <p:spPr>
          <a:xfrm>
            <a:off x="1555368" y="5109348"/>
            <a:ext cx="290873" cy="461665"/>
          </a:xfrm>
          <a:prstGeom prst="rect">
            <a:avLst/>
          </a:prstGeom>
          <a:noFill/>
        </p:spPr>
        <p:txBody>
          <a:bodyPr wrap="square" rtlCol="0">
            <a:spAutoFit/>
          </a:bodyPr>
          <a:lstStyle/>
          <a:p>
            <a:r>
              <a:rPr lang="en-US" sz="2400" dirty="0">
                <a:solidFill>
                  <a:schemeClr val="bg2"/>
                </a:solidFill>
              </a:rPr>
              <a:t>8</a:t>
            </a:r>
          </a:p>
        </p:txBody>
      </p:sp>
      <p:sp>
        <p:nvSpPr>
          <p:cNvPr id="21" name="TextBox 20"/>
          <p:cNvSpPr txBox="1"/>
          <p:nvPr/>
        </p:nvSpPr>
        <p:spPr>
          <a:xfrm>
            <a:off x="1697870" y="1148968"/>
            <a:ext cx="8945746" cy="4801314"/>
          </a:xfrm>
          <a:prstGeom prst="rect">
            <a:avLst/>
          </a:prstGeom>
          <a:noFill/>
        </p:spPr>
        <p:txBody>
          <a:bodyPr wrap="square" rtlCol="0">
            <a:spAutoFit/>
          </a:bodyPr>
          <a:lstStyle/>
          <a:p>
            <a:r>
              <a:rPr lang="en-US" b="1" dirty="0">
                <a:solidFill>
                  <a:schemeClr val="tx2"/>
                </a:solidFill>
              </a:rPr>
              <a:t>Reminders: </a:t>
            </a:r>
          </a:p>
          <a:p>
            <a:pPr marL="285750" indent="-285750">
              <a:buFont typeface="Arial" panose="020B0604020202020204" pitchFamily="34" charset="0"/>
              <a:buChar char="•"/>
            </a:pPr>
            <a:r>
              <a:rPr lang="en-US" dirty="0">
                <a:solidFill>
                  <a:schemeClr val="tx2"/>
                </a:solidFill>
              </a:rPr>
              <a:t>This survey is only reserved for those that are residing in an unsheltered location such as street, car, outdoor encampment, or other places not meant for habitation.</a:t>
            </a:r>
          </a:p>
          <a:p>
            <a:pPr marL="742950" lvl="1" indent="-285750">
              <a:buFont typeface="Arial" panose="020B0604020202020204" pitchFamily="34" charset="0"/>
              <a:buChar char="•"/>
            </a:pPr>
            <a:r>
              <a:rPr lang="en-US" sz="1600" dirty="0">
                <a:solidFill>
                  <a:schemeClr val="tx2"/>
                </a:solidFill>
              </a:rPr>
              <a:t>If someone says they are staying in a shelter later that evening, still fill out the survey with them based on where you encounter them and then ask that they provide you the name of the shelter they will be staying at. </a:t>
            </a:r>
          </a:p>
          <a:p>
            <a:pPr marL="742950" lvl="1" indent="-285750">
              <a:buFont typeface="Arial" panose="020B0604020202020204" pitchFamily="34" charset="0"/>
              <a:buChar char="•"/>
            </a:pPr>
            <a:r>
              <a:rPr lang="en-US" sz="1600" dirty="0">
                <a:solidFill>
                  <a:schemeClr val="tx2"/>
                </a:solidFill>
              </a:rPr>
              <a:t>Type that Organization name in the notes section.</a:t>
            </a:r>
          </a:p>
          <a:p>
            <a:pPr lvl="1"/>
            <a:r>
              <a:rPr lang="en-US" dirty="0">
                <a:solidFill>
                  <a:schemeClr val="tx2"/>
                </a:solidFill>
              </a:rPr>
              <a:t> </a:t>
            </a:r>
          </a:p>
          <a:p>
            <a:pPr marL="285750" indent="-285750">
              <a:buFont typeface="Arial" panose="020B0604020202020204" pitchFamily="34" charset="0"/>
              <a:buChar char="•"/>
            </a:pPr>
            <a:r>
              <a:rPr lang="en-US" b="1" dirty="0">
                <a:solidFill>
                  <a:schemeClr val="tx2"/>
                </a:solidFill>
              </a:rPr>
              <a:t>Surveys are offered in English and Spanish</a:t>
            </a:r>
          </a:p>
          <a:p>
            <a:pPr marL="285750" indent="-285750">
              <a:buFont typeface="Arial" panose="020B0604020202020204" pitchFamily="34" charset="0"/>
              <a:buChar char="•"/>
            </a:pPr>
            <a:endParaRPr lang="en-US" b="1" dirty="0">
              <a:solidFill>
                <a:schemeClr val="tx2"/>
              </a:solidFill>
            </a:endParaRPr>
          </a:p>
          <a:p>
            <a:pPr marL="285750" indent="-285750">
              <a:buFont typeface="Arial" panose="020B0604020202020204" pitchFamily="34" charset="0"/>
              <a:buChar char="•"/>
            </a:pPr>
            <a:r>
              <a:rPr lang="en-US" dirty="0">
                <a:solidFill>
                  <a:schemeClr val="tx2"/>
                </a:solidFill>
              </a:rPr>
              <a:t>First determine if it is a household or individual survey</a:t>
            </a:r>
          </a:p>
          <a:p>
            <a:pPr marL="742950" lvl="1" indent="-285750">
              <a:buFont typeface="Arial" panose="020B0604020202020204" pitchFamily="34" charset="0"/>
              <a:buChar char="•"/>
            </a:pPr>
            <a:r>
              <a:rPr lang="en-US" sz="1600" dirty="0">
                <a:solidFill>
                  <a:schemeClr val="tx2"/>
                </a:solidFill>
              </a:rPr>
              <a:t>You cannot have a household of 1</a:t>
            </a:r>
          </a:p>
          <a:p>
            <a:pPr marL="742950" lvl="1" indent="-285750">
              <a:buFont typeface="Arial" panose="020B0604020202020204" pitchFamily="34" charset="0"/>
              <a:buChar char="•"/>
            </a:pPr>
            <a:r>
              <a:rPr lang="en-US" sz="1600" dirty="0">
                <a:solidFill>
                  <a:schemeClr val="tx2"/>
                </a:solidFill>
              </a:rPr>
              <a:t>Only fill out surveys on individuals and household members that </a:t>
            </a:r>
            <a:r>
              <a:rPr lang="en-US" sz="1600" b="1" dirty="0">
                <a:solidFill>
                  <a:schemeClr val="tx2"/>
                </a:solidFill>
              </a:rPr>
              <a:t>have not already been surveyed.</a:t>
            </a:r>
          </a:p>
          <a:p>
            <a:pPr marL="742950" lvl="1" indent="-285750">
              <a:buFont typeface="Arial" panose="020B0604020202020204" pitchFamily="34" charset="0"/>
              <a:buChar char="•"/>
            </a:pPr>
            <a:endParaRPr lang="en-US" sz="1600" dirty="0">
              <a:solidFill>
                <a:schemeClr val="tx2"/>
              </a:solidFill>
            </a:endParaRPr>
          </a:p>
          <a:p>
            <a:pPr marL="285750" indent="-285750">
              <a:buFont typeface="Arial" panose="020B0604020202020204" pitchFamily="34" charset="0"/>
              <a:buChar char="•"/>
            </a:pPr>
            <a:r>
              <a:rPr lang="en-US" b="1" dirty="0">
                <a:solidFill>
                  <a:schemeClr val="tx2"/>
                </a:solidFill>
              </a:rPr>
              <a:t>Fill out the survey in order and always fill out the age range before progressing into the next sections of the survey</a:t>
            </a:r>
          </a:p>
          <a:p>
            <a:pPr marL="742950" lvl="1" indent="-285750">
              <a:buFont typeface="Arial" panose="020B0604020202020204" pitchFamily="34" charset="0"/>
              <a:buChar char="•"/>
            </a:pPr>
            <a:r>
              <a:rPr lang="en-US" sz="1600" dirty="0">
                <a:solidFill>
                  <a:schemeClr val="tx2"/>
                </a:solidFill>
              </a:rPr>
              <a:t>Different ages will have different questions asked. </a:t>
            </a:r>
          </a:p>
        </p:txBody>
      </p:sp>
    </p:spTree>
    <p:extLst>
      <p:ext uri="{BB962C8B-B14F-4D97-AF65-F5344CB8AC3E}">
        <p14:creationId xmlns:p14="http://schemas.microsoft.com/office/powerpoint/2010/main" val="3367996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4B4B924-D848-460A-948E-3B6AC6EC3055}"/>
              </a:ext>
            </a:extLst>
          </p:cNvPr>
          <p:cNvGrpSpPr/>
          <p:nvPr/>
        </p:nvGrpSpPr>
        <p:grpSpPr>
          <a:xfrm>
            <a:off x="9216" y="-12171"/>
            <a:ext cx="12144836" cy="7169070"/>
            <a:chOff x="9216" y="-12171"/>
            <a:chExt cx="12144836" cy="7169070"/>
          </a:xfrm>
        </p:grpSpPr>
        <p:sp>
          <p:nvSpPr>
            <p:cNvPr id="6" name="Rectangle 5">
              <a:extLst>
                <a:ext uri="{FF2B5EF4-FFF2-40B4-BE49-F238E27FC236}">
                  <a16:creationId xmlns:a16="http://schemas.microsoft.com/office/drawing/2014/main" id="{D4211A1A-B5E9-4DB3-9CDF-532DDFBC8534}"/>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D7A0BA3-9891-4444-9BF2-1555E6C7F70E}"/>
                </a:ext>
              </a:extLst>
            </p:cNvPr>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7014FBD-C373-401B-BBC5-9AE0775F97BF}"/>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46">
              <a:extLst>
                <a:ext uri="{FF2B5EF4-FFF2-40B4-BE49-F238E27FC236}">
                  <a16:creationId xmlns:a16="http://schemas.microsoft.com/office/drawing/2014/main" id="{C3890A38-5266-4CCB-AFD7-C54133D3416D}"/>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17E591BE-638C-4248-AA50-42B9F33D13E5}"/>
                </a:ext>
              </a:extLst>
            </p:cNvPr>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869D4437-7FF5-4DB6-9EE7-F76E224A9211}"/>
                </a:ext>
              </a:extLst>
            </p:cNvPr>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12" name="TextBox 11">
              <a:extLst>
                <a:ext uri="{FF2B5EF4-FFF2-40B4-BE49-F238E27FC236}">
                  <a16:creationId xmlns:a16="http://schemas.microsoft.com/office/drawing/2014/main" id="{5BE106F0-89C1-4945-BFA1-0F72AC3F79E0}"/>
                </a:ext>
              </a:extLst>
            </p:cNvPr>
            <p:cNvSpPr txBox="1"/>
            <p:nvPr/>
          </p:nvSpPr>
          <p:spPr>
            <a:xfrm>
              <a:off x="11507864" y="5695483"/>
              <a:ext cx="492443" cy="1461416"/>
            </a:xfrm>
            <a:prstGeom prst="rect">
              <a:avLst/>
            </a:prstGeom>
            <a:noFill/>
          </p:spPr>
          <p:txBody>
            <a:bodyPr vert="vert" wrap="square" rtlCol="0">
              <a:spAutoFit/>
            </a:bodyPr>
            <a:lstStyle/>
            <a:p>
              <a:r>
                <a:rPr lang="en-US" sz="2000" dirty="0">
                  <a:solidFill>
                    <a:schemeClr val="bg1"/>
                  </a:solidFill>
                </a:rPr>
                <a:t>Module 7</a:t>
              </a:r>
            </a:p>
          </p:txBody>
        </p:sp>
        <p:pic>
          <p:nvPicPr>
            <p:cNvPr id="13" name="Picture 12">
              <a:extLst>
                <a:ext uri="{FF2B5EF4-FFF2-40B4-BE49-F238E27FC236}">
                  <a16:creationId xmlns:a16="http://schemas.microsoft.com/office/drawing/2014/main" id="{579887C6-EE8E-4D72-97B9-EF0D701781AB}"/>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9" name="Title 2"/>
          <p:cNvSpPr>
            <a:spLocks noGrp="1"/>
          </p:cNvSpPr>
          <p:nvPr>
            <p:ph type="title"/>
          </p:nvPr>
        </p:nvSpPr>
        <p:spPr>
          <a:xfrm>
            <a:off x="574763" y="-7279"/>
            <a:ext cx="11009781" cy="1325563"/>
          </a:xfrm>
        </p:spPr>
        <p:txBody>
          <a:bodyPr/>
          <a:lstStyle/>
          <a:p>
            <a:pPr algn="ctr"/>
            <a:r>
              <a:rPr lang="en-US" dirty="0"/>
              <a:t>Observation Survey </a:t>
            </a:r>
          </a:p>
        </p:txBody>
      </p:sp>
      <p:sp>
        <p:nvSpPr>
          <p:cNvPr id="110" name="TextBox 109">
            <a:extLst>
              <a:ext uri="{FF2B5EF4-FFF2-40B4-BE49-F238E27FC236}">
                <a16:creationId xmlns:a16="http://schemas.microsoft.com/office/drawing/2014/main" id="{2C4F3A7E-6664-4BE8-9708-B24F6BFCE2E4}"/>
              </a:ext>
            </a:extLst>
          </p:cNvPr>
          <p:cNvSpPr txBox="1"/>
          <p:nvPr/>
        </p:nvSpPr>
        <p:spPr>
          <a:xfrm>
            <a:off x="1555368" y="5109348"/>
            <a:ext cx="290873" cy="461665"/>
          </a:xfrm>
          <a:prstGeom prst="rect">
            <a:avLst/>
          </a:prstGeom>
          <a:noFill/>
        </p:spPr>
        <p:txBody>
          <a:bodyPr wrap="square" rtlCol="0">
            <a:spAutoFit/>
          </a:bodyPr>
          <a:lstStyle/>
          <a:p>
            <a:r>
              <a:rPr lang="en-US" sz="2400" dirty="0">
                <a:solidFill>
                  <a:schemeClr val="bg2"/>
                </a:solidFill>
              </a:rPr>
              <a:t>8</a:t>
            </a:r>
          </a:p>
        </p:txBody>
      </p:sp>
      <p:sp>
        <p:nvSpPr>
          <p:cNvPr id="25" name="TextBox 24"/>
          <p:cNvSpPr txBox="1"/>
          <p:nvPr/>
        </p:nvSpPr>
        <p:spPr>
          <a:xfrm>
            <a:off x="1697870" y="1432432"/>
            <a:ext cx="8506834" cy="4062651"/>
          </a:xfrm>
          <a:prstGeom prst="rect">
            <a:avLst/>
          </a:prstGeom>
          <a:noFill/>
        </p:spPr>
        <p:txBody>
          <a:bodyPr wrap="square" rtlCol="0">
            <a:spAutoFit/>
          </a:bodyPr>
          <a:lstStyle/>
          <a:p>
            <a:r>
              <a:rPr lang="en-US" b="1" dirty="0">
                <a:solidFill>
                  <a:schemeClr val="tx2"/>
                </a:solidFill>
              </a:rPr>
              <a:t>Reminders: </a:t>
            </a:r>
          </a:p>
          <a:p>
            <a:pPr marL="285750" indent="-285750">
              <a:buFont typeface="Arial" panose="020B0604020202020204" pitchFamily="34" charset="0"/>
              <a:buChar char="•"/>
            </a:pPr>
            <a:r>
              <a:rPr lang="en-US" b="1" dirty="0">
                <a:solidFill>
                  <a:schemeClr val="tx2"/>
                </a:solidFill>
              </a:rPr>
              <a:t>Observation surveys can be completed in unsheltered locations and sheltered locations.</a:t>
            </a:r>
          </a:p>
          <a:p>
            <a:pPr marL="742950" lvl="1" indent="-285750">
              <a:buFont typeface="Arial" panose="020B0604020202020204" pitchFamily="34" charset="0"/>
              <a:buChar char="•"/>
            </a:pPr>
            <a:r>
              <a:rPr lang="en-US" sz="1600" dirty="0">
                <a:solidFill>
                  <a:schemeClr val="tx2"/>
                </a:solidFill>
              </a:rPr>
              <a:t>You will use this in a sheltered location if a client refuses to participate in the survey. This should only be used as a last resort on sheltered clients though</a:t>
            </a:r>
          </a:p>
          <a:p>
            <a:pPr marL="742950" lvl="1" indent="-285750">
              <a:buFont typeface="Arial" panose="020B0604020202020204" pitchFamily="34" charset="0"/>
              <a:buChar char="•"/>
            </a:pPr>
            <a:endParaRPr lang="en-US" b="1" dirty="0">
              <a:solidFill>
                <a:schemeClr val="tx2"/>
              </a:solidFill>
            </a:endParaRPr>
          </a:p>
          <a:p>
            <a:pPr marL="285750" indent="-285750">
              <a:buFont typeface="Arial" panose="020B0604020202020204" pitchFamily="34" charset="0"/>
              <a:buChar char="•"/>
            </a:pPr>
            <a:r>
              <a:rPr lang="en-US" dirty="0">
                <a:solidFill>
                  <a:schemeClr val="tx2"/>
                </a:solidFill>
              </a:rPr>
              <a:t>The observation survey will no longer gather any demographic information</a:t>
            </a:r>
          </a:p>
          <a:p>
            <a:pPr marL="742950" lvl="1" indent="-285750">
              <a:buFont typeface="Arial" panose="020B0604020202020204" pitchFamily="34" charset="0"/>
              <a:buChar char="•"/>
            </a:pPr>
            <a:r>
              <a:rPr lang="en-US" sz="1600" dirty="0">
                <a:solidFill>
                  <a:schemeClr val="tx2"/>
                </a:solidFill>
              </a:rPr>
              <a:t>This is a HUD recommendation and we will continue to follow their guidance. If you need more information, please contact </a:t>
            </a:r>
            <a:r>
              <a:rPr lang="en-US" sz="1600" u="sng" dirty="0">
                <a:solidFill>
                  <a:schemeClr val="tx2"/>
                </a:solidFill>
              </a:rPr>
              <a:t>Ava</a:t>
            </a:r>
            <a:r>
              <a:rPr lang="en-US" sz="1600" dirty="0">
                <a:solidFill>
                  <a:schemeClr val="tx2"/>
                </a:solidFill>
                <a:hlinkClick r:id="rId4"/>
              </a:rPr>
              <a:t>@thn.org</a:t>
            </a:r>
            <a:endParaRPr lang="en-US" sz="1600" dirty="0">
              <a:solidFill>
                <a:schemeClr val="tx2"/>
              </a:solidFill>
            </a:endParaRPr>
          </a:p>
          <a:p>
            <a:pPr marL="742950" lvl="1"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b="1" dirty="0">
                <a:solidFill>
                  <a:schemeClr val="tx2"/>
                </a:solidFill>
              </a:rPr>
              <a:t>Only conduct observation surveys on people you can physically see.</a:t>
            </a:r>
          </a:p>
          <a:p>
            <a:pPr marL="742950" lvl="1" indent="-285750">
              <a:buFont typeface="Arial" panose="020B0604020202020204" pitchFamily="34" charset="0"/>
              <a:buChar char="•"/>
            </a:pPr>
            <a:r>
              <a:rPr lang="en-US" sz="1600" dirty="0">
                <a:solidFill>
                  <a:schemeClr val="tx2"/>
                </a:solidFill>
              </a:rPr>
              <a:t>At a minimum you need to be able to estimate their general age. </a:t>
            </a:r>
          </a:p>
          <a:p>
            <a:pPr lvl="1"/>
            <a:endParaRPr lang="en-US" sz="1600" dirty="0">
              <a:solidFill>
                <a:schemeClr val="tx2"/>
              </a:solidFill>
            </a:endParaRPr>
          </a:p>
          <a:p>
            <a:pPr marL="285750" indent="-285750">
              <a:buFont typeface="Arial" panose="020B0604020202020204" pitchFamily="34" charset="0"/>
              <a:buChar char="•"/>
            </a:pPr>
            <a:r>
              <a:rPr lang="en-US" dirty="0">
                <a:solidFill>
                  <a:schemeClr val="tx2"/>
                </a:solidFill>
              </a:rPr>
              <a:t>Provide as much detail as possible so we can ensure the same people aren’t counted twice. </a:t>
            </a:r>
          </a:p>
        </p:txBody>
      </p:sp>
    </p:spTree>
    <p:extLst>
      <p:ext uri="{BB962C8B-B14F-4D97-AF65-F5344CB8AC3E}">
        <p14:creationId xmlns:p14="http://schemas.microsoft.com/office/powerpoint/2010/main" val="52133330"/>
      </p:ext>
    </p:extLst>
  </p:cSld>
  <p:clrMapOvr>
    <a:masterClrMapping/>
  </p:clrMapOvr>
</p:sld>
</file>

<file path=ppt/theme/theme1.xml><?xml version="1.0" encoding="utf-8"?>
<a:theme xmlns:a="http://schemas.openxmlformats.org/drawingml/2006/main" name="Office Theme">
  <a:themeElements>
    <a:clrScheme name="THN Colors">
      <a:dk1>
        <a:srgbClr val="003D79"/>
      </a:dk1>
      <a:lt1>
        <a:srgbClr val="FFFFFF"/>
      </a:lt1>
      <a:dk2>
        <a:srgbClr val="003D79"/>
      </a:dk2>
      <a:lt2>
        <a:srgbClr val="FFFFFF"/>
      </a:lt2>
      <a:accent1>
        <a:srgbClr val="9DBB53"/>
      </a:accent1>
      <a:accent2>
        <a:srgbClr val="BB6253"/>
      </a:accent2>
      <a:accent3>
        <a:srgbClr val="7E5479"/>
      </a:accent3>
      <a:accent4>
        <a:srgbClr val="F48E58"/>
      </a:accent4>
      <a:accent5>
        <a:srgbClr val="1F8DBF"/>
      </a:accent5>
      <a:accent6>
        <a:srgbClr val="FFB994"/>
      </a:accent6>
      <a:hlink>
        <a:srgbClr val="003D79"/>
      </a:hlink>
      <a:folHlink>
        <a:srgbClr val="9DBB53"/>
      </a:folHlink>
    </a:clrScheme>
    <a:fontScheme name="THN Fonts">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N Template 1.potx" id="{A7504B28-C08A-49CA-8F43-042B4DF6C3F6}" vid="{29E293A4-A48F-42DB-BC9A-1D8694AA4D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THN Template 1 - Copy</Template>
  <TotalTime>8125</TotalTime>
  <Words>1254</Words>
  <Application>Microsoft Office PowerPoint</Application>
  <PresentationFormat>Widescreen</PresentationFormat>
  <Paragraphs>175</Paragraphs>
  <Slides>11</Slides>
  <Notes>10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Calibri</vt:lpstr>
      <vt:lpstr>Arial</vt:lpstr>
      <vt:lpstr>Roboto</vt:lpstr>
      <vt:lpstr>Roboto Black</vt:lpstr>
      <vt:lpstr>Tw Cen MT</vt:lpstr>
      <vt:lpstr>Office Theme</vt:lpstr>
      <vt:lpstr>Mobile App Training</vt:lpstr>
      <vt:lpstr>Agenda</vt:lpstr>
      <vt:lpstr>Mobile App Basics</vt:lpstr>
      <vt:lpstr>Registration Information</vt:lpstr>
      <vt:lpstr>Mobile App Basics Continued</vt:lpstr>
      <vt:lpstr>Known Location Survey</vt:lpstr>
      <vt:lpstr>Sheltered Survey</vt:lpstr>
      <vt:lpstr>Unsheltered Survey</vt:lpstr>
      <vt:lpstr>Observation Survey </vt:lpstr>
      <vt:lpstr>VSP Survey</vt:lpstr>
      <vt:lpstr>Saved Drafts</vt:lpstr>
    </vt:vector>
  </TitlesOfParts>
  <Company>Texas Homeless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Title Here)</dc:title>
  <dc:creator>Kristin Zakoor</dc:creator>
  <cp:lastModifiedBy>Ava Paredes</cp:lastModifiedBy>
  <cp:revision>195</cp:revision>
  <cp:lastPrinted>2019-11-07T18:17:24Z</cp:lastPrinted>
  <dcterms:created xsi:type="dcterms:W3CDTF">2018-10-31T14:02:21Z</dcterms:created>
  <dcterms:modified xsi:type="dcterms:W3CDTF">2025-11-03T22:59:49Z</dcterms:modified>
</cp:coreProperties>
</file>