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8" r:id="rId15"/>
    <p:sldId id="282" r:id="rId16"/>
    <p:sldId id="283" r:id="rId17"/>
    <p:sldId id="281" r:id="rId18"/>
    <p:sldId id="279" r:id="rId19"/>
    <p:sldId id="280" r:id="rId20"/>
    <p:sldId id="284" r:id="rId21"/>
    <p:sldId id="271" r:id="rId22"/>
    <p:sldId id="272" r:id="rId23"/>
    <p:sldId id="273" r:id="rId24"/>
    <p:sldId id="275" r:id="rId25"/>
    <p:sldId id="276" r:id="rId26"/>
    <p:sldId id="277" r:id="rId27"/>
  </p:sldIdLst>
  <p:sldSz cx="9144000" cy="5143500" type="screen16x9"/>
  <p:notesSz cx="6858000" cy="9144000"/>
  <p:embeddedFontLst>
    <p:embeddedFont>
      <p:font typeface="Roboto" panose="02000000000000000000" pitchFamily="2" charset="0"/>
      <p:regular r:id="rId29"/>
      <p:bold r:id="rId30"/>
      <p:italic r:id="rId31"/>
      <p:boldItalic r:id="rId32"/>
    </p:embeddedFont>
    <p:embeddedFont>
      <p:font typeface="Roboto Black" panose="02000000000000000000" pitchFamily="2" charset="0"/>
      <p:bold r:id="rId33"/>
      <p:boldItalic r:id="rId34"/>
    </p:embeddedFont>
    <p:embeddedFont>
      <p:font typeface="Roboto Medium"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62E280-F17C-4207-85BF-4111264F8C33}" v="32" dt="2025-11-20T16:36:24.151"/>
  </p1510:revLst>
</p1510:revInfo>
</file>

<file path=ppt/tableStyles.xml><?xml version="1.0" encoding="utf-8"?>
<a:tblStyleLst xmlns:a="http://schemas.openxmlformats.org/drawingml/2006/main" def="{3DC64773-66ED-4E8E-A08A-23306D7B5912}">
  <a:tblStyle styleId="{3DC64773-66ED-4E8E-A08A-23306D7B591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412" autoAdjust="0"/>
  </p:normalViewPr>
  <p:slideViewPr>
    <p:cSldViewPr snapToGrid="0">
      <p:cViewPr varScale="1">
        <p:scale>
          <a:sx n="88" d="100"/>
          <a:sy n="88" d="100"/>
        </p:scale>
        <p:origin x="227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a Paredes" userId="228e2b10-63ef-42b3-97c2-b8f9b5612379" providerId="ADAL" clId="{21182906-56E0-421C-A03A-2EBEAAE828BA}"/>
    <pc:docChg chg="undo custSel addSld delSld modSld sldOrd">
      <pc:chgData name="Ava Paredes" userId="228e2b10-63ef-42b3-97c2-b8f9b5612379" providerId="ADAL" clId="{21182906-56E0-421C-A03A-2EBEAAE828BA}" dt="2025-11-20T17:00:06.140" v="1559" actId="729"/>
      <pc:docMkLst>
        <pc:docMk/>
      </pc:docMkLst>
      <pc:sldChg chg="modSp mod">
        <pc:chgData name="Ava Paredes" userId="228e2b10-63ef-42b3-97c2-b8f9b5612379" providerId="ADAL" clId="{21182906-56E0-421C-A03A-2EBEAAE828BA}" dt="2025-11-19T23:28:50.718" v="546" actId="20577"/>
        <pc:sldMkLst>
          <pc:docMk/>
          <pc:sldMk cId="0" sldId="256"/>
        </pc:sldMkLst>
        <pc:spChg chg="mod">
          <ac:chgData name="Ava Paredes" userId="228e2b10-63ef-42b3-97c2-b8f9b5612379" providerId="ADAL" clId="{21182906-56E0-421C-A03A-2EBEAAE828BA}" dt="2025-11-19T23:28:50.718" v="546" actId="20577"/>
          <ac:spMkLst>
            <pc:docMk/>
            <pc:sldMk cId="0" sldId="256"/>
            <ac:spMk id="142" creationId="{00000000-0000-0000-0000-000000000000}"/>
          </ac:spMkLst>
        </pc:spChg>
      </pc:sldChg>
      <pc:sldChg chg="mod modShow">
        <pc:chgData name="Ava Paredes" userId="228e2b10-63ef-42b3-97c2-b8f9b5612379" providerId="ADAL" clId="{21182906-56E0-421C-A03A-2EBEAAE828BA}" dt="2025-11-20T17:00:06.140" v="1559" actId="729"/>
        <pc:sldMkLst>
          <pc:docMk/>
          <pc:sldMk cId="0" sldId="257"/>
        </pc:sldMkLst>
      </pc:sldChg>
      <pc:sldChg chg="modNotesTx">
        <pc:chgData name="Ava Paredes" userId="228e2b10-63ef-42b3-97c2-b8f9b5612379" providerId="ADAL" clId="{21182906-56E0-421C-A03A-2EBEAAE828BA}" dt="2025-11-20T16:27:14.107" v="1318" actId="20577"/>
        <pc:sldMkLst>
          <pc:docMk/>
          <pc:sldMk cId="0" sldId="259"/>
        </pc:sldMkLst>
      </pc:sldChg>
      <pc:sldChg chg="modNotesTx">
        <pc:chgData name="Ava Paredes" userId="228e2b10-63ef-42b3-97c2-b8f9b5612379" providerId="ADAL" clId="{21182906-56E0-421C-A03A-2EBEAAE828BA}" dt="2025-11-19T23:26:02.395" v="518" actId="20577"/>
        <pc:sldMkLst>
          <pc:docMk/>
          <pc:sldMk cId="0" sldId="260"/>
        </pc:sldMkLst>
      </pc:sldChg>
      <pc:sldChg chg="addSp modSp mod modNotesTx">
        <pc:chgData name="Ava Paredes" userId="228e2b10-63ef-42b3-97c2-b8f9b5612379" providerId="ADAL" clId="{21182906-56E0-421C-A03A-2EBEAAE828BA}" dt="2025-11-20T16:35:22.327" v="1548" actId="20577"/>
        <pc:sldMkLst>
          <pc:docMk/>
          <pc:sldMk cId="0" sldId="261"/>
        </pc:sldMkLst>
        <pc:spChg chg="add mod">
          <ac:chgData name="Ava Paredes" userId="228e2b10-63ef-42b3-97c2-b8f9b5612379" providerId="ADAL" clId="{21182906-56E0-421C-A03A-2EBEAAE828BA}" dt="2025-11-20T16:28:17.829" v="1352" actId="208"/>
          <ac:spMkLst>
            <pc:docMk/>
            <pc:sldMk cId="0" sldId="261"/>
            <ac:spMk id="2" creationId="{92E9BD7A-670C-45E8-5B1C-1ABB0BA782EF}"/>
          </ac:spMkLst>
        </pc:spChg>
        <pc:spChg chg="add mod">
          <ac:chgData name="Ava Paredes" userId="228e2b10-63ef-42b3-97c2-b8f9b5612379" providerId="ADAL" clId="{21182906-56E0-421C-A03A-2EBEAAE828BA}" dt="2025-11-20T16:28:35.471" v="1355" actId="208"/>
          <ac:spMkLst>
            <pc:docMk/>
            <pc:sldMk cId="0" sldId="261"/>
            <ac:spMk id="3" creationId="{16AE27F9-C6BE-44FD-DCC4-6FFDE931140B}"/>
          </ac:spMkLst>
        </pc:spChg>
        <pc:spChg chg="add mod">
          <ac:chgData name="Ava Paredes" userId="228e2b10-63ef-42b3-97c2-b8f9b5612379" providerId="ADAL" clId="{21182906-56E0-421C-A03A-2EBEAAE828BA}" dt="2025-11-20T16:29:09.111" v="1362" actId="1076"/>
          <ac:spMkLst>
            <pc:docMk/>
            <pc:sldMk cId="0" sldId="261"/>
            <ac:spMk id="4" creationId="{E3AE4DFF-7185-F0BF-DA39-F70652C2E61B}"/>
          </ac:spMkLst>
        </pc:spChg>
        <pc:spChg chg="add mod">
          <ac:chgData name="Ava Paredes" userId="228e2b10-63ef-42b3-97c2-b8f9b5612379" providerId="ADAL" clId="{21182906-56E0-421C-A03A-2EBEAAE828BA}" dt="2025-11-20T16:29:45.333" v="1376" actId="1076"/>
          <ac:spMkLst>
            <pc:docMk/>
            <pc:sldMk cId="0" sldId="261"/>
            <ac:spMk id="5" creationId="{D781E1C3-62E4-2D57-DBE9-B2E2C139576B}"/>
          </ac:spMkLst>
        </pc:spChg>
      </pc:sldChg>
      <pc:sldChg chg="addSp delSp modSp mod modNotesTx">
        <pc:chgData name="Ava Paredes" userId="228e2b10-63ef-42b3-97c2-b8f9b5612379" providerId="ADAL" clId="{21182906-56E0-421C-A03A-2EBEAAE828BA}" dt="2025-11-20T16:36:37.084" v="1558" actId="1076"/>
        <pc:sldMkLst>
          <pc:docMk/>
          <pc:sldMk cId="0" sldId="263"/>
        </pc:sldMkLst>
        <pc:spChg chg="add mod">
          <ac:chgData name="Ava Paredes" userId="228e2b10-63ef-42b3-97c2-b8f9b5612379" providerId="ADAL" clId="{21182906-56E0-421C-A03A-2EBEAAE828BA}" dt="2025-11-20T16:26:26.225" v="1301" actId="208"/>
          <ac:spMkLst>
            <pc:docMk/>
            <pc:sldMk cId="0" sldId="263"/>
            <ac:spMk id="4" creationId="{FE57FCF7-9FE3-45E4-6114-A37489DF0C73}"/>
          </ac:spMkLst>
        </pc:spChg>
        <pc:spChg chg="add del mod">
          <ac:chgData name="Ava Paredes" userId="228e2b10-63ef-42b3-97c2-b8f9b5612379" providerId="ADAL" clId="{21182906-56E0-421C-A03A-2EBEAAE828BA}" dt="2025-11-20T16:30:18.089" v="1388" actId="478"/>
          <ac:spMkLst>
            <pc:docMk/>
            <pc:sldMk cId="0" sldId="263"/>
            <ac:spMk id="5" creationId="{7FF11148-6F45-8076-5F3E-EDE9CFD8DD52}"/>
          </ac:spMkLst>
        </pc:spChg>
        <pc:spChg chg="add mod">
          <ac:chgData name="Ava Paredes" userId="228e2b10-63ef-42b3-97c2-b8f9b5612379" providerId="ADAL" clId="{21182906-56E0-421C-A03A-2EBEAAE828BA}" dt="2025-11-20T16:36:16.710" v="1551" actId="208"/>
          <ac:spMkLst>
            <pc:docMk/>
            <pc:sldMk cId="0" sldId="263"/>
            <ac:spMk id="12" creationId="{507C9B9C-FA35-9DB4-18EC-46D38893B556}"/>
          </ac:spMkLst>
        </pc:spChg>
        <pc:spChg chg="add mod">
          <ac:chgData name="Ava Paredes" userId="228e2b10-63ef-42b3-97c2-b8f9b5612379" providerId="ADAL" clId="{21182906-56E0-421C-A03A-2EBEAAE828BA}" dt="2025-11-20T16:36:37.084" v="1558" actId="1076"/>
          <ac:spMkLst>
            <pc:docMk/>
            <pc:sldMk cId="0" sldId="263"/>
            <ac:spMk id="13" creationId="{096D39FB-866F-9929-AE7E-A834B6F0684E}"/>
          </ac:spMkLst>
        </pc:spChg>
        <pc:spChg chg="mod">
          <ac:chgData name="Ava Paredes" userId="228e2b10-63ef-42b3-97c2-b8f9b5612379" providerId="ADAL" clId="{21182906-56E0-421C-A03A-2EBEAAE828BA}" dt="2025-11-20T16:32:17.724" v="1429" actId="20577"/>
          <ac:spMkLst>
            <pc:docMk/>
            <pc:sldMk cId="0" sldId="263"/>
            <ac:spMk id="350" creationId="{00000000-0000-0000-0000-000000000000}"/>
          </ac:spMkLst>
        </pc:spChg>
        <pc:picChg chg="add del mod">
          <ac:chgData name="Ava Paredes" userId="228e2b10-63ef-42b3-97c2-b8f9b5612379" providerId="ADAL" clId="{21182906-56E0-421C-A03A-2EBEAAE828BA}" dt="2025-11-20T16:30:16.132" v="1387" actId="478"/>
          <ac:picMkLst>
            <pc:docMk/>
            <pc:sldMk cId="0" sldId="263"/>
            <ac:picMk id="3" creationId="{7BB9F1F9-F0C7-CAA4-227D-D587BB154212}"/>
          </ac:picMkLst>
        </pc:picChg>
        <pc:picChg chg="add mod modCrop">
          <ac:chgData name="Ava Paredes" userId="228e2b10-63ef-42b3-97c2-b8f9b5612379" providerId="ADAL" clId="{21182906-56E0-421C-A03A-2EBEAAE828BA}" dt="2025-11-20T16:33:14.668" v="1442" actId="732"/>
          <ac:picMkLst>
            <pc:docMk/>
            <pc:sldMk cId="0" sldId="263"/>
            <ac:picMk id="7" creationId="{F2ED70C8-C4AA-97D2-AA27-37C430622164}"/>
          </ac:picMkLst>
        </pc:picChg>
        <pc:picChg chg="add mod modCrop">
          <ac:chgData name="Ava Paredes" userId="228e2b10-63ef-42b3-97c2-b8f9b5612379" providerId="ADAL" clId="{21182906-56E0-421C-A03A-2EBEAAE828BA}" dt="2025-11-20T16:34:17.176" v="1457" actId="14100"/>
          <ac:picMkLst>
            <pc:docMk/>
            <pc:sldMk cId="0" sldId="263"/>
            <ac:picMk id="9" creationId="{E8A6B38A-7FD8-BA74-B7B7-3D7D695B7DFF}"/>
          </ac:picMkLst>
        </pc:picChg>
        <pc:picChg chg="add mod modCrop">
          <ac:chgData name="Ava Paredes" userId="228e2b10-63ef-42b3-97c2-b8f9b5612379" providerId="ADAL" clId="{21182906-56E0-421C-A03A-2EBEAAE828BA}" dt="2025-11-20T16:34:11.077" v="1455" actId="1076"/>
          <ac:picMkLst>
            <pc:docMk/>
            <pc:sldMk cId="0" sldId="263"/>
            <ac:picMk id="11" creationId="{37B70539-7693-7E2E-232E-44F1E4F07DBE}"/>
          </ac:picMkLst>
        </pc:picChg>
        <pc:picChg chg="del">
          <ac:chgData name="Ava Paredes" userId="228e2b10-63ef-42b3-97c2-b8f9b5612379" providerId="ADAL" clId="{21182906-56E0-421C-A03A-2EBEAAE828BA}" dt="2025-11-20T16:30:15.257" v="1386" actId="478"/>
          <ac:picMkLst>
            <pc:docMk/>
            <pc:sldMk cId="0" sldId="263"/>
            <ac:picMk id="352" creationId="{00000000-0000-0000-0000-000000000000}"/>
          </ac:picMkLst>
        </pc:picChg>
      </pc:sldChg>
      <pc:sldChg chg="modNotesTx">
        <pc:chgData name="Ava Paredes" userId="228e2b10-63ef-42b3-97c2-b8f9b5612379" providerId="ADAL" clId="{21182906-56E0-421C-A03A-2EBEAAE828BA}" dt="2025-11-19T23:25:41.439" v="516" actId="20577"/>
        <pc:sldMkLst>
          <pc:docMk/>
          <pc:sldMk cId="0" sldId="265"/>
        </pc:sldMkLst>
      </pc:sldChg>
      <pc:sldChg chg="modSp mod modNotesTx">
        <pc:chgData name="Ava Paredes" userId="228e2b10-63ef-42b3-97c2-b8f9b5612379" providerId="ADAL" clId="{21182906-56E0-421C-A03A-2EBEAAE828BA}" dt="2025-11-19T23:22:25.102" v="493" actId="27636"/>
        <pc:sldMkLst>
          <pc:docMk/>
          <pc:sldMk cId="0" sldId="266"/>
        </pc:sldMkLst>
        <pc:spChg chg="mod">
          <ac:chgData name="Ava Paredes" userId="228e2b10-63ef-42b3-97c2-b8f9b5612379" providerId="ADAL" clId="{21182906-56E0-421C-A03A-2EBEAAE828BA}" dt="2025-11-19T23:16:57.996" v="42" actId="20577"/>
          <ac:spMkLst>
            <pc:docMk/>
            <pc:sldMk cId="0" sldId="266"/>
            <ac:spMk id="420" creationId="{00000000-0000-0000-0000-000000000000}"/>
          </ac:spMkLst>
        </pc:spChg>
        <pc:spChg chg="mod">
          <ac:chgData name="Ava Paredes" userId="228e2b10-63ef-42b3-97c2-b8f9b5612379" providerId="ADAL" clId="{21182906-56E0-421C-A03A-2EBEAAE828BA}" dt="2025-11-19T23:22:25.100" v="492" actId="27636"/>
          <ac:spMkLst>
            <pc:docMk/>
            <pc:sldMk cId="0" sldId="266"/>
            <ac:spMk id="421" creationId="{00000000-0000-0000-0000-000000000000}"/>
          </ac:spMkLst>
        </pc:spChg>
        <pc:spChg chg="mod">
          <ac:chgData name="Ava Paredes" userId="228e2b10-63ef-42b3-97c2-b8f9b5612379" providerId="ADAL" clId="{21182906-56E0-421C-A03A-2EBEAAE828BA}" dt="2025-11-19T23:17:25.863" v="143" actId="20577"/>
          <ac:spMkLst>
            <pc:docMk/>
            <pc:sldMk cId="0" sldId="266"/>
            <ac:spMk id="422" creationId="{00000000-0000-0000-0000-000000000000}"/>
          </ac:spMkLst>
        </pc:spChg>
        <pc:spChg chg="mod">
          <ac:chgData name="Ava Paredes" userId="228e2b10-63ef-42b3-97c2-b8f9b5612379" providerId="ADAL" clId="{21182906-56E0-421C-A03A-2EBEAAE828BA}" dt="2025-11-19T23:22:25.102" v="493" actId="27636"/>
          <ac:spMkLst>
            <pc:docMk/>
            <pc:sldMk cId="0" sldId="266"/>
            <ac:spMk id="423" creationId="{00000000-0000-0000-0000-000000000000}"/>
          </ac:spMkLst>
        </pc:spChg>
      </pc:sldChg>
      <pc:sldChg chg="addSp delSp modSp mod ord modNotesTx">
        <pc:chgData name="Ava Paredes" userId="228e2b10-63ef-42b3-97c2-b8f9b5612379" providerId="ADAL" clId="{21182906-56E0-421C-A03A-2EBEAAE828BA}" dt="2025-11-19T23:30:48.359" v="1045" actId="20577"/>
        <pc:sldMkLst>
          <pc:docMk/>
          <pc:sldMk cId="0" sldId="267"/>
        </pc:sldMkLst>
        <pc:spChg chg="add del mod">
          <ac:chgData name="Ava Paredes" userId="228e2b10-63ef-42b3-97c2-b8f9b5612379" providerId="ADAL" clId="{21182906-56E0-421C-A03A-2EBEAAE828BA}" dt="2025-11-19T23:25:07.617" v="508" actId="21"/>
          <ac:spMkLst>
            <pc:docMk/>
            <pc:sldMk cId="0" sldId="267"/>
            <ac:spMk id="3" creationId="{BFAA2034-D990-85F5-D6DC-C099AA8441CC}"/>
          </ac:spMkLst>
        </pc:spChg>
        <pc:spChg chg="add del mod">
          <ac:chgData name="Ava Paredes" userId="228e2b10-63ef-42b3-97c2-b8f9b5612379" providerId="ADAL" clId="{21182906-56E0-421C-A03A-2EBEAAE828BA}" dt="2025-11-19T23:25:12.172" v="510" actId="21"/>
          <ac:spMkLst>
            <pc:docMk/>
            <pc:sldMk cId="0" sldId="267"/>
            <ac:spMk id="5" creationId="{6AD4932C-F346-B4EF-6502-C6499485E41C}"/>
          </ac:spMkLst>
        </pc:spChg>
        <pc:spChg chg="mod">
          <ac:chgData name="Ava Paredes" userId="228e2b10-63ef-42b3-97c2-b8f9b5612379" providerId="ADAL" clId="{21182906-56E0-421C-A03A-2EBEAAE828BA}" dt="2025-11-19T23:27:04.354" v="526" actId="20577"/>
          <ac:spMkLst>
            <pc:docMk/>
            <pc:sldMk cId="0" sldId="267"/>
            <ac:spMk id="439" creationId="{00000000-0000-0000-0000-000000000000}"/>
          </ac:spMkLst>
        </pc:spChg>
        <pc:spChg chg="del mod">
          <ac:chgData name="Ava Paredes" userId="228e2b10-63ef-42b3-97c2-b8f9b5612379" providerId="ADAL" clId="{21182906-56E0-421C-A03A-2EBEAAE828BA}" dt="2025-11-19T23:25:04.033" v="507" actId="21"/>
          <ac:spMkLst>
            <pc:docMk/>
            <pc:sldMk cId="0" sldId="267"/>
            <ac:spMk id="440" creationId="{00000000-0000-0000-0000-000000000000}"/>
          </ac:spMkLst>
        </pc:spChg>
        <pc:spChg chg="del">
          <ac:chgData name="Ava Paredes" userId="228e2b10-63ef-42b3-97c2-b8f9b5612379" providerId="ADAL" clId="{21182906-56E0-421C-A03A-2EBEAAE828BA}" dt="2025-11-19T23:25:10.038" v="509" actId="21"/>
          <ac:spMkLst>
            <pc:docMk/>
            <pc:sldMk cId="0" sldId="267"/>
            <ac:spMk id="441" creationId="{00000000-0000-0000-0000-000000000000}"/>
          </ac:spMkLst>
        </pc:spChg>
        <pc:picChg chg="del">
          <ac:chgData name="Ava Paredes" userId="228e2b10-63ef-42b3-97c2-b8f9b5612379" providerId="ADAL" clId="{21182906-56E0-421C-A03A-2EBEAAE828BA}" dt="2025-11-19T23:25:19.697" v="512" actId="21"/>
          <ac:picMkLst>
            <pc:docMk/>
            <pc:sldMk cId="0" sldId="267"/>
            <ac:picMk id="442" creationId="{00000000-0000-0000-0000-000000000000}"/>
          </ac:picMkLst>
        </pc:picChg>
        <pc:picChg chg="mod">
          <ac:chgData name="Ava Paredes" userId="228e2b10-63ef-42b3-97c2-b8f9b5612379" providerId="ADAL" clId="{21182906-56E0-421C-A03A-2EBEAAE828BA}" dt="2025-11-19T23:25:24.109" v="513" actId="1076"/>
          <ac:picMkLst>
            <pc:docMk/>
            <pc:sldMk cId="0" sldId="267"/>
            <ac:picMk id="443" creationId="{00000000-0000-0000-0000-000000000000}"/>
          </ac:picMkLst>
        </pc:picChg>
      </pc:sldChg>
      <pc:sldChg chg="del">
        <pc:chgData name="Ava Paredes" userId="228e2b10-63ef-42b3-97c2-b8f9b5612379" providerId="ADAL" clId="{21182906-56E0-421C-A03A-2EBEAAE828BA}" dt="2025-11-19T23:17:53.166" v="145" actId="2696"/>
        <pc:sldMkLst>
          <pc:docMk/>
          <pc:sldMk cId="0" sldId="269"/>
        </pc:sldMkLst>
      </pc:sldChg>
      <pc:sldChg chg="del">
        <pc:chgData name="Ava Paredes" userId="228e2b10-63ef-42b3-97c2-b8f9b5612379" providerId="ADAL" clId="{21182906-56E0-421C-A03A-2EBEAAE828BA}" dt="2025-11-19T23:20:08.897" v="236" actId="2696"/>
        <pc:sldMkLst>
          <pc:docMk/>
          <pc:sldMk cId="0" sldId="270"/>
        </pc:sldMkLst>
      </pc:sldChg>
      <pc:sldChg chg="modNotesTx">
        <pc:chgData name="Ava Paredes" userId="228e2b10-63ef-42b3-97c2-b8f9b5612379" providerId="ADAL" clId="{21182906-56E0-421C-A03A-2EBEAAE828BA}" dt="2025-11-19T23:20:59.464" v="311" actId="20577"/>
        <pc:sldMkLst>
          <pc:docMk/>
          <pc:sldMk cId="0" sldId="271"/>
        </pc:sldMkLst>
      </pc:sldChg>
      <pc:sldChg chg="del">
        <pc:chgData name="Ava Paredes" userId="228e2b10-63ef-42b3-97c2-b8f9b5612379" providerId="ADAL" clId="{21182906-56E0-421C-A03A-2EBEAAE828BA}" dt="2025-11-19T23:24:09.928" v="505" actId="2696"/>
        <pc:sldMkLst>
          <pc:docMk/>
          <pc:sldMk cId="0" sldId="274"/>
        </pc:sldMkLst>
      </pc:sldChg>
      <pc:sldChg chg="modSp mod">
        <pc:chgData name="Ava Paredes" userId="228e2b10-63ef-42b3-97c2-b8f9b5612379" providerId="ADAL" clId="{21182906-56E0-421C-A03A-2EBEAAE828BA}" dt="2025-11-19T23:22:04.666" v="486" actId="20577"/>
        <pc:sldMkLst>
          <pc:docMk/>
          <pc:sldMk cId="0" sldId="276"/>
        </pc:sldMkLst>
        <pc:spChg chg="mod">
          <ac:chgData name="Ava Paredes" userId="228e2b10-63ef-42b3-97c2-b8f9b5612379" providerId="ADAL" clId="{21182906-56E0-421C-A03A-2EBEAAE828BA}" dt="2025-11-19T23:22:04.666" v="486" actId="20577"/>
          <ac:spMkLst>
            <pc:docMk/>
            <pc:sldMk cId="0" sldId="276"/>
            <ac:spMk id="579" creationId="{00000000-0000-0000-0000-000000000000}"/>
          </ac:spMkLst>
        </pc:spChg>
      </pc:sldChg>
      <pc:sldChg chg="modSp mod">
        <pc:chgData name="Ava Paredes" userId="228e2b10-63ef-42b3-97c2-b8f9b5612379" providerId="ADAL" clId="{21182906-56E0-421C-A03A-2EBEAAE828BA}" dt="2025-11-19T20:45:28.780" v="26" actId="20577"/>
        <pc:sldMkLst>
          <pc:docMk/>
          <pc:sldMk cId="0" sldId="277"/>
        </pc:sldMkLst>
        <pc:spChg chg="mod">
          <ac:chgData name="Ava Paredes" userId="228e2b10-63ef-42b3-97c2-b8f9b5612379" providerId="ADAL" clId="{21182906-56E0-421C-A03A-2EBEAAE828BA}" dt="2025-11-19T20:45:28.780" v="26" actId="20577"/>
          <ac:spMkLst>
            <pc:docMk/>
            <pc:sldMk cId="0" sldId="277"/>
            <ac:spMk id="589" creationId="{00000000-0000-0000-0000-000000000000}"/>
          </ac:spMkLst>
        </pc:spChg>
      </pc:sldChg>
      <pc:sldChg chg="addSp delSp modSp new mod ord modNotesTx">
        <pc:chgData name="Ava Paredes" userId="228e2b10-63ef-42b3-97c2-b8f9b5612379" providerId="ADAL" clId="{21182906-56E0-421C-A03A-2EBEAAE828BA}" dt="2025-11-19T23:27:11.620" v="530"/>
        <pc:sldMkLst>
          <pc:docMk/>
          <pc:sldMk cId="2027232450" sldId="278"/>
        </pc:sldMkLst>
        <pc:spChg chg="mod">
          <ac:chgData name="Ava Paredes" userId="228e2b10-63ef-42b3-97c2-b8f9b5612379" providerId="ADAL" clId="{21182906-56E0-421C-A03A-2EBEAAE828BA}" dt="2025-11-19T23:26:51.987" v="523" actId="1076"/>
          <ac:spMkLst>
            <pc:docMk/>
            <pc:sldMk cId="2027232450" sldId="278"/>
            <ac:spMk id="2" creationId="{5DC48E33-1E34-7D7A-6DE1-591F93E4D025}"/>
          </ac:spMkLst>
        </pc:spChg>
        <pc:spChg chg="del">
          <ac:chgData name="Ava Paredes" userId="228e2b10-63ef-42b3-97c2-b8f9b5612379" providerId="ADAL" clId="{21182906-56E0-421C-A03A-2EBEAAE828BA}" dt="2025-11-19T23:26:38.852" v="521" actId="21"/>
          <ac:spMkLst>
            <pc:docMk/>
            <pc:sldMk cId="2027232450" sldId="278"/>
            <ac:spMk id="3" creationId="{77879B51-9ABD-F862-CFD8-0CE5630AE32E}"/>
          </ac:spMkLst>
        </pc:spChg>
        <pc:spChg chg="add mod">
          <ac:chgData name="Ava Paredes" userId="228e2b10-63ef-42b3-97c2-b8f9b5612379" providerId="ADAL" clId="{21182906-56E0-421C-A03A-2EBEAAE828BA}" dt="2025-11-19T23:26:41.675" v="522" actId="14100"/>
          <ac:spMkLst>
            <pc:docMk/>
            <pc:sldMk cId="2027232450" sldId="278"/>
            <ac:spMk id="4" creationId="{60799539-CE2D-03AE-D251-2203D355A760}"/>
          </ac:spMkLst>
        </pc:spChg>
      </pc:sldChg>
      <pc:sldChg chg="addSp delSp modSp new mod ord">
        <pc:chgData name="Ava Paredes" userId="228e2b10-63ef-42b3-97c2-b8f9b5612379" providerId="ADAL" clId="{21182906-56E0-421C-A03A-2EBEAAE828BA}" dt="2025-11-20T16:24:00.133" v="1280" actId="1076"/>
        <pc:sldMkLst>
          <pc:docMk/>
          <pc:sldMk cId="3783855883" sldId="279"/>
        </pc:sldMkLst>
        <pc:spChg chg="mod">
          <ac:chgData name="Ava Paredes" userId="228e2b10-63ef-42b3-97c2-b8f9b5612379" providerId="ADAL" clId="{21182906-56E0-421C-A03A-2EBEAAE828BA}" dt="2025-11-20T16:24:00.133" v="1280" actId="1076"/>
          <ac:spMkLst>
            <pc:docMk/>
            <pc:sldMk cId="3783855883" sldId="279"/>
            <ac:spMk id="2" creationId="{822A42ED-ED21-E9B2-137D-CD3408A4CF82}"/>
          </ac:spMkLst>
        </pc:spChg>
        <pc:spChg chg="del">
          <ac:chgData name="Ava Paredes" userId="228e2b10-63ef-42b3-97c2-b8f9b5612379" providerId="ADAL" clId="{21182906-56E0-421C-A03A-2EBEAAE828BA}" dt="2025-11-20T16:22:34.142" v="1273" actId="21"/>
          <ac:spMkLst>
            <pc:docMk/>
            <pc:sldMk cId="3783855883" sldId="279"/>
            <ac:spMk id="3" creationId="{EAD0AE73-56B5-BBE3-7BA2-788911F83D81}"/>
          </ac:spMkLst>
        </pc:spChg>
        <pc:picChg chg="add mod">
          <ac:chgData name="Ava Paredes" userId="228e2b10-63ef-42b3-97c2-b8f9b5612379" providerId="ADAL" clId="{21182906-56E0-421C-A03A-2EBEAAE828BA}" dt="2025-11-20T16:23:49.844" v="1279" actId="1076"/>
          <ac:picMkLst>
            <pc:docMk/>
            <pc:sldMk cId="3783855883" sldId="279"/>
            <ac:picMk id="5" creationId="{83F570A2-5134-60C1-4EBC-D5FB0FF1D7CE}"/>
          </ac:picMkLst>
        </pc:picChg>
      </pc:sldChg>
      <pc:sldChg chg="addSp delSp modSp new mod ord">
        <pc:chgData name="Ava Paredes" userId="228e2b10-63ef-42b3-97c2-b8f9b5612379" providerId="ADAL" clId="{21182906-56E0-421C-A03A-2EBEAAE828BA}" dt="2025-11-20T16:24:33.601" v="1288" actId="1076"/>
        <pc:sldMkLst>
          <pc:docMk/>
          <pc:sldMk cId="2527619346" sldId="280"/>
        </pc:sldMkLst>
        <pc:spChg chg="mod">
          <ac:chgData name="Ava Paredes" userId="228e2b10-63ef-42b3-97c2-b8f9b5612379" providerId="ADAL" clId="{21182906-56E0-421C-A03A-2EBEAAE828BA}" dt="2025-11-20T16:24:15.937" v="1283" actId="1076"/>
          <ac:spMkLst>
            <pc:docMk/>
            <pc:sldMk cId="2527619346" sldId="280"/>
            <ac:spMk id="2" creationId="{A866F900-4CF6-36ED-6AEF-3408BAE17500}"/>
          </ac:spMkLst>
        </pc:spChg>
        <pc:spChg chg="del">
          <ac:chgData name="Ava Paredes" userId="228e2b10-63ef-42b3-97c2-b8f9b5612379" providerId="ADAL" clId="{21182906-56E0-421C-A03A-2EBEAAE828BA}" dt="2025-11-20T16:22:36.906" v="1274" actId="21"/>
          <ac:spMkLst>
            <pc:docMk/>
            <pc:sldMk cId="2527619346" sldId="280"/>
            <ac:spMk id="3" creationId="{53F2B464-36A5-1BE8-5856-EB65DE19BE71}"/>
          </ac:spMkLst>
        </pc:spChg>
        <pc:picChg chg="add mod">
          <ac:chgData name="Ava Paredes" userId="228e2b10-63ef-42b3-97c2-b8f9b5612379" providerId="ADAL" clId="{21182906-56E0-421C-A03A-2EBEAAE828BA}" dt="2025-11-20T16:24:33.601" v="1288" actId="1076"/>
          <ac:picMkLst>
            <pc:docMk/>
            <pc:sldMk cId="2527619346" sldId="280"/>
            <ac:picMk id="5" creationId="{044B091E-F67A-C7E2-2D73-D1B12C05524B}"/>
          </ac:picMkLst>
        </pc:picChg>
      </pc:sldChg>
      <pc:sldChg chg="addSp delSp modSp new mod">
        <pc:chgData name="Ava Paredes" userId="228e2b10-63ef-42b3-97c2-b8f9b5612379" providerId="ADAL" clId="{21182906-56E0-421C-A03A-2EBEAAE828BA}" dt="2025-11-20T16:20:19.143" v="1201" actId="20577"/>
        <pc:sldMkLst>
          <pc:docMk/>
          <pc:sldMk cId="116749671" sldId="281"/>
        </pc:sldMkLst>
        <pc:spChg chg="mod">
          <ac:chgData name="Ava Paredes" userId="228e2b10-63ef-42b3-97c2-b8f9b5612379" providerId="ADAL" clId="{21182906-56E0-421C-A03A-2EBEAAE828BA}" dt="2025-11-20T16:14:48.062" v="1061" actId="1076"/>
          <ac:spMkLst>
            <pc:docMk/>
            <pc:sldMk cId="116749671" sldId="281"/>
            <ac:spMk id="2" creationId="{FD1C5487-7083-65D0-7A60-66CB18A235B6}"/>
          </ac:spMkLst>
        </pc:spChg>
        <pc:spChg chg="add mod">
          <ac:chgData name="Ava Paredes" userId="228e2b10-63ef-42b3-97c2-b8f9b5612379" providerId="ADAL" clId="{21182906-56E0-421C-A03A-2EBEAAE828BA}" dt="2025-11-20T16:14:28.066" v="1057" actId="1076"/>
          <ac:spMkLst>
            <pc:docMk/>
            <pc:sldMk cId="116749671" sldId="281"/>
            <ac:spMk id="3" creationId="{7C57B3F7-5E6D-A601-79E1-9369BBD5CA03}"/>
          </ac:spMkLst>
        </pc:spChg>
        <pc:spChg chg="del">
          <ac:chgData name="Ava Paredes" userId="228e2b10-63ef-42b3-97c2-b8f9b5612379" providerId="ADAL" clId="{21182906-56E0-421C-A03A-2EBEAAE828BA}" dt="2025-11-19T23:22:37.968" v="494" actId="21"/>
          <ac:spMkLst>
            <pc:docMk/>
            <pc:sldMk cId="116749671" sldId="281"/>
            <ac:spMk id="3" creationId="{EA8E4BAB-E685-8E70-B9DE-121A726E26C1}"/>
          </ac:spMkLst>
        </pc:spChg>
        <pc:spChg chg="add mod">
          <ac:chgData name="Ava Paredes" userId="228e2b10-63ef-42b3-97c2-b8f9b5612379" providerId="ADAL" clId="{21182906-56E0-421C-A03A-2EBEAAE828BA}" dt="2025-11-20T16:14:21.294" v="1054" actId="1076"/>
          <ac:spMkLst>
            <pc:docMk/>
            <pc:sldMk cId="116749671" sldId="281"/>
            <ac:spMk id="4" creationId="{1C02261C-81C6-DE4E-422F-5C3731513AD2}"/>
          </ac:spMkLst>
        </pc:spChg>
        <pc:spChg chg="add mod">
          <ac:chgData name="Ava Paredes" userId="228e2b10-63ef-42b3-97c2-b8f9b5612379" providerId="ADAL" clId="{21182906-56E0-421C-A03A-2EBEAAE828BA}" dt="2025-11-20T16:14:23.114" v="1055" actId="1076"/>
          <ac:spMkLst>
            <pc:docMk/>
            <pc:sldMk cId="116749671" sldId="281"/>
            <ac:spMk id="5" creationId="{529AD557-9495-8186-0141-B6DD311EB625}"/>
          </ac:spMkLst>
        </pc:spChg>
        <pc:spChg chg="mod">
          <ac:chgData name="Ava Paredes" userId="228e2b10-63ef-42b3-97c2-b8f9b5612379" providerId="ADAL" clId="{21182906-56E0-421C-A03A-2EBEAAE828BA}" dt="2025-11-19T23:22:23.181" v="487"/>
          <ac:spMkLst>
            <pc:docMk/>
            <pc:sldMk cId="116749671" sldId="281"/>
            <ac:spMk id="5" creationId="{90A809E6-7832-69DC-BA73-30070FA44AF5}"/>
          </ac:spMkLst>
        </pc:spChg>
        <pc:spChg chg="add mod">
          <ac:chgData name="Ava Paredes" userId="228e2b10-63ef-42b3-97c2-b8f9b5612379" providerId="ADAL" clId="{21182906-56E0-421C-A03A-2EBEAAE828BA}" dt="2025-11-20T16:14:26.380" v="1056" actId="1076"/>
          <ac:spMkLst>
            <pc:docMk/>
            <pc:sldMk cId="116749671" sldId="281"/>
            <ac:spMk id="6" creationId="{5626A7DD-1421-5205-9E9B-F30A515D83D7}"/>
          </ac:spMkLst>
        </pc:spChg>
        <pc:spChg chg="mod">
          <ac:chgData name="Ava Paredes" userId="228e2b10-63ef-42b3-97c2-b8f9b5612379" providerId="ADAL" clId="{21182906-56E0-421C-A03A-2EBEAAE828BA}" dt="2025-11-19T23:22:23.181" v="487"/>
          <ac:spMkLst>
            <pc:docMk/>
            <pc:sldMk cId="116749671" sldId="281"/>
            <ac:spMk id="6" creationId="{5FFDC736-CFBB-8D17-B6AA-362D09533367}"/>
          </ac:spMkLst>
        </pc:spChg>
        <pc:spChg chg="mod">
          <ac:chgData name="Ava Paredes" userId="228e2b10-63ef-42b3-97c2-b8f9b5612379" providerId="ADAL" clId="{21182906-56E0-421C-A03A-2EBEAAE828BA}" dt="2025-11-19T23:22:23.181" v="487"/>
          <ac:spMkLst>
            <pc:docMk/>
            <pc:sldMk cId="116749671" sldId="281"/>
            <ac:spMk id="7" creationId="{1687A051-49F0-9635-11B1-464624E5CA83}"/>
          </ac:spMkLst>
        </pc:spChg>
        <pc:spChg chg="add mod">
          <ac:chgData name="Ava Paredes" userId="228e2b10-63ef-42b3-97c2-b8f9b5612379" providerId="ADAL" clId="{21182906-56E0-421C-A03A-2EBEAAE828BA}" dt="2025-11-20T16:14:58.649" v="1065" actId="1076"/>
          <ac:spMkLst>
            <pc:docMk/>
            <pc:sldMk cId="116749671" sldId="281"/>
            <ac:spMk id="7" creationId="{DE78ED16-6282-5462-0133-F07E0150351D}"/>
          </ac:spMkLst>
        </pc:spChg>
        <pc:spChg chg="mod">
          <ac:chgData name="Ava Paredes" userId="228e2b10-63ef-42b3-97c2-b8f9b5612379" providerId="ADAL" clId="{21182906-56E0-421C-A03A-2EBEAAE828BA}" dt="2025-11-19T23:22:23.181" v="487"/>
          <ac:spMkLst>
            <pc:docMk/>
            <pc:sldMk cId="116749671" sldId="281"/>
            <ac:spMk id="8" creationId="{B7BBCE46-56D7-48C6-3FA6-1671231FEB64}"/>
          </ac:spMkLst>
        </pc:spChg>
        <pc:spChg chg="add mod">
          <ac:chgData name="Ava Paredes" userId="228e2b10-63ef-42b3-97c2-b8f9b5612379" providerId="ADAL" clId="{21182906-56E0-421C-A03A-2EBEAAE828BA}" dt="2025-11-20T16:15:08.174" v="1069" actId="20577"/>
          <ac:spMkLst>
            <pc:docMk/>
            <pc:sldMk cId="116749671" sldId="281"/>
            <ac:spMk id="8" creationId="{CB6A9BBC-337F-A466-30EB-23905D82BED1}"/>
          </ac:spMkLst>
        </pc:spChg>
        <pc:spChg chg="mod">
          <ac:chgData name="Ava Paredes" userId="228e2b10-63ef-42b3-97c2-b8f9b5612379" providerId="ADAL" clId="{21182906-56E0-421C-A03A-2EBEAAE828BA}" dt="2025-11-19T23:22:23.181" v="487"/>
          <ac:spMkLst>
            <pc:docMk/>
            <pc:sldMk cId="116749671" sldId="281"/>
            <ac:spMk id="9" creationId="{3FF30438-F093-D85A-3F66-32C1C9D9C71F}"/>
          </ac:spMkLst>
        </pc:spChg>
        <pc:spChg chg="add mod">
          <ac:chgData name="Ava Paredes" userId="228e2b10-63ef-42b3-97c2-b8f9b5612379" providerId="ADAL" clId="{21182906-56E0-421C-A03A-2EBEAAE828BA}" dt="2025-11-20T16:18:53.782" v="1129" actId="20577"/>
          <ac:spMkLst>
            <pc:docMk/>
            <pc:sldMk cId="116749671" sldId="281"/>
            <ac:spMk id="9" creationId="{426062EF-F999-20C5-F89E-7C029308D61F}"/>
          </ac:spMkLst>
        </pc:spChg>
        <pc:spChg chg="mod">
          <ac:chgData name="Ava Paredes" userId="228e2b10-63ef-42b3-97c2-b8f9b5612379" providerId="ADAL" clId="{21182906-56E0-421C-A03A-2EBEAAE828BA}" dt="2025-11-19T23:22:23.181" v="487"/>
          <ac:spMkLst>
            <pc:docMk/>
            <pc:sldMk cId="116749671" sldId="281"/>
            <ac:spMk id="10" creationId="{0FD9EFA4-E576-1CBA-99B3-DD0886B689A0}"/>
          </ac:spMkLst>
        </pc:spChg>
        <pc:spChg chg="add mod">
          <ac:chgData name="Ava Paredes" userId="228e2b10-63ef-42b3-97c2-b8f9b5612379" providerId="ADAL" clId="{21182906-56E0-421C-A03A-2EBEAAE828BA}" dt="2025-11-20T16:19:20.600" v="1155" actId="20577"/>
          <ac:spMkLst>
            <pc:docMk/>
            <pc:sldMk cId="116749671" sldId="281"/>
            <ac:spMk id="10" creationId="{BF9E94EB-11CE-6E36-D06D-22887D430921}"/>
          </ac:spMkLst>
        </pc:spChg>
        <pc:spChg chg="mod">
          <ac:chgData name="Ava Paredes" userId="228e2b10-63ef-42b3-97c2-b8f9b5612379" providerId="ADAL" clId="{21182906-56E0-421C-A03A-2EBEAAE828BA}" dt="2025-11-19T23:22:23.181" v="487"/>
          <ac:spMkLst>
            <pc:docMk/>
            <pc:sldMk cId="116749671" sldId="281"/>
            <ac:spMk id="11" creationId="{E3B98270-3994-F96E-C9A0-3E141E7FA026}"/>
          </ac:spMkLst>
        </pc:spChg>
        <pc:spChg chg="add mod">
          <ac:chgData name="Ava Paredes" userId="228e2b10-63ef-42b3-97c2-b8f9b5612379" providerId="ADAL" clId="{21182906-56E0-421C-A03A-2EBEAAE828BA}" dt="2025-11-20T16:19:12.310" v="1145" actId="20577"/>
          <ac:spMkLst>
            <pc:docMk/>
            <pc:sldMk cId="116749671" sldId="281"/>
            <ac:spMk id="11" creationId="{E7F837D5-9455-AEA5-EA0C-E25617F1233E}"/>
          </ac:spMkLst>
        </pc:spChg>
        <pc:spChg chg="mod">
          <ac:chgData name="Ava Paredes" userId="228e2b10-63ef-42b3-97c2-b8f9b5612379" providerId="ADAL" clId="{21182906-56E0-421C-A03A-2EBEAAE828BA}" dt="2025-11-19T23:22:23.181" v="487"/>
          <ac:spMkLst>
            <pc:docMk/>
            <pc:sldMk cId="116749671" sldId="281"/>
            <ac:spMk id="12" creationId="{33E0FB76-C83A-C798-E5BC-DE168CDB82DA}"/>
          </ac:spMkLst>
        </pc:spChg>
        <pc:spChg chg="add mod">
          <ac:chgData name="Ava Paredes" userId="228e2b10-63ef-42b3-97c2-b8f9b5612379" providerId="ADAL" clId="{21182906-56E0-421C-A03A-2EBEAAE828BA}" dt="2025-11-20T16:19:03.253" v="1139" actId="20577"/>
          <ac:spMkLst>
            <pc:docMk/>
            <pc:sldMk cId="116749671" sldId="281"/>
            <ac:spMk id="12" creationId="{D18C3509-D7BF-D1F8-23CB-2DB1056D96A4}"/>
          </ac:spMkLst>
        </pc:spChg>
        <pc:spChg chg="mod">
          <ac:chgData name="Ava Paredes" userId="228e2b10-63ef-42b3-97c2-b8f9b5612379" providerId="ADAL" clId="{21182906-56E0-421C-A03A-2EBEAAE828BA}" dt="2025-11-19T23:22:23.181" v="487"/>
          <ac:spMkLst>
            <pc:docMk/>
            <pc:sldMk cId="116749671" sldId="281"/>
            <ac:spMk id="13" creationId="{85976EA9-55D0-9BF8-8DA2-C0557D7C174D}"/>
          </ac:spMkLst>
        </pc:spChg>
        <pc:spChg chg="add mod">
          <ac:chgData name="Ava Paredes" userId="228e2b10-63ef-42b3-97c2-b8f9b5612379" providerId="ADAL" clId="{21182906-56E0-421C-A03A-2EBEAAE828BA}" dt="2025-11-20T16:19:47.635" v="1165" actId="20577"/>
          <ac:spMkLst>
            <pc:docMk/>
            <pc:sldMk cId="116749671" sldId="281"/>
            <ac:spMk id="13" creationId="{E051B0B8-9F44-4AB1-E989-0CC448C57791}"/>
          </ac:spMkLst>
        </pc:spChg>
        <pc:spChg chg="add mod">
          <ac:chgData name="Ava Paredes" userId="228e2b10-63ef-42b3-97c2-b8f9b5612379" providerId="ADAL" clId="{21182906-56E0-421C-A03A-2EBEAAE828BA}" dt="2025-11-20T16:19:58.655" v="1177" actId="20577"/>
          <ac:spMkLst>
            <pc:docMk/>
            <pc:sldMk cId="116749671" sldId="281"/>
            <ac:spMk id="14" creationId="{434712CA-1CBF-FA1C-4C64-98CDBE066D46}"/>
          </ac:spMkLst>
        </pc:spChg>
        <pc:spChg chg="mod">
          <ac:chgData name="Ava Paredes" userId="228e2b10-63ef-42b3-97c2-b8f9b5612379" providerId="ADAL" clId="{21182906-56E0-421C-A03A-2EBEAAE828BA}" dt="2025-11-19T23:22:23.181" v="487"/>
          <ac:spMkLst>
            <pc:docMk/>
            <pc:sldMk cId="116749671" sldId="281"/>
            <ac:spMk id="14" creationId="{712B70B2-4B14-0DE5-7E7C-74D183454C10}"/>
          </ac:spMkLst>
        </pc:spChg>
        <pc:spChg chg="add mod">
          <ac:chgData name="Ava Paredes" userId="228e2b10-63ef-42b3-97c2-b8f9b5612379" providerId="ADAL" clId="{21182906-56E0-421C-A03A-2EBEAAE828BA}" dt="2025-11-20T16:20:06.873" v="1191" actId="20577"/>
          <ac:spMkLst>
            <pc:docMk/>
            <pc:sldMk cId="116749671" sldId="281"/>
            <ac:spMk id="15" creationId="{789BDFA6-F2D2-5783-F5D5-EBE98B2AB6FF}"/>
          </ac:spMkLst>
        </pc:spChg>
        <pc:spChg chg="add mod">
          <ac:chgData name="Ava Paredes" userId="228e2b10-63ef-42b3-97c2-b8f9b5612379" providerId="ADAL" clId="{21182906-56E0-421C-A03A-2EBEAAE828BA}" dt="2025-11-20T16:20:19.143" v="1201" actId="20577"/>
          <ac:spMkLst>
            <pc:docMk/>
            <pc:sldMk cId="116749671" sldId="281"/>
            <ac:spMk id="16" creationId="{78122CE8-7F36-D890-E54F-99D956665307}"/>
          </ac:spMkLst>
        </pc:spChg>
      </pc:sldChg>
      <pc:sldChg chg="addSp delSp modSp new mod ord">
        <pc:chgData name="Ava Paredes" userId="228e2b10-63ef-42b3-97c2-b8f9b5612379" providerId="ADAL" clId="{21182906-56E0-421C-A03A-2EBEAAE828BA}" dt="2025-11-20T16:24:06.357" v="1281" actId="1076"/>
        <pc:sldMkLst>
          <pc:docMk/>
          <pc:sldMk cId="1482788187" sldId="282"/>
        </pc:sldMkLst>
        <pc:spChg chg="mod">
          <ac:chgData name="Ava Paredes" userId="228e2b10-63ef-42b3-97c2-b8f9b5612379" providerId="ADAL" clId="{21182906-56E0-421C-A03A-2EBEAAE828BA}" dt="2025-11-20T16:24:06.357" v="1281" actId="1076"/>
          <ac:spMkLst>
            <pc:docMk/>
            <pc:sldMk cId="1482788187" sldId="282"/>
            <ac:spMk id="2" creationId="{23B659DF-2114-CFD9-4C09-BEF1862639A6}"/>
          </ac:spMkLst>
        </pc:spChg>
        <pc:spChg chg="del">
          <ac:chgData name="Ava Paredes" userId="228e2b10-63ef-42b3-97c2-b8f9b5612379" providerId="ADAL" clId="{21182906-56E0-421C-A03A-2EBEAAE828BA}" dt="2025-11-20T16:21:02.874" v="1207" actId="21"/>
          <ac:spMkLst>
            <pc:docMk/>
            <pc:sldMk cId="1482788187" sldId="282"/>
            <ac:spMk id="3" creationId="{56997CED-1B09-EAD3-8583-B416AA6B2B34}"/>
          </ac:spMkLst>
        </pc:spChg>
        <pc:picChg chg="add mod modCrop">
          <ac:chgData name="Ava Paredes" userId="228e2b10-63ef-42b3-97c2-b8f9b5612379" providerId="ADAL" clId="{21182906-56E0-421C-A03A-2EBEAAE828BA}" dt="2025-11-20T16:21:09.781" v="1210" actId="1076"/>
          <ac:picMkLst>
            <pc:docMk/>
            <pc:sldMk cId="1482788187" sldId="282"/>
            <ac:picMk id="5" creationId="{C7BE9BD5-6C26-410C-96FD-14F846D49BB1}"/>
          </ac:picMkLst>
        </pc:picChg>
      </pc:sldChg>
      <pc:sldChg chg="addSp delSp modSp new mod ord">
        <pc:chgData name="Ava Paredes" userId="228e2b10-63ef-42b3-97c2-b8f9b5612379" providerId="ADAL" clId="{21182906-56E0-421C-A03A-2EBEAAE828BA}" dt="2025-11-20T16:24:09.858" v="1282" actId="1076"/>
        <pc:sldMkLst>
          <pc:docMk/>
          <pc:sldMk cId="3311410491" sldId="283"/>
        </pc:sldMkLst>
        <pc:spChg chg="mod">
          <ac:chgData name="Ava Paredes" userId="228e2b10-63ef-42b3-97c2-b8f9b5612379" providerId="ADAL" clId="{21182906-56E0-421C-A03A-2EBEAAE828BA}" dt="2025-11-20T16:24:09.858" v="1282" actId="1076"/>
          <ac:spMkLst>
            <pc:docMk/>
            <pc:sldMk cId="3311410491" sldId="283"/>
            <ac:spMk id="2" creationId="{21DA470E-9133-70A0-5247-A087467D055E}"/>
          </ac:spMkLst>
        </pc:spChg>
        <pc:spChg chg="del">
          <ac:chgData name="Ava Paredes" userId="228e2b10-63ef-42b3-97c2-b8f9b5612379" providerId="ADAL" clId="{21182906-56E0-421C-A03A-2EBEAAE828BA}" dt="2025-11-20T16:21:15.393" v="1211" actId="21"/>
          <ac:spMkLst>
            <pc:docMk/>
            <pc:sldMk cId="3311410491" sldId="283"/>
            <ac:spMk id="3" creationId="{41ADB37A-2165-5E97-8048-C3F4D5E6D533}"/>
          </ac:spMkLst>
        </pc:spChg>
        <pc:picChg chg="add mod modCrop">
          <ac:chgData name="Ava Paredes" userId="228e2b10-63ef-42b3-97c2-b8f9b5612379" providerId="ADAL" clId="{21182906-56E0-421C-A03A-2EBEAAE828BA}" dt="2025-11-20T16:21:54.375" v="1218" actId="1076"/>
          <ac:picMkLst>
            <pc:docMk/>
            <pc:sldMk cId="3311410491" sldId="283"/>
            <ac:picMk id="5" creationId="{B21138A4-688F-337A-9941-B48638B91183}"/>
          </ac:picMkLst>
        </pc:picChg>
      </pc:sldChg>
      <pc:sldChg chg="addSp delSp modSp new mod modNotesTx">
        <pc:chgData name="Ava Paredes" userId="228e2b10-63ef-42b3-97c2-b8f9b5612379" providerId="ADAL" clId="{21182906-56E0-421C-A03A-2EBEAAE828BA}" dt="2025-11-19T23:23:19.285" v="504" actId="5793"/>
        <pc:sldMkLst>
          <pc:docMk/>
          <pc:sldMk cId="3664191107" sldId="284"/>
        </pc:sldMkLst>
        <pc:spChg chg="mod">
          <ac:chgData name="Ava Paredes" userId="228e2b10-63ef-42b3-97c2-b8f9b5612379" providerId="ADAL" clId="{21182906-56E0-421C-A03A-2EBEAAE828BA}" dt="2025-11-19T23:23:09.560" v="501" actId="1076"/>
          <ac:spMkLst>
            <pc:docMk/>
            <pc:sldMk cId="3664191107" sldId="284"/>
            <ac:spMk id="2" creationId="{063CED0A-C9ED-540A-8D9E-629C8564EE5F}"/>
          </ac:spMkLst>
        </pc:spChg>
        <pc:spChg chg="del">
          <ac:chgData name="Ava Paredes" userId="228e2b10-63ef-42b3-97c2-b8f9b5612379" providerId="ADAL" clId="{21182906-56E0-421C-A03A-2EBEAAE828BA}" dt="2025-11-19T23:22:51.366" v="495" actId="21"/>
          <ac:spMkLst>
            <pc:docMk/>
            <pc:sldMk cId="3664191107" sldId="284"/>
            <ac:spMk id="3" creationId="{318471A6-3B2B-55C3-2B46-B626DF26EA86}"/>
          </ac:spMkLst>
        </pc:spChg>
        <pc:spChg chg="add del mod">
          <ac:chgData name="Ava Paredes" userId="228e2b10-63ef-42b3-97c2-b8f9b5612379" providerId="ADAL" clId="{21182906-56E0-421C-A03A-2EBEAAE828BA}" dt="2025-11-19T23:22:55.764" v="497" actId="21"/>
          <ac:spMkLst>
            <pc:docMk/>
            <pc:sldMk cId="3664191107" sldId="284"/>
            <ac:spMk id="4" creationId="{318471A6-3B2B-55C3-2B46-B626DF26EA86}"/>
          </ac:spMkLst>
        </pc:spChg>
        <pc:picChg chg="add mod">
          <ac:chgData name="Ava Paredes" userId="228e2b10-63ef-42b3-97c2-b8f9b5612379" providerId="ADAL" clId="{21182906-56E0-421C-A03A-2EBEAAE828BA}" dt="2025-11-19T23:23:11.522" v="502" actId="1076"/>
          <ac:picMkLst>
            <pc:docMk/>
            <pc:sldMk cId="3664191107" sldId="284"/>
            <ac:picMk id="5" creationId="{1CDEEF32-5514-A10F-712E-097479D55E4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data@thn.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c138ae3e4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12c138ae3e4_0_11: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p:txBody>
      </p:sp>
      <p:sp>
        <p:nvSpPr>
          <p:cNvPr id="140" name="Google Shape;140;g12c138ae3e4_0_11: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2c1cd991a7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12c1cd991a7_0_17: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At the very end of the PIT reports is a section called “additional homeless populations”. These include people with serious mental illness, substance abuse disorder, HIV/AIDS, and DV survivors. You will also see another bar chart below the table that has the individuals living with a chronic condition and DV survivors highlighted in orange. The orange stands for people who responded yes to the particular question regarding their status with particular chronic conditions or if they are a survivor of domestic violence.</a:t>
            </a: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p:txBody>
      </p:sp>
      <p:sp>
        <p:nvSpPr>
          <p:cNvPr id="388" name="Google Shape;388;g12c1cd991a7_0_17: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2c138ae3e4_0_1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12c138ae3e4_0_1199: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dirty="0"/>
          </a:p>
        </p:txBody>
      </p:sp>
      <p:sp>
        <p:nvSpPr>
          <p:cNvPr id="409" name="Google Shape;409;g12c138ae3e4_0_1199: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2c5b8712c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12c5b8712cf_1_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90000"/>
              </a:lnSpc>
              <a:spcBef>
                <a:spcPts val="400"/>
              </a:spcBef>
              <a:spcAft>
                <a:spcPts val="0"/>
              </a:spcAft>
              <a:buNone/>
            </a:pPr>
            <a:r>
              <a:rPr lang="en" sz="1200" dirty="0">
                <a:solidFill>
                  <a:schemeClr val="dk1"/>
                </a:solidFill>
              </a:rPr>
              <a:t>Now that we have taken the time to acknowledge some of the variables that may have affected your count, let’s move into discussing the ways you can strategically analyze your data. This first slide goes through the most commonly requested analysis we get, which is a comparison of PIT data year to year. </a:t>
            </a:r>
            <a:endParaRPr sz="1200" dirty="0">
              <a:solidFill>
                <a:schemeClr val="dk1"/>
              </a:solidFill>
            </a:endParaRPr>
          </a:p>
          <a:p>
            <a:pPr marL="0" lvl="0" indent="0" algn="l" rtl="0">
              <a:lnSpc>
                <a:spcPct val="90000"/>
              </a:lnSpc>
              <a:spcBef>
                <a:spcPts val="400"/>
              </a:spcBef>
              <a:spcAft>
                <a:spcPts val="0"/>
              </a:spcAft>
              <a:buNone/>
            </a:pPr>
            <a:endParaRPr sz="1200" dirty="0">
              <a:solidFill>
                <a:schemeClr val="dk1"/>
              </a:solidFill>
            </a:endParaRPr>
          </a:p>
          <a:p>
            <a:pPr marL="0" lvl="0" indent="0" algn="l" rtl="0">
              <a:lnSpc>
                <a:spcPct val="90000"/>
              </a:lnSpc>
              <a:spcBef>
                <a:spcPts val="400"/>
              </a:spcBef>
              <a:spcAft>
                <a:spcPts val="0"/>
              </a:spcAft>
              <a:buNone/>
            </a:pPr>
            <a:r>
              <a:rPr lang="en" sz="1200" dirty="0">
                <a:solidFill>
                  <a:schemeClr val="dk1"/>
                </a:solidFill>
              </a:rPr>
              <a:t>On this slide there is a percent change formula. This is the most common way you can analyze your PIT data as you do it year over year. You can plug in numbers from past years and the most reacent year into this formula and understand the percentage in change. Always take these numbers with a grain of salt though, and make sure to always understand the context in which the data was gathered, as we discussed with some of those variables that effected the most recent PIT count. The really cool thing about the type of analysis that I cover in this presentation is that it doesn’t require complex analysis. Many of the data points you may be hoping to find can come from simple formulas like this one, which can also be easily googled if you forget. </a:t>
            </a:r>
            <a:endParaRPr sz="1200" dirty="0">
              <a:solidFill>
                <a:schemeClr val="dk1"/>
              </a:solidFill>
            </a:endParaRPr>
          </a:p>
          <a:p>
            <a:pPr marL="0" lvl="0" indent="0" algn="l" rtl="0">
              <a:lnSpc>
                <a:spcPct val="90000"/>
              </a:lnSpc>
              <a:spcBef>
                <a:spcPts val="400"/>
              </a:spcBef>
              <a:spcAft>
                <a:spcPts val="0"/>
              </a:spcAft>
              <a:buNone/>
            </a:pPr>
            <a:endParaRPr sz="1600" dirty="0">
              <a:solidFill>
                <a:schemeClr val="dk1"/>
              </a:solidFill>
            </a:endParaRPr>
          </a:p>
          <a:p>
            <a:pPr marL="0" lvl="0" indent="0" algn="l" rtl="0">
              <a:lnSpc>
                <a:spcPct val="90000"/>
              </a:lnSpc>
              <a:spcBef>
                <a:spcPts val="400"/>
              </a:spcBef>
              <a:spcAft>
                <a:spcPts val="0"/>
              </a:spcAft>
              <a:buNone/>
            </a:pPr>
            <a:endParaRPr sz="1600" dirty="0">
              <a:solidFill>
                <a:schemeClr val="dk1"/>
              </a:solidFill>
            </a:endParaRPr>
          </a:p>
        </p:txBody>
      </p:sp>
      <p:sp>
        <p:nvSpPr>
          <p:cNvPr id="428" name="Google Shape;428;g12c5b8712cf_1_0: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2c5b8712cf_1_13: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12c5b8712cf_1_13: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Now that we have talked about how to compare previous PIT data to current PIT data, let’s talk about how you can find talking points using nothing more than the reports you have already received. The second most common talking point I am asked to go over is what the percentage is of a particular group in relation to the full population. Examples of this are listed on the slide, including what percentage of adults are experiencing homelessness for the first time. Or even going a step deeper to find out what the percentage is of a subpopulation in relation to another subpopulation, the example being the percent of women that are veterans experiencing homelessness.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Now while the formula on this slide is also fairly simple, it is important to remember that you need to ensure you are dividing by the correct number.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Example: for veterans you would only divide by the number of adult women, because children cannot be veterans.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Below are two examples of data points that were derived from this type of analysis. One example demonstrates a way to use written text in conjunction with icons. The other demonstrates a simple pie chart that can be used to clearly demonstrate the comparison of two data points. </a:t>
            </a:r>
            <a:endParaRPr>
              <a:solidFill>
                <a:schemeClr val="dk1"/>
              </a:solidFill>
            </a:endParaRPr>
          </a:p>
          <a:p>
            <a:pPr marL="0" lvl="0" indent="0" algn="l" rtl="0">
              <a:spcBef>
                <a:spcPts val="0"/>
              </a:spcBef>
              <a:spcAft>
                <a:spcPts val="0"/>
              </a:spcAft>
              <a:buNone/>
            </a:pPr>
            <a:endParaRPr>
              <a:solidFill>
                <a:schemeClr val="dk1"/>
              </a:solidFill>
            </a:endParaRPr>
          </a:p>
        </p:txBody>
      </p:sp>
      <p:sp>
        <p:nvSpPr>
          <p:cNvPr id="447" name="Google Shape;447;g12c5b8712cf_1_13: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13</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PIT data is the most reliable source of information on homelessness. Because the PIT count occurs at the same time throughout the county, it provides us a snapshot of homelessness in our communities. Because of the unilateral participation from several communities throughout the geography of the Texas Balance of State CoC,  we are able to use this concerted effort to get a comprehensive data set of numerous demographics. We can ultimately use this data to identify populations that are needing more attention, as well as gauge the need of our communities. The Point-In-Time count also happens at the same time as the Housing Inventory Count as well. We will go into more detail later in the presentation, but in short when you look at both of these data sets you can also see the extent of homelessness in your community, and your capacity to respond to it. </a:t>
            </a:r>
          </a:p>
          <a:p>
            <a:endParaRPr lang="en-US" dirty="0"/>
          </a:p>
        </p:txBody>
      </p:sp>
    </p:spTree>
    <p:extLst>
      <p:ext uri="{BB962C8B-B14F-4D97-AF65-F5344CB8AC3E}">
        <p14:creationId xmlns:p14="http://schemas.microsoft.com/office/powerpoint/2010/main" val="3983691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rPr>
              <a:t>And here is a comparison of the 2023 PIT data to the Housing Inventory count data. These kinds of gaps analysis are an excellent way to find areas that you might be needing funding for. You can see that while we have a surplus in veteran beds, we have a significant deficit in beds for general population single adults without children. When applying for funding, doing these simple gaps analysis can be crucial when trying to determine the scope and scale of the need within your community. An important goal is to keep in mind is to have the funding needs to align with the interest and the priorities of the LHC. We want the PIT data to drive the conversation. Everyone needs to be on the same page in regards to homelessness within our communities and trying aligning our funding needs with the data. To talk a bit more about that I am going to pass it off to Jim Ward our director of planning. </a:t>
            </a:r>
          </a:p>
          <a:p>
            <a:pPr marL="158750" indent="0">
              <a:buNone/>
            </a:pPr>
            <a:endParaRPr lang="en-US" dirty="0"/>
          </a:p>
        </p:txBody>
      </p:sp>
    </p:spTree>
    <p:extLst>
      <p:ext uri="{BB962C8B-B14F-4D97-AF65-F5344CB8AC3E}">
        <p14:creationId xmlns:p14="http://schemas.microsoft.com/office/powerpoint/2010/main" val="3907578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2c5b8712cf_1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12c5b8712cf_1_112: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 dirty="0">
                <a:solidFill>
                  <a:schemeClr val="dk1"/>
                </a:solidFill>
              </a:rPr>
              <a:t>For those of you who are not familiar with presenting data or would like to brainstorm some ways to get more confident with it, here are some of the tips and tricks I have learned over the years. </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Talking points are the main highlights you want people to take away from your presentation, which can be very helpful to keep your audience engaged. </a:t>
            </a:r>
            <a:endParaRPr dirty="0">
              <a:solidFill>
                <a:schemeClr val="dk1"/>
              </a:solidFill>
            </a:endParaRPr>
          </a:p>
          <a:p>
            <a:pPr marL="457200" lvl="0" indent="-298450" algn="l" rtl="0">
              <a:lnSpc>
                <a:spcPct val="90000"/>
              </a:lnSpc>
              <a:spcBef>
                <a:spcPts val="400"/>
              </a:spcBef>
              <a:spcAft>
                <a:spcPts val="0"/>
              </a:spcAft>
              <a:buClr>
                <a:schemeClr val="dk1"/>
              </a:buClr>
              <a:buSzPts val="1100"/>
              <a:buAutoNum type="arabicPeriod"/>
            </a:pPr>
            <a:r>
              <a:rPr lang="en" dirty="0">
                <a:solidFill>
                  <a:schemeClr val="dk1"/>
                </a:solidFill>
              </a:rPr>
              <a:t>Much like I did earlier in the presentation, it is important to talk about variables in your community that may have impacted the data. Variables can include number of volunteers, amount of time hot spot mapping, day of count logistics, and any specific obstacles you encountered (bad weather, COVID spike before count, etc)</a:t>
            </a:r>
            <a:endParaRPr dirty="0">
              <a:solidFill>
                <a:schemeClr val="dk1"/>
              </a:solidFill>
            </a:endParaRPr>
          </a:p>
          <a:p>
            <a:pPr marL="457200" lvl="0" indent="-298450" algn="l" rtl="0">
              <a:lnSpc>
                <a:spcPct val="90000"/>
              </a:lnSpc>
              <a:spcBef>
                <a:spcPts val="400"/>
              </a:spcBef>
              <a:spcAft>
                <a:spcPts val="0"/>
              </a:spcAft>
              <a:buClr>
                <a:schemeClr val="dk1"/>
              </a:buClr>
              <a:buSzPts val="1100"/>
              <a:buAutoNum type="arabicPeriod"/>
            </a:pPr>
            <a:r>
              <a:rPr lang="en" dirty="0">
                <a:solidFill>
                  <a:schemeClr val="dk1"/>
                </a:solidFill>
              </a:rPr>
              <a:t>As we know, people have different learning styles and as much as you can, I recommend trying to find ways to play into all of them. Just like what I did in this presentation, a mixture of visual elements such as text, pictures, and charts as well as audio can help ensure that your audience is interacting with the data in the way that makes sense to them. </a:t>
            </a:r>
            <a:endParaRPr dirty="0">
              <a:solidFill>
                <a:schemeClr val="dk1"/>
              </a:solidFill>
            </a:endParaRPr>
          </a:p>
          <a:p>
            <a:pPr marL="457200" lvl="0" indent="-298450" algn="l" rtl="0">
              <a:lnSpc>
                <a:spcPct val="90000"/>
              </a:lnSpc>
              <a:spcBef>
                <a:spcPts val="400"/>
              </a:spcBef>
              <a:spcAft>
                <a:spcPts val="0"/>
              </a:spcAft>
              <a:buClr>
                <a:schemeClr val="dk1"/>
              </a:buClr>
              <a:buSzPts val="1100"/>
              <a:buAutoNum type="arabicPeriod"/>
            </a:pPr>
            <a:r>
              <a:rPr lang="en" dirty="0">
                <a:solidFill>
                  <a:schemeClr val="dk1"/>
                </a:solidFill>
              </a:rPr>
              <a:t>Very similarly to what I say about the importance of practicing your PIT surveys outloud, its important to practice your presentation aloud. This will help you develop confidence as well as help you anticipate questions you may be asked. </a:t>
            </a:r>
            <a:endParaRPr dirty="0">
              <a:solidFill>
                <a:schemeClr val="dk1"/>
              </a:solidFill>
            </a:endParaRPr>
          </a:p>
          <a:p>
            <a:pPr marL="914400" lvl="1" indent="-298450" algn="l" rtl="0">
              <a:lnSpc>
                <a:spcPct val="90000"/>
              </a:lnSpc>
              <a:spcBef>
                <a:spcPts val="400"/>
              </a:spcBef>
              <a:spcAft>
                <a:spcPts val="0"/>
              </a:spcAft>
              <a:buClr>
                <a:schemeClr val="dk1"/>
              </a:buClr>
              <a:buSzPts val="1100"/>
              <a:buAutoNum type="alphaLcPeriod"/>
            </a:pPr>
            <a:r>
              <a:rPr lang="en" dirty="0">
                <a:solidFill>
                  <a:schemeClr val="dk1"/>
                </a:solidFill>
              </a:rPr>
              <a:t>If you realize you are not feeling confident about presenting the data, you can also feel free to reach out to </a:t>
            </a:r>
            <a:r>
              <a:rPr lang="en" u="sng" dirty="0">
                <a:solidFill>
                  <a:schemeClr val="dk1"/>
                </a:solidFill>
                <a:hlinkClick r:id="rId3">
                  <a:extLst>
                    <a:ext uri="{A12FA001-AC4F-418D-AE19-62706E023703}">
                      <ahyp:hlinkClr xmlns:ahyp="http://schemas.microsoft.com/office/drawing/2018/hyperlinkcolor" val="tx"/>
                    </a:ext>
                  </a:extLst>
                </a:hlinkClick>
              </a:rPr>
              <a:t>data@thn.org</a:t>
            </a:r>
            <a:r>
              <a:rPr lang="en" dirty="0">
                <a:solidFill>
                  <a:schemeClr val="dk1"/>
                </a:solidFill>
              </a:rPr>
              <a:t> so staff can work with you on either developing talking points or attending the meeting with you to assist.</a:t>
            </a:r>
            <a:endParaRPr dirty="0">
              <a:solidFill>
                <a:schemeClr val="dk1"/>
              </a:solidFill>
            </a:endParaRPr>
          </a:p>
          <a:p>
            <a:pPr marL="1371600" lvl="2" indent="-298450" algn="l" rtl="0">
              <a:lnSpc>
                <a:spcPct val="90000"/>
              </a:lnSpc>
              <a:spcBef>
                <a:spcPts val="400"/>
              </a:spcBef>
              <a:spcAft>
                <a:spcPts val="0"/>
              </a:spcAft>
              <a:buClr>
                <a:schemeClr val="dk1"/>
              </a:buClr>
              <a:buSzPts val="1100"/>
              <a:buAutoNum type="romanLcPeriod"/>
            </a:pPr>
            <a:r>
              <a:rPr lang="en" dirty="0">
                <a:solidFill>
                  <a:schemeClr val="dk1"/>
                </a:solidFill>
              </a:rPr>
              <a:t>One caveat to this, THN staff will assess our capacity and will attempt to accommodate all requests. Please allow us a minimum of 1 month notice if your request involves any specialized materials to be created.</a:t>
            </a:r>
            <a:endParaRPr dirty="0">
              <a:solidFill>
                <a:schemeClr val="dk1"/>
              </a:solidFill>
            </a:endParaRPr>
          </a:p>
          <a:p>
            <a:pPr marL="457200" lvl="0" indent="-298450" algn="l" rtl="0">
              <a:lnSpc>
                <a:spcPct val="90000"/>
              </a:lnSpc>
              <a:spcBef>
                <a:spcPts val="400"/>
              </a:spcBef>
              <a:spcAft>
                <a:spcPts val="0"/>
              </a:spcAft>
              <a:buClr>
                <a:schemeClr val="dk1"/>
              </a:buClr>
              <a:buSzPts val="1100"/>
              <a:buAutoNum type="arabicPeriod"/>
            </a:pPr>
            <a:r>
              <a:rPr lang="en" dirty="0">
                <a:solidFill>
                  <a:schemeClr val="dk1"/>
                </a:solidFill>
              </a:rPr>
              <a:t>And finally a quick note about infographics. If you feel confident making graphics, these are a wonderful tool because you can use them both in a presentation or send them out on their own (via email or social media).</a:t>
            </a:r>
            <a:endParaRPr dirty="0">
              <a:solidFill>
                <a:schemeClr val="dk1"/>
              </a:solidFill>
            </a:endParaRPr>
          </a:p>
          <a:p>
            <a:pPr marL="914400" lvl="1" indent="-298450" algn="l" rtl="0">
              <a:lnSpc>
                <a:spcPct val="90000"/>
              </a:lnSpc>
              <a:spcBef>
                <a:spcPts val="400"/>
              </a:spcBef>
              <a:spcAft>
                <a:spcPts val="0"/>
              </a:spcAft>
              <a:buClr>
                <a:schemeClr val="dk1"/>
              </a:buClr>
              <a:buSzPts val="1100"/>
              <a:buAutoNum type="alphaLcPeriod"/>
            </a:pPr>
            <a:r>
              <a:rPr lang="en" dirty="0">
                <a:solidFill>
                  <a:schemeClr val="dk1"/>
                </a:solidFill>
              </a:rPr>
              <a:t>If you are not confident though, you can have just as much impact by writing blog posts with visuals, creating specialized powerpoints such as this one, or releasing “data snapshots” over important data elements (like those small images I had on the last couple slides.</a:t>
            </a:r>
            <a:endParaRPr dirty="0">
              <a:solidFill>
                <a:schemeClr val="dk1"/>
              </a:solidFill>
            </a:endParaRPr>
          </a:p>
          <a:p>
            <a:pPr marL="1371600" lvl="2" indent="-298450" algn="l" rtl="0">
              <a:lnSpc>
                <a:spcPct val="90000"/>
              </a:lnSpc>
              <a:spcBef>
                <a:spcPts val="400"/>
              </a:spcBef>
              <a:spcAft>
                <a:spcPts val="0"/>
              </a:spcAft>
              <a:buClr>
                <a:schemeClr val="dk1"/>
              </a:buClr>
              <a:buSzPts val="1100"/>
              <a:buAutoNum type="romanLcPeriod"/>
            </a:pPr>
            <a:r>
              <a:rPr lang="en" dirty="0">
                <a:solidFill>
                  <a:schemeClr val="dk1"/>
                </a:solidFill>
              </a:rPr>
              <a:t>There is not one correct way to present data. </a:t>
            </a:r>
            <a:endParaRPr dirty="0">
              <a:solidFill>
                <a:schemeClr val="dk1"/>
              </a:solidFill>
            </a:endParaRPr>
          </a:p>
        </p:txBody>
      </p:sp>
      <p:sp>
        <p:nvSpPr>
          <p:cNvPr id="498" name="Google Shape;498;g12c5b8712cf_1_112: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21</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2ca7e27933_0_43: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g12ca7e27933_0_43: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90000"/>
              </a:lnSpc>
              <a:spcBef>
                <a:spcPts val="400"/>
              </a:spcBef>
              <a:spcAft>
                <a:spcPts val="0"/>
              </a:spcAft>
              <a:buNone/>
            </a:pPr>
            <a:r>
              <a:rPr lang="en">
                <a:solidFill>
                  <a:schemeClr val="dk1"/>
                </a:solidFill>
              </a:rPr>
              <a:t>Another way to spice up your presentation and also give yourself a break from talking and summarizing for folks is to utilize some interactive polling/ prompting questions </a:t>
            </a:r>
            <a:endParaRPr>
              <a:solidFill>
                <a:schemeClr val="dk1"/>
              </a:solidFill>
            </a:endParaRPr>
          </a:p>
          <a:p>
            <a:pPr marL="0" lvl="0" indent="0" algn="l" rtl="0">
              <a:lnSpc>
                <a:spcPct val="90000"/>
              </a:lnSpc>
              <a:spcBef>
                <a:spcPts val="400"/>
              </a:spcBef>
              <a:spcAft>
                <a:spcPts val="0"/>
              </a:spcAft>
              <a:buNone/>
            </a:pPr>
            <a:endParaRPr>
              <a:solidFill>
                <a:schemeClr val="dk1"/>
              </a:solidFill>
            </a:endParaRPr>
          </a:p>
          <a:p>
            <a:pPr marL="0" lvl="0" indent="0" algn="l" rtl="0">
              <a:lnSpc>
                <a:spcPct val="90000"/>
              </a:lnSpc>
              <a:spcBef>
                <a:spcPts val="400"/>
              </a:spcBef>
              <a:spcAft>
                <a:spcPts val="0"/>
              </a:spcAft>
              <a:buNone/>
            </a:pPr>
            <a:r>
              <a:rPr lang="en">
                <a:solidFill>
                  <a:schemeClr val="dk1"/>
                </a:solidFill>
              </a:rPr>
              <a:t>Not only does this help you ensure that your audience is understanding what you are presenting, but it also gives them a level of autonomy over what they take from the presentation. The more connected they feel with the data, the more likely they are to find the presentation impactful. I put some example questions on this slide to give you some ideas of questions I have used in the past. </a:t>
            </a:r>
            <a:endParaRPr>
              <a:solidFill>
                <a:schemeClr val="dk1"/>
              </a:solidFill>
            </a:endParaRPr>
          </a:p>
        </p:txBody>
      </p:sp>
      <p:sp>
        <p:nvSpPr>
          <p:cNvPr id="514" name="Google Shape;514;g12ca7e27933_0_43: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22</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2c5b8712cf_1_99: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g12c5b8712cf_1_99: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90000"/>
              </a:lnSpc>
              <a:spcBef>
                <a:spcPts val="400"/>
              </a:spcBef>
              <a:spcAft>
                <a:spcPts val="0"/>
              </a:spcAft>
              <a:buNone/>
            </a:pPr>
            <a:r>
              <a:rPr lang="en">
                <a:solidFill>
                  <a:schemeClr val="dk1"/>
                </a:solidFill>
              </a:rPr>
              <a:t>Now if you take nothing else from this presentation, please remember that you are not expected to know everything. There may be times that a question is asked that you don’t know the answer to or you become flustered when someone makes a statement you weren’t prepared for. Here are some of the many phrases I have said when I run into this situation. Just remember, be honest, speak with confidence, and know that it is okay not to be perfect.</a:t>
            </a:r>
            <a:endParaRPr>
              <a:solidFill>
                <a:schemeClr val="dk1"/>
              </a:solidFill>
            </a:endParaRPr>
          </a:p>
        </p:txBody>
      </p:sp>
      <p:sp>
        <p:nvSpPr>
          <p:cNvPr id="530" name="Google Shape;530;g12c5b8712cf_1_99: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23</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2c5b8712cf_1_134: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g12c5b8712cf_1_134: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100"/>
              <a:buFont typeface="Arial"/>
              <a:buNone/>
            </a:pPr>
            <a:endParaRPr sz="1400"/>
          </a:p>
        </p:txBody>
      </p:sp>
      <p:sp>
        <p:nvSpPr>
          <p:cNvPr id="558" name="Google Shape;558;g12c5b8712cf_1_134: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24</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2c138ae3e4_0_3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12c138ae3e4_0_317: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None/>
            </a:pPr>
            <a:endParaRPr sz="1400" dirty="0"/>
          </a:p>
        </p:txBody>
      </p:sp>
      <p:sp>
        <p:nvSpPr>
          <p:cNvPr id="146" name="Google Shape;146;g12c138ae3e4_0_317: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2</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2ca7e27933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g12ca7e27933_0_21: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570" name="Google Shape;570;g12ca7e27933_0_21: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25</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2c138ae3e4_0_14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g12c138ae3e4_0_147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b="1">
              <a:solidFill>
                <a:schemeClr val="dk1"/>
              </a:solidFill>
            </a:endParaRPr>
          </a:p>
        </p:txBody>
      </p:sp>
      <p:sp>
        <p:nvSpPr>
          <p:cNvPr id="583" name="Google Shape;583;g12c138ae3e4_0_1470: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26</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2c138ae3e4_0_469: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12c138ae3e4_0_469: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Who:</a:t>
            </a:r>
            <a:r>
              <a:rPr lang="en" dirty="0">
                <a:solidFill>
                  <a:schemeClr val="dk1"/>
                </a:solidFill>
              </a:rPr>
              <a:t> Individuals and families residing in Unsheltered locations such as cars, parks, streets, sidewalks, and other places not meant for human habitation. As well as individuals and families residing in sheltered locations such as emergency shelters and transitional housing.</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What:</a:t>
            </a:r>
            <a:r>
              <a:rPr lang="en" dirty="0">
                <a:solidFill>
                  <a:schemeClr val="dk1"/>
                </a:solidFill>
              </a:rPr>
              <a:t> The PIT count aims to provide a snapshot of the individuals and families experiencing homelessness in a geographical area over the course of one night.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When:</a:t>
            </a:r>
            <a:r>
              <a:rPr lang="en" dirty="0">
                <a:solidFill>
                  <a:schemeClr val="dk1"/>
                </a:solidFill>
              </a:rPr>
              <a:t> Last 10 nights in January.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Where: </a:t>
            </a:r>
            <a:r>
              <a:rPr lang="en" dirty="0">
                <a:solidFill>
                  <a:schemeClr val="dk1"/>
                </a:solidFill>
              </a:rPr>
              <a:t>The Texas Balance of State CoC. The PIT count occurs across our geography in communities like yours. On this screen you’ll see a screenshot of the actual survey results from our mobile app</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Why:</a:t>
            </a:r>
            <a:r>
              <a:rPr lang="en" dirty="0">
                <a:solidFill>
                  <a:schemeClr val="dk1"/>
                </a:solidFill>
              </a:rPr>
              <a:t> For awareness in order to advocate to local governments, To understand the extent of homelessness by determining the number of people experiencing homelessness within our geography. To secure funding as the data can be used to secure grant funding. And for engagement as the PIT count encourages communities to get involved in ending homelessness. </a:t>
            </a:r>
            <a:endParaRPr sz="9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p:txBody>
      </p:sp>
      <p:sp>
        <p:nvSpPr>
          <p:cNvPr id="203" name="Google Shape;203;g12c138ae3e4_0_469: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2ca7e3bd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12ca7e3bdb9_0_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There are three types of reports that you should have received:</a:t>
            </a: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 </a:t>
            </a:r>
            <a:endParaRPr b="1"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Sheltered- Sheltered reports contain the data for all of the folks that are sheltered on the night of the count. This includes people in emergency shelters and transitional housing.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Unsheltered- Unsheltered reports contain the data for all of the folks that are living in a place not meant for human habitation on the night of the count. This can include living on the streets, living in a homeless encampment, living in an abandoned building, and other places not meant for human habitation.</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Combined- The combined report contains the data for both sheltered and unsheltered folks in your region or geographic area. If you want to find total demographic data for particular population in your region, perhaps you want to find the total number of people of a particular sex, or a particular race, the combined report is where you should start.</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This might be a good place to stop for questions. </a:t>
            </a:r>
            <a:endParaRPr sz="1400" b="1" dirty="0"/>
          </a:p>
        </p:txBody>
      </p:sp>
      <p:sp>
        <p:nvSpPr>
          <p:cNvPr id="235" name="Google Shape;235;g12ca7e3bdb9_0_0: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2c138ae3e4_0_7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12c138ae3e4_0_77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On our first page of the report you will see the geography for this report in the middle of the page, as well as the type of report you are viewing at the top. The first page also gives you a basic breakdown of the population of your geographic region based on age, and a few subpopulations such as chronically homeless people and homeless veterans. If you want to know the specifics about how chronically homeless is defined, in the chat we are going to link a HUD document that explains the definition. I have received some questions about the 3 age categories (adults, youth, children) not adding up to the total population number at the top of the report, this is because homeless youth, due to their age range of 18-24, are already included in the adults category.This means that in order to find your total, all you have to do is add the adults and children.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Below this population table we can also see a bar chart of the population breakdown. Including the subpopulations that we just mentioned.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p:txBody>
      </p:sp>
      <p:sp>
        <p:nvSpPr>
          <p:cNvPr id="263" name="Google Shape;263;g12c138ae3e4_0_770: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2c138ae3e4_0_9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12c138ae3e4_0_916: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When looking at the data quality section it is important to note how the reports count errors. Errors are counted when a response is left blank. There are certain instances where a respondent might answer “don’t know” or “refused”. This is not represented within the data quality checks section, it will only count an error when the response for a particular question is left blank. I’d also like to note that the “don't know” and “refused” responses are also not represented anywhere else in the report, so sometimes your totals for certain demographics might not add up because of the complexity related to how the report counts blanks and don’t know/refused responses.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Some of these data quality issues can be mitigated by working towards comprehensiveness when gathering data. Our goal is to have as few missing data elements as possible. Even though we can’t get people to answer every single question, we want to at least give them the opportunity to answer all of the questions. Some volunteers might skip these questions in order to swiftly move through the survey and gather as much data and respondents as possible. It is important that we encourage our volunteers to ask all the questions if possible. By training our volunteers to be comprehensive when gathering data we can ensure that there are less data quality issues in the future.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I’d like to stress that even though we want to give respondents an opportunity to answer every question in the survey, some people might not want to answer questions about their sex or race. This is perfectly okay and to be expected. Some people might not know off the top of their head the answers to these questions, and others might simply not want to answer them, and that is perfectly fine as well. </a:t>
            </a: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sz="1400" dirty="0"/>
          </a:p>
        </p:txBody>
      </p:sp>
      <p:sp>
        <p:nvSpPr>
          <p:cNvPr id="290" name="Google Shape;290;g12c138ae3e4_0_916: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2ca7e3bdb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12ca7e3bdb9_1_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Before we go into the household types I’d first like to point out the difference between a household and a person. Households are families, persons are the individuals that make up those families. The reason the report is broken down this way is because this is how the data is reported to HUD. </a:t>
            </a: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Households with Children:</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These households have at least one person over the age of 18 and one person under the age of 18</a:t>
            </a: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Households without Children:</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members of this household are all adults over the age of 18.</a:t>
            </a: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Households with only Children:</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members of this household are all children under the age of 18</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sz="1400"/>
          </a:p>
        </p:txBody>
      </p:sp>
      <p:sp>
        <p:nvSpPr>
          <p:cNvPr id="313" name="Google Shape;313;g12ca7e3bdb9_1_0: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2c1cd991a7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12c1cd991a7_0_33: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Each household report page will have its own demographic breakdown for sex, race and chronic homelessness. If you want to know the totals for any of these demographics, you will add them up across the three main household categories that we talked about on the previous slide. The reports do not give us a page for total demographic data for all households such as total race, age, sex and chronic homelessness. In order to find total demographic data for all households we need to manually add up the three broad household types for each demographic. We plan on putting in a request with our vendor SIMTECH to make a total households page a feature on future reports, but there are no guarantees that this will be integrated into future PIT reports.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It is important to note for these demographics that sometimes a respondent might answer a question with more than one choice. Say for example, someone might identify as multiple races. The report does not classify people under multiple categories in these kind of situations. If someone selects more than one race, they are automatically categorized as having “Multiple” races. </a:t>
            </a:r>
            <a:r>
              <a:rPr lang="en" dirty="0">
                <a:solidFill>
                  <a:srgbClr val="202124"/>
                </a:solidFill>
                <a:highlight>
                  <a:srgbClr val="FFFFFF"/>
                </a:highlight>
              </a:rPr>
              <a:t>If you want to see each individual response for those demographics, knowing that it will be greater than your total number of people, let us know and we can send over an excel spreadsheet with that information.</a:t>
            </a:r>
            <a:endParaRPr b="1"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None/>
            </a:pPr>
            <a:endParaRPr sz="1400" dirty="0"/>
          </a:p>
        </p:txBody>
      </p:sp>
      <p:sp>
        <p:nvSpPr>
          <p:cNvPr id="336" name="Google Shape;336;g12c1cd991a7_0_33: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2ca7e3bdb9_1_26: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12ca7e3bdb9_1_26: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There are several different subpopulations accounted for within the PIT reports. The PIT reports also give you a breakdown of veteran households, with and without children. There are also two youth pages as well. One for unaccompanied youths, and one for parenting youths. Unaccompanied youth are people between the ages of 0-24 who are unaccompanied on the night of the count, meaning they are without their parents or guardians. And there are parenting youth, who are people between the ages of 18-24 with at least one child under 18.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It is important to note which subpopulations overlap with the three main household types that we talked about earlier, this is where some of these subpopulation households are also counted under the three broad household types. Veteran households with at least one child and one adult, and parenting youth where the parents are 18 years and older will overlap with the Households with at least One Child and One Adult category. Veteran households without children and Unaccompanied youth age 18 and older will overlap with the Households without Children category. Finally, unaccompanied youth under the age of 18, and parenting youth where the parents are under the age of 18 will overlap with the Households with only Children category.</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
        <p:nvSpPr>
          <p:cNvPr id="357" name="Google Shape;357;g12ca7e3bdb9_1_26: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grpSp>
        <p:nvGrpSpPr>
          <p:cNvPr id="12" name="Google Shape;12;p2"/>
          <p:cNvGrpSpPr/>
          <p:nvPr/>
        </p:nvGrpSpPr>
        <p:grpSpPr>
          <a:xfrm>
            <a:off x="-975073" y="49137"/>
            <a:ext cx="10060801" cy="5026813"/>
            <a:chOff x="-1327981" y="26125"/>
            <a:chExt cx="13778144" cy="6884159"/>
          </a:xfrm>
        </p:grpSpPr>
        <p:pic>
          <p:nvPicPr>
            <p:cNvPr id="13" name="Google Shape;13;p2"/>
            <p:cNvPicPr preferRelativeResize="0"/>
            <p:nvPr/>
          </p:nvPicPr>
          <p:blipFill rotWithShape="1">
            <a:blip r:embed="rId2">
              <a:alphaModFix/>
            </a:blip>
            <a:srcRect/>
            <a:stretch/>
          </p:blipFill>
          <p:spPr>
            <a:xfrm>
              <a:off x="55902" y="26125"/>
              <a:ext cx="1982575" cy="1056482"/>
            </a:xfrm>
            <a:prstGeom prst="rect">
              <a:avLst/>
            </a:prstGeom>
            <a:noFill/>
            <a:ln>
              <a:noFill/>
            </a:ln>
          </p:spPr>
        </p:pic>
        <p:pic>
          <p:nvPicPr>
            <p:cNvPr id="14" name="Google Shape;14;p2"/>
            <p:cNvPicPr preferRelativeResize="0"/>
            <p:nvPr/>
          </p:nvPicPr>
          <p:blipFill rotWithShape="1">
            <a:blip r:embed="rId2">
              <a:alphaModFix/>
            </a:blip>
            <a:srcRect/>
            <a:stretch/>
          </p:blipFill>
          <p:spPr>
            <a:xfrm>
              <a:off x="2140227" y="26125"/>
              <a:ext cx="1982575" cy="1056482"/>
            </a:xfrm>
            <a:prstGeom prst="rect">
              <a:avLst/>
            </a:prstGeom>
            <a:noFill/>
            <a:ln>
              <a:noFill/>
            </a:ln>
          </p:spPr>
        </p:pic>
        <p:pic>
          <p:nvPicPr>
            <p:cNvPr id="15" name="Google Shape;15;p2"/>
            <p:cNvPicPr preferRelativeResize="0"/>
            <p:nvPr/>
          </p:nvPicPr>
          <p:blipFill rotWithShape="1">
            <a:blip r:embed="rId2">
              <a:alphaModFix/>
            </a:blip>
            <a:srcRect/>
            <a:stretch/>
          </p:blipFill>
          <p:spPr>
            <a:xfrm>
              <a:off x="4214613" y="26125"/>
              <a:ext cx="1982575" cy="1056482"/>
            </a:xfrm>
            <a:prstGeom prst="rect">
              <a:avLst/>
            </a:prstGeom>
            <a:noFill/>
            <a:ln>
              <a:noFill/>
            </a:ln>
          </p:spPr>
        </p:pic>
        <p:pic>
          <p:nvPicPr>
            <p:cNvPr id="16" name="Google Shape;16;p2"/>
            <p:cNvPicPr preferRelativeResize="0"/>
            <p:nvPr/>
          </p:nvPicPr>
          <p:blipFill rotWithShape="1">
            <a:blip r:embed="rId2">
              <a:alphaModFix/>
            </a:blip>
            <a:srcRect/>
            <a:stretch/>
          </p:blipFill>
          <p:spPr>
            <a:xfrm>
              <a:off x="6298938" y="26125"/>
              <a:ext cx="1982575" cy="1056482"/>
            </a:xfrm>
            <a:prstGeom prst="rect">
              <a:avLst/>
            </a:prstGeom>
            <a:noFill/>
            <a:ln>
              <a:noFill/>
            </a:ln>
          </p:spPr>
        </p:pic>
        <p:pic>
          <p:nvPicPr>
            <p:cNvPr id="17" name="Google Shape;17;p2"/>
            <p:cNvPicPr preferRelativeResize="0"/>
            <p:nvPr/>
          </p:nvPicPr>
          <p:blipFill rotWithShape="1">
            <a:blip r:embed="rId2">
              <a:alphaModFix/>
            </a:blip>
            <a:srcRect/>
            <a:stretch/>
          </p:blipFill>
          <p:spPr>
            <a:xfrm>
              <a:off x="8383263" y="26125"/>
              <a:ext cx="1982575" cy="1056482"/>
            </a:xfrm>
            <a:prstGeom prst="rect">
              <a:avLst/>
            </a:prstGeom>
            <a:noFill/>
            <a:ln>
              <a:noFill/>
            </a:ln>
          </p:spPr>
        </p:pic>
        <p:pic>
          <p:nvPicPr>
            <p:cNvPr id="18" name="Google Shape;18;p2"/>
            <p:cNvPicPr preferRelativeResize="0"/>
            <p:nvPr/>
          </p:nvPicPr>
          <p:blipFill rotWithShape="1">
            <a:blip r:embed="rId2">
              <a:alphaModFix/>
            </a:blip>
            <a:srcRect/>
            <a:stretch/>
          </p:blipFill>
          <p:spPr>
            <a:xfrm>
              <a:off x="10467588" y="26125"/>
              <a:ext cx="1982575" cy="1056482"/>
            </a:xfrm>
            <a:prstGeom prst="rect">
              <a:avLst/>
            </a:prstGeom>
            <a:noFill/>
            <a:ln>
              <a:noFill/>
            </a:ln>
          </p:spPr>
        </p:pic>
        <p:pic>
          <p:nvPicPr>
            <p:cNvPr id="19" name="Google Shape;19;p2"/>
            <p:cNvPicPr preferRelativeResize="0"/>
            <p:nvPr/>
          </p:nvPicPr>
          <p:blipFill rotWithShape="1">
            <a:blip r:embed="rId2">
              <a:alphaModFix/>
            </a:blip>
            <a:srcRect/>
            <a:stretch/>
          </p:blipFill>
          <p:spPr>
            <a:xfrm>
              <a:off x="751632" y="1194560"/>
              <a:ext cx="1982575" cy="1056482"/>
            </a:xfrm>
            <a:prstGeom prst="rect">
              <a:avLst/>
            </a:prstGeom>
            <a:noFill/>
            <a:ln>
              <a:noFill/>
            </a:ln>
          </p:spPr>
        </p:pic>
        <p:pic>
          <p:nvPicPr>
            <p:cNvPr id="20" name="Google Shape;20;p2"/>
            <p:cNvPicPr preferRelativeResize="0"/>
            <p:nvPr/>
          </p:nvPicPr>
          <p:blipFill rotWithShape="1">
            <a:blip r:embed="rId2">
              <a:alphaModFix/>
            </a:blip>
            <a:srcRect/>
            <a:stretch/>
          </p:blipFill>
          <p:spPr>
            <a:xfrm>
              <a:off x="2826018" y="1186812"/>
              <a:ext cx="1982575" cy="1056482"/>
            </a:xfrm>
            <a:prstGeom prst="rect">
              <a:avLst/>
            </a:prstGeom>
            <a:noFill/>
            <a:ln>
              <a:noFill/>
            </a:ln>
          </p:spPr>
        </p:pic>
        <p:pic>
          <p:nvPicPr>
            <p:cNvPr id="21" name="Google Shape;21;p2"/>
            <p:cNvPicPr preferRelativeResize="0"/>
            <p:nvPr/>
          </p:nvPicPr>
          <p:blipFill rotWithShape="1">
            <a:blip r:embed="rId2">
              <a:alphaModFix/>
            </a:blip>
            <a:srcRect/>
            <a:stretch/>
          </p:blipFill>
          <p:spPr>
            <a:xfrm>
              <a:off x="4910343" y="1194560"/>
              <a:ext cx="1982575" cy="1056482"/>
            </a:xfrm>
            <a:prstGeom prst="rect">
              <a:avLst/>
            </a:prstGeom>
            <a:noFill/>
            <a:ln>
              <a:noFill/>
            </a:ln>
          </p:spPr>
        </p:pic>
        <p:pic>
          <p:nvPicPr>
            <p:cNvPr id="22" name="Google Shape;22;p2"/>
            <p:cNvPicPr preferRelativeResize="0"/>
            <p:nvPr/>
          </p:nvPicPr>
          <p:blipFill rotWithShape="1">
            <a:blip r:embed="rId2">
              <a:alphaModFix/>
            </a:blip>
            <a:srcRect/>
            <a:stretch/>
          </p:blipFill>
          <p:spPr>
            <a:xfrm>
              <a:off x="6984729" y="1194560"/>
              <a:ext cx="1982575" cy="1056482"/>
            </a:xfrm>
            <a:prstGeom prst="rect">
              <a:avLst/>
            </a:prstGeom>
            <a:noFill/>
            <a:ln>
              <a:noFill/>
            </a:ln>
          </p:spPr>
        </p:pic>
        <p:pic>
          <p:nvPicPr>
            <p:cNvPr id="23" name="Google Shape;23;p2"/>
            <p:cNvPicPr preferRelativeResize="0"/>
            <p:nvPr/>
          </p:nvPicPr>
          <p:blipFill rotWithShape="1">
            <a:blip r:embed="rId2">
              <a:alphaModFix/>
            </a:blip>
            <a:srcRect/>
            <a:stretch/>
          </p:blipFill>
          <p:spPr>
            <a:xfrm>
              <a:off x="9069054" y="1194560"/>
              <a:ext cx="1982575" cy="1056482"/>
            </a:xfrm>
            <a:prstGeom prst="rect">
              <a:avLst/>
            </a:prstGeom>
            <a:noFill/>
            <a:ln>
              <a:noFill/>
            </a:ln>
          </p:spPr>
        </p:pic>
        <p:pic>
          <p:nvPicPr>
            <p:cNvPr id="24" name="Google Shape;24;p2"/>
            <p:cNvPicPr preferRelativeResize="0"/>
            <p:nvPr/>
          </p:nvPicPr>
          <p:blipFill rotWithShape="1">
            <a:blip r:embed="rId2">
              <a:alphaModFix/>
            </a:blip>
            <a:srcRect/>
            <a:stretch/>
          </p:blipFill>
          <p:spPr>
            <a:xfrm>
              <a:off x="1437423" y="2347915"/>
              <a:ext cx="1982575" cy="1056482"/>
            </a:xfrm>
            <a:prstGeom prst="rect">
              <a:avLst/>
            </a:prstGeom>
            <a:noFill/>
            <a:ln>
              <a:noFill/>
            </a:ln>
          </p:spPr>
        </p:pic>
        <p:pic>
          <p:nvPicPr>
            <p:cNvPr id="25" name="Google Shape;25;p2"/>
            <p:cNvPicPr preferRelativeResize="0"/>
            <p:nvPr/>
          </p:nvPicPr>
          <p:blipFill rotWithShape="1">
            <a:blip r:embed="rId2">
              <a:alphaModFix/>
            </a:blip>
            <a:srcRect/>
            <a:stretch/>
          </p:blipFill>
          <p:spPr>
            <a:xfrm>
              <a:off x="3521748" y="2347915"/>
              <a:ext cx="1982575" cy="1056482"/>
            </a:xfrm>
            <a:prstGeom prst="rect">
              <a:avLst/>
            </a:prstGeom>
            <a:noFill/>
            <a:ln>
              <a:noFill/>
            </a:ln>
          </p:spPr>
        </p:pic>
        <p:pic>
          <p:nvPicPr>
            <p:cNvPr id="26" name="Google Shape;26;p2"/>
            <p:cNvPicPr preferRelativeResize="0"/>
            <p:nvPr/>
          </p:nvPicPr>
          <p:blipFill rotWithShape="1">
            <a:blip r:embed="rId2">
              <a:alphaModFix/>
            </a:blip>
            <a:srcRect/>
            <a:stretch/>
          </p:blipFill>
          <p:spPr>
            <a:xfrm>
              <a:off x="5596134" y="2357854"/>
              <a:ext cx="1982575" cy="1056482"/>
            </a:xfrm>
            <a:prstGeom prst="rect">
              <a:avLst/>
            </a:prstGeom>
            <a:noFill/>
            <a:ln>
              <a:noFill/>
            </a:ln>
          </p:spPr>
        </p:pic>
        <p:pic>
          <p:nvPicPr>
            <p:cNvPr id="27" name="Google Shape;27;p2"/>
            <p:cNvPicPr preferRelativeResize="0"/>
            <p:nvPr/>
          </p:nvPicPr>
          <p:blipFill rotWithShape="1">
            <a:blip r:embed="rId2">
              <a:alphaModFix/>
            </a:blip>
            <a:srcRect/>
            <a:stretch/>
          </p:blipFill>
          <p:spPr>
            <a:xfrm>
              <a:off x="7670520" y="2357854"/>
              <a:ext cx="1982575" cy="1056482"/>
            </a:xfrm>
            <a:prstGeom prst="rect">
              <a:avLst/>
            </a:prstGeom>
            <a:noFill/>
            <a:ln>
              <a:noFill/>
            </a:ln>
          </p:spPr>
        </p:pic>
        <p:pic>
          <p:nvPicPr>
            <p:cNvPr id="28" name="Google Shape;28;p2"/>
            <p:cNvPicPr preferRelativeResize="0"/>
            <p:nvPr/>
          </p:nvPicPr>
          <p:blipFill rotWithShape="1">
            <a:blip r:embed="rId2">
              <a:alphaModFix/>
            </a:blip>
            <a:srcRect/>
            <a:stretch/>
          </p:blipFill>
          <p:spPr>
            <a:xfrm>
              <a:off x="9754845" y="2357854"/>
              <a:ext cx="1982575" cy="1056482"/>
            </a:xfrm>
            <a:prstGeom prst="rect">
              <a:avLst/>
            </a:prstGeom>
            <a:noFill/>
            <a:ln>
              <a:noFill/>
            </a:ln>
          </p:spPr>
        </p:pic>
        <p:pic>
          <p:nvPicPr>
            <p:cNvPr id="29" name="Google Shape;29;p2"/>
            <p:cNvPicPr preferRelativeResize="0"/>
            <p:nvPr/>
          </p:nvPicPr>
          <p:blipFill rotWithShape="1">
            <a:blip r:embed="rId2">
              <a:alphaModFix/>
            </a:blip>
            <a:srcRect/>
            <a:stretch/>
          </p:blipFill>
          <p:spPr>
            <a:xfrm>
              <a:off x="55902" y="3516350"/>
              <a:ext cx="1982575" cy="1056482"/>
            </a:xfrm>
            <a:prstGeom prst="rect">
              <a:avLst/>
            </a:prstGeom>
            <a:noFill/>
            <a:ln>
              <a:noFill/>
            </a:ln>
          </p:spPr>
        </p:pic>
        <p:pic>
          <p:nvPicPr>
            <p:cNvPr id="30" name="Google Shape;30;p2"/>
            <p:cNvPicPr preferRelativeResize="0"/>
            <p:nvPr/>
          </p:nvPicPr>
          <p:blipFill rotWithShape="1">
            <a:blip r:embed="rId2">
              <a:alphaModFix/>
            </a:blip>
            <a:srcRect/>
            <a:stretch/>
          </p:blipFill>
          <p:spPr>
            <a:xfrm>
              <a:off x="2130288" y="3528480"/>
              <a:ext cx="1982575" cy="1056482"/>
            </a:xfrm>
            <a:prstGeom prst="rect">
              <a:avLst/>
            </a:prstGeom>
            <a:noFill/>
            <a:ln>
              <a:noFill/>
            </a:ln>
          </p:spPr>
        </p:pic>
        <p:pic>
          <p:nvPicPr>
            <p:cNvPr id="31" name="Google Shape;31;p2"/>
            <p:cNvPicPr preferRelativeResize="0"/>
            <p:nvPr/>
          </p:nvPicPr>
          <p:blipFill rotWithShape="1">
            <a:blip r:embed="rId2">
              <a:alphaModFix/>
            </a:blip>
            <a:srcRect/>
            <a:stretch/>
          </p:blipFill>
          <p:spPr>
            <a:xfrm>
              <a:off x="4214613" y="3526289"/>
              <a:ext cx="1982575" cy="1056482"/>
            </a:xfrm>
            <a:prstGeom prst="rect">
              <a:avLst/>
            </a:prstGeom>
            <a:noFill/>
            <a:ln>
              <a:noFill/>
            </a:ln>
          </p:spPr>
        </p:pic>
        <p:pic>
          <p:nvPicPr>
            <p:cNvPr id="32" name="Google Shape;32;p2"/>
            <p:cNvPicPr preferRelativeResize="0"/>
            <p:nvPr/>
          </p:nvPicPr>
          <p:blipFill rotWithShape="1">
            <a:blip r:embed="rId2">
              <a:alphaModFix/>
            </a:blip>
            <a:srcRect/>
            <a:stretch/>
          </p:blipFill>
          <p:spPr>
            <a:xfrm>
              <a:off x="6288999" y="3526289"/>
              <a:ext cx="1982575" cy="1056482"/>
            </a:xfrm>
            <a:prstGeom prst="rect">
              <a:avLst/>
            </a:prstGeom>
            <a:noFill/>
            <a:ln>
              <a:noFill/>
            </a:ln>
          </p:spPr>
        </p:pic>
        <p:pic>
          <p:nvPicPr>
            <p:cNvPr id="33" name="Google Shape;33;p2"/>
            <p:cNvPicPr preferRelativeResize="0"/>
            <p:nvPr/>
          </p:nvPicPr>
          <p:blipFill rotWithShape="1">
            <a:blip r:embed="rId2">
              <a:alphaModFix/>
            </a:blip>
            <a:srcRect/>
            <a:stretch/>
          </p:blipFill>
          <p:spPr>
            <a:xfrm>
              <a:off x="8373324" y="3526289"/>
              <a:ext cx="1982575" cy="1056482"/>
            </a:xfrm>
            <a:prstGeom prst="rect">
              <a:avLst/>
            </a:prstGeom>
            <a:noFill/>
            <a:ln>
              <a:noFill/>
            </a:ln>
          </p:spPr>
        </p:pic>
        <p:pic>
          <p:nvPicPr>
            <p:cNvPr id="34" name="Google Shape;34;p2"/>
            <p:cNvPicPr preferRelativeResize="0"/>
            <p:nvPr/>
          </p:nvPicPr>
          <p:blipFill rotWithShape="1">
            <a:blip r:embed="rId2">
              <a:alphaModFix/>
            </a:blip>
            <a:srcRect/>
            <a:stretch/>
          </p:blipFill>
          <p:spPr>
            <a:xfrm>
              <a:off x="10467588" y="3530032"/>
              <a:ext cx="1982575" cy="1056482"/>
            </a:xfrm>
            <a:prstGeom prst="rect">
              <a:avLst/>
            </a:prstGeom>
            <a:noFill/>
            <a:ln>
              <a:noFill/>
            </a:ln>
          </p:spPr>
        </p:pic>
        <p:pic>
          <p:nvPicPr>
            <p:cNvPr id="35" name="Google Shape;35;p2"/>
            <p:cNvPicPr preferRelativeResize="0"/>
            <p:nvPr/>
          </p:nvPicPr>
          <p:blipFill rotWithShape="1">
            <a:blip r:embed="rId2">
              <a:alphaModFix/>
            </a:blip>
            <a:srcRect/>
            <a:stretch/>
          </p:blipFill>
          <p:spPr>
            <a:xfrm>
              <a:off x="741693" y="4683176"/>
              <a:ext cx="1982575" cy="1056482"/>
            </a:xfrm>
            <a:prstGeom prst="rect">
              <a:avLst/>
            </a:prstGeom>
            <a:noFill/>
            <a:ln>
              <a:noFill/>
            </a:ln>
          </p:spPr>
        </p:pic>
        <p:pic>
          <p:nvPicPr>
            <p:cNvPr id="36" name="Google Shape;36;p2"/>
            <p:cNvPicPr preferRelativeResize="0"/>
            <p:nvPr/>
          </p:nvPicPr>
          <p:blipFill rotWithShape="1">
            <a:blip r:embed="rId2">
              <a:alphaModFix/>
            </a:blip>
            <a:srcRect/>
            <a:stretch/>
          </p:blipFill>
          <p:spPr>
            <a:xfrm>
              <a:off x="2826018" y="4692100"/>
              <a:ext cx="1982575" cy="1056482"/>
            </a:xfrm>
            <a:prstGeom prst="rect">
              <a:avLst/>
            </a:prstGeom>
            <a:noFill/>
            <a:ln>
              <a:noFill/>
            </a:ln>
          </p:spPr>
        </p:pic>
        <p:pic>
          <p:nvPicPr>
            <p:cNvPr id="37" name="Google Shape;37;p2"/>
            <p:cNvPicPr preferRelativeResize="0"/>
            <p:nvPr/>
          </p:nvPicPr>
          <p:blipFill rotWithShape="1">
            <a:blip r:embed="rId2">
              <a:alphaModFix/>
            </a:blip>
            <a:srcRect/>
            <a:stretch/>
          </p:blipFill>
          <p:spPr>
            <a:xfrm>
              <a:off x="4900404" y="4693115"/>
              <a:ext cx="1982575" cy="1056482"/>
            </a:xfrm>
            <a:prstGeom prst="rect">
              <a:avLst/>
            </a:prstGeom>
            <a:noFill/>
            <a:ln>
              <a:noFill/>
            </a:ln>
          </p:spPr>
        </p:pic>
        <p:pic>
          <p:nvPicPr>
            <p:cNvPr id="38" name="Google Shape;38;p2"/>
            <p:cNvPicPr preferRelativeResize="0"/>
            <p:nvPr/>
          </p:nvPicPr>
          <p:blipFill rotWithShape="1">
            <a:blip r:embed="rId2">
              <a:alphaModFix/>
            </a:blip>
            <a:srcRect/>
            <a:stretch/>
          </p:blipFill>
          <p:spPr>
            <a:xfrm>
              <a:off x="6984729" y="4693115"/>
              <a:ext cx="1982575" cy="1056482"/>
            </a:xfrm>
            <a:prstGeom prst="rect">
              <a:avLst/>
            </a:prstGeom>
            <a:noFill/>
            <a:ln>
              <a:noFill/>
            </a:ln>
          </p:spPr>
        </p:pic>
        <p:pic>
          <p:nvPicPr>
            <p:cNvPr id="39" name="Google Shape;39;p2"/>
            <p:cNvPicPr preferRelativeResize="0"/>
            <p:nvPr/>
          </p:nvPicPr>
          <p:blipFill rotWithShape="1">
            <a:blip r:embed="rId2">
              <a:alphaModFix/>
            </a:blip>
            <a:srcRect/>
            <a:stretch/>
          </p:blipFill>
          <p:spPr>
            <a:xfrm>
              <a:off x="9069054" y="4693115"/>
              <a:ext cx="1982575" cy="1056482"/>
            </a:xfrm>
            <a:prstGeom prst="rect">
              <a:avLst/>
            </a:prstGeom>
            <a:noFill/>
            <a:ln>
              <a:noFill/>
            </a:ln>
          </p:spPr>
        </p:pic>
        <p:pic>
          <p:nvPicPr>
            <p:cNvPr id="40" name="Google Shape;40;p2"/>
            <p:cNvPicPr preferRelativeResize="0"/>
            <p:nvPr/>
          </p:nvPicPr>
          <p:blipFill rotWithShape="1">
            <a:blip r:embed="rId2">
              <a:alphaModFix/>
            </a:blip>
            <a:srcRect/>
            <a:stretch/>
          </p:blipFill>
          <p:spPr>
            <a:xfrm>
              <a:off x="1427484" y="5851611"/>
              <a:ext cx="1982575" cy="1056482"/>
            </a:xfrm>
            <a:prstGeom prst="rect">
              <a:avLst/>
            </a:prstGeom>
            <a:noFill/>
            <a:ln>
              <a:noFill/>
            </a:ln>
          </p:spPr>
        </p:pic>
        <p:pic>
          <p:nvPicPr>
            <p:cNvPr id="41" name="Google Shape;41;p2"/>
            <p:cNvPicPr preferRelativeResize="0"/>
            <p:nvPr/>
          </p:nvPicPr>
          <p:blipFill rotWithShape="1">
            <a:blip r:embed="rId2">
              <a:alphaModFix/>
            </a:blip>
            <a:srcRect/>
            <a:stretch/>
          </p:blipFill>
          <p:spPr>
            <a:xfrm>
              <a:off x="3501870" y="5853802"/>
              <a:ext cx="1982575" cy="1056482"/>
            </a:xfrm>
            <a:prstGeom prst="rect">
              <a:avLst/>
            </a:prstGeom>
            <a:noFill/>
            <a:ln>
              <a:noFill/>
            </a:ln>
          </p:spPr>
        </p:pic>
        <p:pic>
          <p:nvPicPr>
            <p:cNvPr id="42" name="Google Shape;42;p2"/>
            <p:cNvPicPr preferRelativeResize="0"/>
            <p:nvPr/>
          </p:nvPicPr>
          <p:blipFill rotWithShape="1">
            <a:blip r:embed="rId2">
              <a:alphaModFix/>
            </a:blip>
            <a:srcRect/>
            <a:stretch/>
          </p:blipFill>
          <p:spPr>
            <a:xfrm>
              <a:off x="5586195" y="5851611"/>
              <a:ext cx="1982575" cy="1056482"/>
            </a:xfrm>
            <a:prstGeom prst="rect">
              <a:avLst/>
            </a:prstGeom>
            <a:noFill/>
            <a:ln>
              <a:noFill/>
            </a:ln>
          </p:spPr>
        </p:pic>
        <p:pic>
          <p:nvPicPr>
            <p:cNvPr id="43" name="Google Shape;43;p2"/>
            <p:cNvPicPr preferRelativeResize="0"/>
            <p:nvPr/>
          </p:nvPicPr>
          <p:blipFill rotWithShape="1">
            <a:blip r:embed="rId2">
              <a:alphaModFix/>
            </a:blip>
            <a:srcRect/>
            <a:stretch/>
          </p:blipFill>
          <p:spPr>
            <a:xfrm>
              <a:off x="7660581" y="5851611"/>
              <a:ext cx="1982575" cy="1056482"/>
            </a:xfrm>
            <a:prstGeom prst="rect">
              <a:avLst/>
            </a:prstGeom>
            <a:noFill/>
            <a:ln>
              <a:noFill/>
            </a:ln>
          </p:spPr>
        </p:pic>
        <p:pic>
          <p:nvPicPr>
            <p:cNvPr id="44" name="Google Shape;44;p2"/>
            <p:cNvPicPr preferRelativeResize="0"/>
            <p:nvPr/>
          </p:nvPicPr>
          <p:blipFill rotWithShape="1">
            <a:blip r:embed="rId2">
              <a:alphaModFix/>
            </a:blip>
            <a:srcRect/>
            <a:stretch/>
          </p:blipFill>
          <p:spPr>
            <a:xfrm>
              <a:off x="9744906" y="5851611"/>
              <a:ext cx="1982575" cy="1056482"/>
            </a:xfrm>
            <a:prstGeom prst="rect">
              <a:avLst/>
            </a:prstGeom>
            <a:noFill/>
            <a:ln>
              <a:noFill/>
            </a:ln>
          </p:spPr>
        </p:pic>
        <p:pic>
          <p:nvPicPr>
            <p:cNvPr id="45" name="Google Shape;45;p2"/>
            <p:cNvPicPr preferRelativeResize="0"/>
            <p:nvPr/>
          </p:nvPicPr>
          <p:blipFill rotWithShape="1">
            <a:blip r:embed="rId2">
              <a:alphaModFix/>
            </a:blip>
            <a:srcRect/>
            <a:stretch/>
          </p:blipFill>
          <p:spPr>
            <a:xfrm>
              <a:off x="-1322754" y="1194560"/>
              <a:ext cx="1982575" cy="1056482"/>
            </a:xfrm>
            <a:prstGeom prst="rect">
              <a:avLst/>
            </a:prstGeom>
            <a:noFill/>
            <a:ln>
              <a:noFill/>
            </a:ln>
          </p:spPr>
        </p:pic>
        <p:pic>
          <p:nvPicPr>
            <p:cNvPr id="46" name="Google Shape;46;p2"/>
            <p:cNvPicPr preferRelativeResize="0"/>
            <p:nvPr/>
          </p:nvPicPr>
          <p:blipFill rotWithShape="1">
            <a:blip r:embed="rId2">
              <a:alphaModFix/>
            </a:blip>
            <a:srcRect/>
            <a:stretch/>
          </p:blipFill>
          <p:spPr>
            <a:xfrm>
              <a:off x="-641767" y="2356620"/>
              <a:ext cx="1982575" cy="1056482"/>
            </a:xfrm>
            <a:prstGeom prst="rect">
              <a:avLst/>
            </a:prstGeom>
            <a:noFill/>
            <a:ln>
              <a:noFill/>
            </a:ln>
          </p:spPr>
        </p:pic>
        <p:pic>
          <p:nvPicPr>
            <p:cNvPr id="47" name="Google Shape;47;p2"/>
            <p:cNvPicPr preferRelativeResize="0"/>
            <p:nvPr/>
          </p:nvPicPr>
          <p:blipFill rotWithShape="1">
            <a:blip r:embed="rId2">
              <a:alphaModFix/>
            </a:blip>
            <a:srcRect/>
            <a:stretch/>
          </p:blipFill>
          <p:spPr>
            <a:xfrm>
              <a:off x="-1327981" y="4684545"/>
              <a:ext cx="1982575" cy="1056482"/>
            </a:xfrm>
            <a:prstGeom prst="rect">
              <a:avLst/>
            </a:prstGeom>
            <a:noFill/>
            <a:ln>
              <a:noFill/>
            </a:ln>
          </p:spPr>
        </p:pic>
        <p:pic>
          <p:nvPicPr>
            <p:cNvPr id="48" name="Google Shape;48;p2"/>
            <p:cNvPicPr preferRelativeResize="0"/>
            <p:nvPr/>
          </p:nvPicPr>
          <p:blipFill rotWithShape="1">
            <a:blip r:embed="rId2">
              <a:alphaModFix/>
            </a:blip>
            <a:srcRect/>
            <a:stretch/>
          </p:blipFill>
          <p:spPr>
            <a:xfrm>
              <a:off x="-641767" y="5851371"/>
              <a:ext cx="1982575" cy="1056482"/>
            </a:xfrm>
            <a:prstGeom prst="rect">
              <a:avLst/>
            </a:prstGeom>
            <a:noFill/>
            <a:ln>
              <a:noFill/>
            </a:ln>
          </p:spPr>
        </p:pic>
      </p:grpSp>
      <p:sp>
        <p:nvSpPr>
          <p:cNvPr id="49" name="Google Shape;49;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2"/>
          <p:cNvSpPr/>
          <p:nvPr/>
        </p:nvSpPr>
        <p:spPr>
          <a:xfrm>
            <a:off x="5094953" y="0"/>
            <a:ext cx="4049100" cy="51435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51" name="Google Shape;51;p2"/>
          <p:cNvSpPr txBox="1"/>
          <p:nvPr/>
        </p:nvSpPr>
        <p:spPr>
          <a:xfrm>
            <a:off x="5094954" y="4323688"/>
            <a:ext cx="3760500" cy="3462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800" b="0" i="0" u="none" strike="noStrike" cap="none">
                <a:solidFill>
                  <a:schemeClr val="lt1"/>
                </a:solidFill>
                <a:latin typeface="Roboto Black"/>
                <a:ea typeface="Roboto Black"/>
                <a:cs typeface="Roboto Black"/>
                <a:sym typeface="Roboto Black"/>
              </a:rPr>
              <a:t>Strategies For Change</a:t>
            </a:r>
            <a:endParaRPr sz="1800" b="0" i="0" u="none" strike="noStrike" cap="none">
              <a:solidFill>
                <a:schemeClr val="lt1"/>
              </a:solidFill>
              <a:latin typeface="Roboto Black"/>
              <a:ea typeface="Roboto Black"/>
              <a:cs typeface="Roboto Black"/>
              <a:sym typeface="Roboto Black"/>
            </a:endParaRPr>
          </a:p>
        </p:txBody>
      </p:sp>
      <p:sp>
        <p:nvSpPr>
          <p:cNvPr id="52" name="Google Shape;52;p2"/>
          <p:cNvSpPr txBox="1"/>
          <p:nvPr/>
        </p:nvSpPr>
        <p:spPr>
          <a:xfrm>
            <a:off x="5094953" y="4699061"/>
            <a:ext cx="37605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b="0" i="0" u="none" strike="noStrike" cap="none">
                <a:solidFill>
                  <a:schemeClr val="lt1"/>
                </a:solidFill>
                <a:latin typeface="Roboto"/>
                <a:ea typeface="Roboto"/>
                <a:cs typeface="Roboto"/>
                <a:sym typeface="Roboto"/>
              </a:rPr>
              <a:t>thn.org</a:t>
            </a:r>
            <a:endParaRPr sz="1200" b="0" i="0" u="none" strike="noStrike" cap="none">
              <a:solidFill>
                <a:schemeClr val="lt1"/>
              </a:solidFill>
              <a:latin typeface="Roboto"/>
              <a:ea typeface="Roboto"/>
              <a:cs typeface="Roboto"/>
              <a:sym typeface="Roboto"/>
            </a:endParaRPr>
          </a:p>
        </p:txBody>
      </p:sp>
      <p:sp>
        <p:nvSpPr>
          <p:cNvPr id="53" name="Google Shape;53;p2"/>
          <p:cNvSpPr txBox="1">
            <a:spLocks noGrp="1"/>
          </p:cNvSpPr>
          <p:nvPr>
            <p:ph type="title"/>
          </p:nvPr>
        </p:nvSpPr>
        <p:spPr>
          <a:xfrm>
            <a:off x="5608150" y="1556657"/>
            <a:ext cx="3247500" cy="18405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lt1"/>
              </a:buClr>
              <a:buSzPts val="3300"/>
              <a:buFont typeface="Roboto Black"/>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54" name="Google Shape;54;p2"/>
          <p:cNvPicPr preferRelativeResize="0"/>
          <p:nvPr/>
        </p:nvPicPr>
        <p:blipFill rotWithShape="1">
          <a:blip r:embed="rId3">
            <a:alphaModFix/>
          </a:blip>
          <a:srcRect/>
          <a:stretch/>
        </p:blipFill>
        <p:spPr>
          <a:xfrm>
            <a:off x="5595299" y="410206"/>
            <a:ext cx="3055907" cy="917615"/>
          </a:xfrm>
          <a:prstGeom prst="rect">
            <a:avLst/>
          </a:prstGeom>
          <a:noFill/>
          <a:ln>
            <a:noFill/>
          </a:ln>
        </p:spPr>
      </p:pic>
      <p:sp>
        <p:nvSpPr>
          <p:cNvPr id="55" name="Google Shape;55;p2"/>
          <p:cNvSpPr/>
          <p:nvPr/>
        </p:nvSpPr>
        <p:spPr>
          <a:xfrm>
            <a:off x="-1284513" y="-195943"/>
            <a:ext cx="1230000" cy="59544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7" name="Google Shape;117;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8" name="Google Shape;118;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9" name="Google Shape;119;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0" name="Google Shape;120;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21" name="Google Shape;121;p11"/>
          <p:cNvPicPr preferRelativeResize="0"/>
          <p:nvPr/>
        </p:nvPicPr>
        <p:blipFill rotWithShape="1">
          <a:blip r:embed="rId2">
            <a:alphaModFix/>
          </a:blip>
          <a:srcRect/>
          <a:stretch/>
        </p:blipFill>
        <p:spPr>
          <a:xfrm>
            <a:off x="143582" y="4373585"/>
            <a:ext cx="736094" cy="58750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2"/>
        <p:cNvGrpSpPr/>
        <p:nvPr/>
      </p:nvGrpSpPr>
      <p:grpSpPr>
        <a:xfrm>
          <a:off x="0" y="0"/>
          <a:ext cx="0" cy="0"/>
          <a:chOff x="0" y="0"/>
          <a:chExt cx="0" cy="0"/>
        </a:xfrm>
      </p:grpSpPr>
      <p:sp>
        <p:nvSpPr>
          <p:cNvPr id="123" name="Google Shape;123;p1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4" name="Google Shape;124;p1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 name="Google Shape;125;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 name="Google Shape;126;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7" name="Google Shape;127;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28" name="Google Shape;128;p12"/>
          <p:cNvPicPr preferRelativeResize="0"/>
          <p:nvPr/>
        </p:nvPicPr>
        <p:blipFill rotWithShape="1">
          <a:blip r:embed="rId2">
            <a:alphaModFix/>
          </a:blip>
          <a:srcRect/>
          <a:stretch/>
        </p:blipFill>
        <p:spPr>
          <a:xfrm>
            <a:off x="143582" y="4373585"/>
            <a:ext cx="736094" cy="58750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p13"/>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1" name="Google Shape;131;p13"/>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rmAutofit/>
          </a:bodyPr>
          <a:lstStyle>
            <a:lvl1pPr lvl="0" algn="ctr" rtl="0">
              <a:lnSpc>
                <a:spcPct val="100000"/>
              </a:lnSpc>
              <a:spcBef>
                <a:spcPts val="800"/>
              </a:spcBef>
              <a:spcAft>
                <a:spcPts val="0"/>
              </a:spcAft>
              <a:buSzPts val="2800"/>
              <a:buNone/>
              <a:defRPr sz="2800"/>
            </a:lvl1pPr>
            <a:lvl2pPr lvl="1" algn="ctr" rtl="0">
              <a:lnSpc>
                <a:spcPct val="100000"/>
              </a:lnSpc>
              <a:spcBef>
                <a:spcPts val="400"/>
              </a:spcBef>
              <a:spcAft>
                <a:spcPts val="0"/>
              </a:spcAft>
              <a:buSzPts val="2800"/>
              <a:buNone/>
              <a:defRPr sz="2800"/>
            </a:lvl2pPr>
            <a:lvl3pPr lvl="2" algn="ctr" rtl="0">
              <a:lnSpc>
                <a:spcPct val="100000"/>
              </a:lnSpc>
              <a:spcBef>
                <a:spcPts val="400"/>
              </a:spcBef>
              <a:spcAft>
                <a:spcPts val="0"/>
              </a:spcAft>
              <a:buSzPts val="2800"/>
              <a:buNone/>
              <a:defRPr sz="2800"/>
            </a:lvl3pPr>
            <a:lvl4pPr lvl="3" algn="ctr" rtl="0">
              <a:lnSpc>
                <a:spcPct val="100000"/>
              </a:lnSpc>
              <a:spcBef>
                <a:spcPts val="4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132" name="Google Shape;132;p1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 name="Google Shape;135;p14"/>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36" name="Google Shape;136;p1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 name="Google Shape;59;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3"/>
          <p:cNvPicPr preferRelativeResize="0"/>
          <p:nvPr/>
        </p:nvPicPr>
        <p:blipFill rotWithShape="1">
          <a:blip r:embed="rId2">
            <a:alphaModFix/>
          </a:blip>
          <a:srcRect/>
          <a:stretch/>
        </p:blipFill>
        <p:spPr>
          <a:xfrm>
            <a:off x="143582" y="4373585"/>
            <a:ext cx="736094" cy="58750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Roboto Black"/>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 name="Google Shape;65;p4"/>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FA7"/>
              </a:buClr>
              <a:buSzPts val="1800"/>
              <a:buNone/>
              <a:defRPr sz="1800">
                <a:solidFill>
                  <a:srgbClr val="888FA7"/>
                </a:solidFill>
              </a:defRPr>
            </a:lvl1pPr>
            <a:lvl2pPr marL="914400" lvl="1" indent="-228600" algn="l">
              <a:lnSpc>
                <a:spcPct val="90000"/>
              </a:lnSpc>
              <a:spcBef>
                <a:spcPts val="400"/>
              </a:spcBef>
              <a:spcAft>
                <a:spcPts val="0"/>
              </a:spcAft>
              <a:buClr>
                <a:srgbClr val="888FA7"/>
              </a:buClr>
              <a:buSzPts val="1500"/>
              <a:buNone/>
              <a:defRPr sz="1500">
                <a:solidFill>
                  <a:srgbClr val="888FA7"/>
                </a:solidFill>
              </a:defRPr>
            </a:lvl2pPr>
            <a:lvl3pPr marL="1371600" lvl="2" indent="-228600" algn="l">
              <a:lnSpc>
                <a:spcPct val="90000"/>
              </a:lnSpc>
              <a:spcBef>
                <a:spcPts val="400"/>
              </a:spcBef>
              <a:spcAft>
                <a:spcPts val="0"/>
              </a:spcAft>
              <a:buClr>
                <a:srgbClr val="888FA7"/>
              </a:buClr>
              <a:buSzPts val="1400"/>
              <a:buNone/>
              <a:defRPr sz="1400">
                <a:solidFill>
                  <a:srgbClr val="888FA7"/>
                </a:solidFill>
              </a:defRPr>
            </a:lvl3pPr>
            <a:lvl4pPr marL="1828800" lvl="3" indent="-228600" algn="l">
              <a:lnSpc>
                <a:spcPct val="90000"/>
              </a:lnSpc>
              <a:spcBef>
                <a:spcPts val="400"/>
              </a:spcBef>
              <a:spcAft>
                <a:spcPts val="0"/>
              </a:spcAft>
              <a:buClr>
                <a:srgbClr val="888FA7"/>
              </a:buClr>
              <a:buSzPts val="1200"/>
              <a:buNone/>
              <a:defRPr sz="1200">
                <a:solidFill>
                  <a:srgbClr val="888FA7"/>
                </a:solidFill>
              </a:defRPr>
            </a:lvl4pPr>
            <a:lvl5pPr marL="2286000" lvl="4" indent="-228600" algn="l">
              <a:lnSpc>
                <a:spcPct val="90000"/>
              </a:lnSpc>
              <a:spcBef>
                <a:spcPts val="400"/>
              </a:spcBef>
              <a:spcAft>
                <a:spcPts val="0"/>
              </a:spcAft>
              <a:buClr>
                <a:srgbClr val="888FA7"/>
              </a:buClr>
              <a:buSzPts val="1200"/>
              <a:buNone/>
              <a:defRPr sz="1200">
                <a:solidFill>
                  <a:srgbClr val="888FA7"/>
                </a:solidFill>
              </a:defRPr>
            </a:lvl5pPr>
            <a:lvl6pPr marL="2743200" lvl="5" indent="-228600" algn="l">
              <a:lnSpc>
                <a:spcPct val="90000"/>
              </a:lnSpc>
              <a:spcBef>
                <a:spcPts val="400"/>
              </a:spcBef>
              <a:spcAft>
                <a:spcPts val="0"/>
              </a:spcAft>
              <a:buClr>
                <a:srgbClr val="888FA7"/>
              </a:buClr>
              <a:buSzPts val="1200"/>
              <a:buNone/>
              <a:defRPr sz="1200">
                <a:solidFill>
                  <a:srgbClr val="888FA7"/>
                </a:solidFill>
              </a:defRPr>
            </a:lvl6pPr>
            <a:lvl7pPr marL="3200400" lvl="6" indent="-228600" algn="l">
              <a:lnSpc>
                <a:spcPct val="90000"/>
              </a:lnSpc>
              <a:spcBef>
                <a:spcPts val="400"/>
              </a:spcBef>
              <a:spcAft>
                <a:spcPts val="0"/>
              </a:spcAft>
              <a:buClr>
                <a:srgbClr val="888FA7"/>
              </a:buClr>
              <a:buSzPts val="1200"/>
              <a:buNone/>
              <a:defRPr sz="1200">
                <a:solidFill>
                  <a:srgbClr val="888FA7"/>
                </a:solidFill>
              </a:defRPr>
            </a:lvl7pPr>
            <a:lvl8pPr marL="3657600" lvl="7" indent="-228600" algn="l">
              <a:lnSpc>
                <a:spcPct val="90000"/>
              </a:lnSpc>
              <a:spcBef>
                <a:spcPts val="400"/>
              </a:spcBef>
              <a:spcAft>
                <a:spcPts val="0"/>
              </a:spcAft>
              <a:buClr>
                <a:srgbClr val="888FA7"/>
              </a:buClr>
              <a:buSzPts val="1200"/>
              <a:buNone/>
              <a:defRPr sz="1200">
                <a:solidFill>
                  <a:srgbClr val="888FA7"/>
                </a:solidFill>
              </a:defRPr>
            </a:lvl8pPr>
            <a:lvl9pPr marL="4114800" lvl="8" indent="-228600" algn="l">
              <a:lnSpc>
                <a:spcPct val="90000"/>
              </a:lnSpc>
              <a:spcBef>
                <a:spcPts val="400"/>
              </a:spcBef>
              <a:spcAft>
                <a:spcPts val="0"/>
              </a:spcAft>
              <a:buClr>
                <a:srgbClr val="888FA7"/>
              </a:buClr>
              <a:buSzPts val="1200"/>
              <a:buNone/>
              <a:defRPr sz="1200">
                <a:solidFill>
                  <a:srgbClr val="888FA7"/>
                </a:solidFill>
              </a:defRPr>
            </a:lvl9pPr>
          </a:lstStyle>
          <a:p>
            <a:endParaRPr/>
          </a:p>
        </p:txBody>
      </p:sp>
      <p:sp>
        <p:nvSpPr>
          <p:cNvPr id="66" name="Google Shape;66;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4"/>
          <p:cNvPicPr preferRelativeResize="0"/>
          <p:nvPr/>
        </p:nvPicPr>
        <p:blipFill rotWithShape="1">
          <a:blip r:embed="rId2">
            <a:alphaModFix/>
          </a:blip>
          <a:srcRect/>
          <a:stretch/>
        </p:blipFill>
        <p:spPr>
          <a:xfrm>
            <a:off x="143582" y="4373585"/>
            <a:ext cx="736094" cy="58750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 name="Google Shape;72;p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 name="Google Shape;73;p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7" name="Google Shape;77;p5"/>
          <p:cNvPicPr preferRelativeResize="0"/>
          <p:nvPr/>
        </p:nvPicPr>
        <p:blipFill rotWithShape="1">
          <a:blip r:embed="rId2">
            <a:alphaModFix/>
          </a:blip>
          <a:srcRect/>
          <a:stretch/>
        </p:blipFill>
        <p:spPr>
          <a:xfrm>
            <a:off x="143582" y="4373585"/>
            <a:ext cx="736094" cy="58750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8"/>
        <p:cNvGrpSpPr/>
        <p:nvPr/>
      </p:nvGrpSpPr>
      <p:grpSpPr>
        <a:xfrm>
          <a:off x="0" y="0"/>
          <a:ext cx="0" cy="0"/>
          <a:chOff x="0" y="0"/>
          <a:chExt cx="0" cy="0"/>
        </a:xfrm>
      </p:grpSpPr>
      <p:sp>
        <p:nvSpPr>
          <p:cNvPr id="79" name="Google Shape;79;p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6"/>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1" name="Google Shape;81;p6"/>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3" name="Google Shape;83;p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6" name="Google Shape;86;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6"/>
          <p:cNvPicPr preferRelativeResize="0"/>
          <p:nvPr/>
        </p:nvPicPr>
        <p:blipFill rotWithShape="1">
          <a:blip r:embed="rId2">
            <a:alphaModFix/>
          </a:blip>
          <a:srcRect/>
          <a:stretch/>
        </p:blipFill>
        <p:spPr>
          <a:xfrm>
            <a:off x="143582" y="4373585"/>
            <a:ext cx="736094" cy="58750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0" name="Google Shape;9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93" name="Google Shape;93;p7"/>
          <p:cNvPicPr preferRelativeResize="0"/>
          <p:nvPr/>
        </p:nvPicPr>
        <p:blipFill rotWithShape="1">
          <a:blip r:embed="rId2">
            <a:alphaModFix/>
          </a:blip>
          <a:srcRect/>
          <a:stretch/>
        </p:blipFill>
        <p:spPr>
          <a:xfrm>
            <a:off x="143582" y="4373585"/>
            <a:ext cx="736094" cy="58750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98" name="Google Shape;98;p8"/>
          <p:cNvPicPr preferRelativeResize="0"/>
          <p:nvPr/>
        </p:nvPicPr>
        <p:blipFill rotWithShape="1">
          <a:blip r:embed="rId2">
            <a:alphaModFix/>
          </a:blip>
          <a:srcRect/>
          <a:stretch/>
        </p:blipFill>
        <p:spPr>
          <a:xfrm>
            <a:off x="143582" y="4373585"/>
            <a:ext cx="736094" cy="58750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9"/>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Roboto Black"/>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9"/>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9"/>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9"/>
          <p:cNvPicPr preferRelativeResize="0"/>
          <p:nvPr/>
        </p:nvPicPr>
        <p:blipFill rotWithShape="1">
          <a:blip r:embed="rId2">
            <a:alphaModFix/>
          </a:blip>
          <a:srcRect/>
          <a:stretch/>
        </p:blipFill>
        <p:spPr>
          <a:xfrm>
            <a:off x="143582" y="4373585"/>
            <a:ext cx="736094" cy="58750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7"/>
        <p:cNvGrpSpPr/>
        <p:nvPr/>
      </p:nvGrpSpPr>
      <p:grpSpPr>
        <a:xfrm>
          <a:off x="0" y="0"/>
          <a:ext cx="0" cy="0"/>
          <a:chOff x="0" y="0"/>
          <a:chExt cx="0" cy="0"/>
        </a:xfrm>
      </p:grpSpPr>
      <p:sp>
        <p:nvSpPr>
          <p:cNvPr id="108" name="Google Shape;108;p10"/>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Roboto Black"/>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9" name="Google Shape;109;p10"/>
          <p:cNvSpPr>
            <a:spLocks noGrp="1"/>
          </p:cNvSpPr>
          <p:nvPr>
            <p:ph type="pic" idx="2"/>
          </p:nvPr>
        </p:nvSpPr>
        <p:spPr>
          <a:xfrm>
            <a:off x="3887391" y="740569"/>
            <a:ext cx="4629300" cy="3655200"/>
          </a:xfrm>
          <a:prstGeom prst="rect">
            <a:avLst/>
          </a:prstGeom>
          <a:noFill/>
          <a:ln>
            <a:noFill/>
          </a:ln>
        </p:spPr>
      </p:sp>
      <p:sp>
        <p:nvSpPr>
          <p:cNvPr id="110" name="Google Shape;110;p10"/>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1" name="Google Shape;111;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3" name="Google Shape;113;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14" name="Google Shape;114;p10"/>
          <p:cNvPicPr preferRelativeResize="0"/>
          <p:nvPr/>
        </p:nvPicPr>
        <p:blipFill rotWithShape="1">
          <a:blip r:embed="rId2">
            <a:alphaModFix/>
          </a:blip>
          <a:srcRect/>
          <a:stretch/>
        </p:blipFill>
        <p:spPr>
          <a:xfrm>
            <a:off x="143582" y="4373585"/>
            <a:ext cx="736094" cy="58750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Roboto Black"/>
              <a:buNone/>
              <a:defRPr sz="3300" b="0" i="0" u="none" strike="noStrike" cap="none">
                <a:solidFill>
                  <a:schemeClr val="dk1"/>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FA7"/>
                </a:solidFill>
                <a:latin typeface="Roboto"/>
                <a:ea typeface="Roboto"/>
                <a:cs typeface="Roboto"/>
                <a:sym typeface="Roboto"/>
              </a:defRPr>
            </a:lvl1pPr>
            <a:lvl2pPr marR="0" lvl="1" algn="l" rtl="0">
              <a:spcBef>
                <a:spcPts val="0"/>
              </a:spcBef>
              <a:spcAft>
                <a:spcPts val="0"/>
              </a:spcAft>
              <a:buSzPts val="1100"/>
              <a:buNone/>
              <a:defRPr sz="1400" b="0" i="0" u="none" strike="noStrike" cap="none">
                <a:solidFill>
                  <a:schemeClr val="dk1"/>
                </a:solidFill>
                <a:latin typeface="Roboto"/>
                <a:ea typeface="Roboto"/>
                <a:cs typeface="Roboto"/>
                <a:sym typeface="Roboto"/>
              </a:defRPr>
            </a:lvl2pPr>
            <a:lvl3pPr marR="0" lvl="2" algn="l" rtl="0">
              <a:spcBef>
                <a:spcPts val="0"/>
              </a:spcBef>
              <a:spcAft>
                <a:spcPts val="0"/>
              </a:spcAft>
              <a:buSzPts val="1100"/>
              <a:buNone/>
              <a:defRPr sz="1400" b="0" i="0" u="none" strike="noStrike" cap="none">
                <a:solidFill>
                  <a:schemeClr val="dk1"/>
                </a:solidFill>
                <a:latin typeface="Roboto"/>
                <a:ea typeface="Roboto"/>
                <a:cs typeface="Roboto"/>
                <a:sym typeface="Roboto"/>
              </a:defRPr>
            </a:lvl3pPr>
            <a:lvl4pPr marR="0" lvl="3" algn="l" rtl="0">
              <a:spcBef>
                <a:spcPts val="0"/>
              </a:spcBef>
              <a:spcAft>
                <a:spcPts val="0"/>
              </a:spcAft>
              <a:buSzPts val="1100"/>
              <a:buNone/>
              <a:defRPr sz="1400" b="0" i="0" u="none" strike="noStrike" cap="none">
                <a:solidFill>
                  <a:schemeClr val="dk1"/>
                </a:solidFill>
                <a:latin typeface="Roboto"/>
                <a:ea typeface="Roboto"/>
                <a:cs typeface="Roboto"/>
                <a:sym typeface="Roboto"/>
              </a:defRPr>
            </a:lvl4pPr>
            <a:lvl5pPr marR="0" lvl="4" algn="l" rtl="0">
              <a:spcBef>
                <a:spcPts val="0"/>
              </a:spcBef>
              <a:spcAft>
                <a:spcPts val="0"/>
              </a:spcAft>
              <a:buSzPts val="1100"/>
              <a:buNone/>
              <a:defRPr sz="1400" b="0" i="0" u="none" strike="noStrike" cap="none">
                <a:solidFill>
                  <a:schemeClr val="dk1"/>
                </a:solidFill>
                <a:latin typeface="Roboto"/>
                <a:ea typeface="Roboto"/>
                <a:cs typeface="Roboto"/>
                <a:sym typeface="Roboto"/>
              </a:defRPr>
            </a:lvl5pPr>
            <a:lvl6pPr marR="0" lvl="5" algn="l" rtl="0">
              <a:spcBef>
                <a:spcPts val="0"/>
              </a:spcBef>
              <a:spcAft>
                <a:spcPts val="0"/>
              </a:spcAft>
              <a:buSzPts val="1100"/>
              <a:buNone/>
              <a:defRPr sz="1400" b="0" i="0" u="none" strike="noStrike" cap="none">
                <a:solidFill>
                  <a:schemeClr val="dk1"/>
                </a:solidFill>
                <a:latin typeface="Roboto"/>
                <a:ea typeface="Roboto"/>
                <a:cs typeface="Roboto"/>
                <a:sym typeface="Roboto"/>
              </a:defRPr>
            </a:lvl6pPr>
            <a:lvl7pPr marR="0" lvl="6" algn="l" rtl="0">
              <a:spcBef>
                <a:spcPts val="0"/>
              </a:spcBef>
              <a:spcAft>
                <a:spcPts val="0"/>
              </a:spcAft>
              <a:buSzPts val="1100"/>
              <a:buNone/>
              <a:defRPr sz="1400" b="0" i="0" u="none" strike="noStrike" cap="none">
                <a:solidFill>
                  <a:schemeClr val="dk1"/>
                </a:solidFill>
                <a:latin typeface="Roboto"/>
                <a:ea typeface="Roboto"/>
                <a:cs typeface="Roboto"/>
                <a:sym typeface="Roboto"/>
              </a:defRPr>
            </a:lvl7pPr>
            <a:lvl8pPr marR="0" lvl="7" algn="l" rtl="0">
              <a:spcBef>
                <a:spcPts val="0"/>
              </a:spcBef>
              <a:spcAft>
                <a:spcPts val="0"/>
              </a:spcAft>
              <a:buSzPts val="1100"/>
              <a:buNone/>
              <a:defRPr sz="1400" b="0" i="0" u="none" strike="noStrike" cap="none">
                <a:solidFill>
                  <a:schemeClr val="dk1"/>
                </a:solidFill>
                <a:latin typeface="Roboto"/>
                <a:ea typeface="Roboto"/>
                <a:cs typeface="Roboto"/>
                <a:sym typeface="Roboto"/>
              </a:defRPr>
            </a:lvl8pPr>
            <a:lvl9pPr marR="0" lvl="8" algn="l" rtl="0">
              <a:spcBef>
                <a:spcPts val="0"/>
              </a:spcBef>
              <a:spcAft>
                <a:spcPts val="0"/>
              </a:spcAft>
              <a:buSzPts val="1100"/>
              <a:buNone/>
              <a:defRPr sz="1400" b="0" i="0" u="none" strike="noStrike" cap="none">
                <a:solidFill>
                  <a:schemeClr val="dk1"/>
                </a:solidFill>
                <a:latin typeface="Roboto"/>
                <a:ea typeface="Roboto"/>
                <a:cs typeface="Roboto"/>
                <a:sym typeface="Roboto"/>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FA7"/>
                </a:solidFill>
                <a:latin typeface="Roboto"/>
                <a:ea typeface="Roboto"/>
                <a:cs typeface="Roboto"/>
                <a:sym typeface="Roboto"/>
              </a:defRPr>
            </a:lvl1pPr>
            <a:lvl2pPr marR="0" lvl="1" algn="l" rtl="0">
              <a:spcBef>
                <a:spcPts val="0"/>
              </a:spcBef>
              <a:spcAft>
                <a:spcPts val="0"/>
              </a:spcAft>
              <a:buSzPts val="1100"/>
              <a:buNone/>
              <a:defRPr sz="1400" b="0" i="0" u="none" strike="noStrike" cap="none">
                <a:solidFill>
                  <a:schemeClr val="dk1"/>
                </a:solidFill>
                <a:latin typeface="Roboto"/>
                <a:ea typeface="Roboto"/>
                <a:cs typeface="Roboto"/>
                <a:sym typeface="Roboto"/>
              </a:defRPr>
            </a:lvl2pPr>
            <a:lvl3pPr marR="0" lvl="2" algn="l" rtl="0">
              <a:spcBef>
                <a:spcPts val="0"/>
              </a:spcBef>
              <a:spcAft>
                <a:spcPts val="0"/>
              </a:spcAft>
              <a:buSzPts val="1100"/>
              <a:buNone/>
              <a:defRPr sz="1400" b="0" i="0" u="none" strike="noStrike" cap="none">
                <a:solidFill>
                  <a:schemeClr val="dk1"/>
                </a:solidFill>
                <a:latin typeface="Roboto"/>
                <a:ea typeface="Roboto"/>
                <a:cs typeface="Roboto"/>
                <a:sym typeface="Roboto"/>
              </a:defRPr>
            </a:lvl3pPr>
            <a:lvl4pPr marR="0" lvl="3" algn="l" rtl="0">
              <a:spcBef>
                <a:spcPts val="0"/>
              </a:spcBef>
              <a:spcAft>
                <a:spcPts val="0"/>
              </a:spcAft>
              <a:buSzPts val="1100"/>
              <a:buNone/>
              <a:defRPr sz="1400" b="0" i="0" u="none" strike="noStrike" cap="none">
                <a:solidFill>
                  <a:schemeClr val="dk1"/>
                </a:solidFill>
                <a:latin typeface="Roboto"/>
                <a:ea typeface="Roboto"/>
                <a:cs typeface="Roboto"/>
                <a:sym typeface="Roboto"/>
              </a:defRPr>
            </a:lvl4pPr>
            <a:lvl5pPr marR="0" lvl="4" algn="l" rtl="0">
              <a:spcBef>
                <a:spcPts val="0"/>
              </a:spcBef>
              <a:spcAft>
                <a:spcPts val="0"/>
              </a:spcAft>
              <a:buSzPts val="1100"/>
              <a:buNone/>
              <a:defRPr sz="1400" b="0" i="0" u="none" strike="noStrike" cap="none">
                <a:solidFill>
                  <a:schemeClr val="dk1"/>
                </a:solidFill>
                <a:latin typeface="Roboto"/>
                <a:ea typeface="Roboto"/>
                <a:cs typeface="Roboto"/>
                <a:sym typeface="Roboto"/>
              </a:defRPr>
            </a:lvl5pPr>
            <a:lvl6pPr marR="0" lvl="5" algn="l" rtl="0">
              <a:spcBef>
                <a:spcPts val="0"/>
              </a:spcBef>
              <a:spcAft>
                <a:spcPts val="0"/>
              </a:spcAft>
              <a:buSzPts val="1100"/>
              <a:buNone/>
              <a:defRPr sz="1400" b="0" i="0" u="none" strike="noStrike" cap="none">
                <a:solidFill>
                  <a:schemeClr val="dk1"/>
                </a:solidFill>
                <a:latin typeface="Roboto"/>
                <a:ea typeface="Roboto"/>
                <a:cs typeface="Roboto"/>
                <a:sym typeface="Roboto"/>
              </a:defRPr>
            </a:lvl6pPr>
            <a:lvl7pPr marR="0" lvl="6" algn="l" rtl="0">
              <a:spcBef>
                <a:spcPts val="0"/>
              </a:spcBef>
              <a:spcAft>
                <a:spcPts val="0"/>
              </a:spcAft>
              <a:buSzPts val="1100"/>
              <a:buNone/>
              <a:defRPr sz="1400" b="0" i="0" u="none" strike="noStrike" cap="none">
                <a:solidFill>
                  <a:schemeClr val="dk1"/>
                </a:solidFill>
                <a:latin typeface="Roboto"/>
                <a:ea typeface="Roboto"/>
                <a:cs typeface="Roboto"/>
                <a:sym typeface="Roboto"/>
              </a:defRPr>
            </a:lvl7pPr>
            <a:lvl8pPr marR="0" lvl="7" algn="l" rtl="0">
              <a:spcBef>
                <a:spcPts val="0"/>
              </a:spcBef>
              <a:spcAft>
                <a:spcPts val="0"/>
              </a:spcAft>
              <a:buSzPts val="1100"/>
              <a:buNone/>
              <a:defRPr sz="1400" b="0" i="0" u="none" strike="noStrike" cap="none">
                <a:solidFill>
                  <a:schemeClr val="dk1"/>
                </a:solidFill>
                <a:latin typeface="Roboto"/>
                <a:ea typeface="Roboto"/>
                <a:cs typeface="Roboto"/>
                <a:sym typeface="Roboto"/>
              </a:defRPr>
            </a:lvl8pPr>
            <a:lvl9pPr marR="0" lvl="8" algn="l" rtl="0">
              <a:spcBef>
                <a:spcPts val="0"/>
              </a:spcBef>
              <a:spcAft>
                <a:spcPts val="0"/>
              </a:spcAft>
              <a:buSzPts val="1100"/>
              <a:buNone/>
              <a:defRPr sz="1400" b="0" i="0" u="none" strike="noStrike" cap="none">
                <a:solidFill>
                  <a:schemeClr val="dk1"/>
                </a:solidFill>
                <a:latin typeface="Roboto"/>
                <a:ea typeface="Roboto"/>
                <a:cs typeface="Roboto"/>
                <a:sym typeface="Roboto"/>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FA7"/>
                </a:solidFill>
                <a:latin typeface="Roboto"/>
                <a:ea typeface="Roboto"/>
                <a:cs typeface="Roboto"/>
                <a:sym typeface="Roboto"/>
              </a:defRPr>
            </a:lvl1pPr>
            <a:lvl2pPr marL="0" marR="0" lvl="1" indent="0" algn="r" rtl="0">
              <a:spcBef>
                <a:spcPts val="0"/>
              </a:spcBef>
              <a:buNone/>
              <a:defRPr sz="900" b="0" i="0" u="none" strike="noStrike" cap="none">
                <a:solidFill>
                  <a:srgbClr val="888FA7"/>
                </a:solidFill>
                <a:latin typeface="Roboto"/>
                <a:ea typeface="Roboto"/>
                <a:cs typeface="Roboto"/>
                <a:sym typeface="Roboto"/>
              </a:defRPr>
            </a:lvl2pPr>
            <a:lvl3pPr marL="0" marR="0" lvl="2" indent="0" algn="r" rtl="0">
              <a:spcBef>
                <a:spcPts val="0"/>
              </a:spcBef>
              <a:buNone/>
              <a:defRPr sz="900" b="0" i="0" u="none" strike="noStrike" cap="none">
                <a:solidFill>
                  <a:srgbClr val="888FA7"/>
                </a:solidFill>
                <a:latin typeface="Roboto"/>
                <a:ea typeface="Roboto"/>
                <a:cs typeface="Roboto"/>
                <a:sym typeface="Roboto"/>
              </a:defRPr>
            </a:lvl3pPr>
            <a:lvl4pPr marL="0" marR="0" lvl="3" indent="0" algn="r" rtl="0">
              <a:spcBef>
                <a:spcPts val="0"/>
              </a:spcBef>
              <a:buNone/>
              <a:defRPr sz="900" b="0" i="0" u="none" strike="noStrike" cap="none">
                <a:solidFill>
                  <a:srgbClr val="888FA7"/>
                </a:solidFill>
                <a:latin typeface="Roboto"/>
                <a:ea typeface="Roboto"/>
                <a:cs typeface="Roboto"/>
                <a:sym typeface="Roboto"/>
              </a:defRPr>
            </a:lvl4pPr>
            <a:lvl5pPr marL="0" marR="0" lvl="4" indent="0" algn="r" rtl="0">
              <a:spcBef>
                <a:spcPts val="0"/>
              </a:spcBef>
              <a:buNone/>
              <a:defRPr sz="900" b="0" i="0" u="none" strike="noStrike" cap="none">
                <a:solidFill>
                  <a:srgbClr val="888FA7"/>
                </a:solidFill>
                <a:latin typeface="Roboto"/>
                <a:ea typeface="Roboto"/>
                <a:cs typeface="Roboto"/>
                <a:sym typeface="Roboto"/>
              </a:defRPr>
            </a:lvl5pPr>
            <a:lvl6pPr marL="0" marR="0" lvl="5" indent="0" algn="r" rtl="0">
              <a:spcBef>
                <a:spcPts val="0"/>
              </a:spcBef>
              <a:buNone/>
              <a:defRPr sz="900" b="0" i="0" u="none" strike="noStrike" cap="none">
                <a:solidFill>
                  <a:srgbClr val="888FA7"/>
                </a:solidFill>
                <a:latin typeface="Roboto"/>
                <a:ea typeface="Roboto"/>
                <a:cs typeface="Roboto"/>
                <a:sym typeface="Roboto"/>
              </a:defRPr>
            </a:lvl6pPr>
            <a:lvl7pPr marL="0" marR="0" lvl="6" indent="0" algn="r" rtl="0">
              <a:spcBef>
                <a:spcPts val="0"/>
              </a:spcBef>
              <a:buNone/>
              <a:defRPr sz="900" b="0" i="0" u="none" strike="noStrike" cap="none">
                <a:solidFill>
                  <a:srgbClr val="888FA7"/>
                </a:solidFill>
                <a:latin typeface="Roboto"/>
                <a:ea typeface="Roboto"/>
                <a:cs typeface="Roboto"/>
                <a:sym typeface="Roboto"/>
              </a:defRPr>
            </a:lvl7pPr>
            <a:lvl8pPr marL="0" marR="0" lvl="7" indent="0" algn="r" rtl="0">
              <a:spcBef>
                <a:spcPts val="0"/>
              </a:spcBef>
              <a:buNone/>
              <a:defRPr sz="900" b="0" i="0" u="none" strike="noStrike" cap="none">
                <a:solidFill>
                  <a:srgbClr val="888FA7"/>
                </a:solidFill>
                <a:latin typeface="Roboto"/>
                <a:ea typeface="Roboto"/>
                <a:cs typeface="Roboto"/>
                <a:sym typeface="Roboto"/>
              </a:defRPr>
            </a:lvl8pPr>
            <a:lvl9pPr marL="0" marR="0" lvl="8" indent="0" algn="r" rtl="0">
              <a:spcBef>
                <a:spcPts val="0"/>
              </a:spcBef>
              <a:buNone/>
              <a:defRPr sz="900" b="0" i="0" u="none" strike="noStrike" cap="none">
                <a:solidFill>
                  <a:srgbClr val="888FA7"/>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data@thn.org" TargetMode="External"/><Relationship Id="rId4" Type="http://schemas.openxmlformats.org/officeDocument/2006/relationships/hyperlink" Target="mailto:alex@thn.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alex@thn.or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5608150" y="1600200"/>
            <a:ext cx="3252900" cy="2133600"/>
          </a:xfrm>
          <a:prstGeom prst="rect">
            <a:avLst/>
          </a:prstGeom>
          <a:noFill/>
          <a:ln>
            <a:noFill/>
          </a:ln>
        </p:spPr>
        <p:txBody>
          <a:bodyPr spcFirstLastPara="1" wrap="square" lIns="68575" tIns="34275" rIns="68575" bIns="34275" anchor="ctr" anchorCtr="0">
            <a:normAutofit/>
          </a:bodyPr>
          <a:lstStyle/>
          <a:p>
            <a:pPr marL="0" lvl="0" indent="0" algn="r" rtl="0">
              <a:lnSpc>
                <a:spcPct val="90000"/>
              </a:lnSpc>
              <a:spcBef>
                <a:spcPts val="0"/>
              </a:spcBef>
              <a:spcAft>
                <a:spcPts val="0"/>
              </a:spcAft>
              <a:buClr>
                <a:schemeClr val="lt1"/>
              </a:buClr>
              <a:buSzPts val="3300"/>
              <a:buFont typeface="Roboto Black"/>
              <a:buNone/>
            </a:pPr>
            <a:r>
              <a:rPr lang="en" dirty="0"/>
              <a:t>How to Read and Analyze your PIT Data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pSp>
        <p:nvGrpSpPr>
          <p:cNvPr id="390" name="Google Shape;390;p24"/>
          <p:cNvGrpSpPr/>
          <p:nvPr/>
        </p:nvGrpSpPr>
        <p:grpSpPr>
          <a:xfrm>
            <a:off x="7034" y="-9128"/>
            <a:ext cx="9108505" cy="5376716"/>
            <a:chOff x="9379" y="-12171"/>
            <a:chExt cx="12144673" cy="7168954"/>
          </a:xfrm>
        </p:grpSpPr>
        <p:sp>
          <p:nvSpPr>
            <p:cNvPr id="391" name="Google Shape;391;p24"/>
            <p:cNvSpPr/>
            <p:nvPr/>
          </p:nvSpPr>
          <p:spPr>
            <a:xfrm>
              <a:off x="2351309"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92" name="Google Shape;392;p24"/>
            <p:cNvSpPr/>
            <p:nvPr/>
          </p:nvSpPr>
          <p:spPr>
            <a:xfrm>
              <a:off x="2002966"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93" name="Google Shape;393;p24"/>
            <p:cNvSpPr/>
            <p:nvPr/>
          </p:nvSpPr>
          <p:spPr>
            <a:xfrm>
              <a:off x="581885" y="-1286"/>
              <a:ext cx="10661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94" name="Google Shape;394;p24"/>
            <p:cNvSpPr/>
            <p:nvPr/>
          </p:nvSpPr>
          <p:spPr>
            <a:xfrm>
              <a:off x="9379" y="-12171"/>
              <a:ext cx="572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95" name="Google Shape;395;p24"/>
            <p:cNvSpPr/>
            <p:nvPr/>
          </p:nvSpPr>
          <p:spPr>
            <a:xfrm rot="10800000">
              <a:off x="11600683" y="56474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96" name="Google Shape;396;p24"/>
            <p:cNvSpPr/>
            <p:nvPr/>
          </p:nvSpPr>
          <p:spPr>
            <a:xfrm rot="10800000">
              <a:off x="11255154" y="4741460"/>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97" name="Google Shape;397;p24"/>
            <p:cNvSpPr/>
            <p:nvPr/>
          </p:nvSpPr>
          <p:spPr>
            <a:xfrm>
              <a:off x="15452" y="3777099"/>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98" name="Google Shape;398;p24"/>
            <p:cNvSpPr txBox="1"/>
            <p:nvPr/>
          </p:nvSpPr>
          <p:spPr>
            <a:xfrm rot="-5400000">
              <a:off x="-284021" y="4040835"/>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5</a:t>
              </a:r>
              <a:endParaRPr>
                <a:solidFill>
                  <a:schemeClr val="lt1"/>
                </a:solidFill>
                <a:latin typeface="Roboto"/>
                <a:ea typeface="Roboto"/>
                <a:cs typeface="Roboto"/>
                <a:sym typeface="Roboto"/>
              </a:endParaRPr>
            </a:p>
          </p:txBody>
        </p:sp>
        <p:sp>
          <p:nvSpPr>
            <p:cNvPr id="399" name="Google Shape;399;p24"/>
            <p:cNvSpPr txBox="1"/>
            <p:nvPr/>
          </p:nvSpPr>
          <p:spPr>
            <a:xfrm rot="5400000">
              <a:off x="10624333" y="5335589"/>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6</a:t>
              </a:r>
              <a:endParaRPr>
                <a:solidFill>
                  <a:schemeClr val="lt1"/>
                </a:solidFill>
                <a:latin typeface="Roboto"/>
                <a:ea typeface="Roboto"/>
                <a:cs typeface="Roboto"/>
                <a:sym typeface="Roboto"/>
              </a:endParaRPr>
            </a:p>
          </p:txBody>
        </p:sp>
        <p:sp>
          <p:nvSpPr>
            <p:cNvPr id="400" name="Google Shape;400;p24"/>
            <p:cNvSpPr txBox="1"/>
            <p:nvPr/>
          </p:nvSpPr>
          <p:spPr>
            <a:xfrm rot="5400000">
              <a:off x="11079906" y="62363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Wrap- Up</a:t>
              </a:r>
              <a:endParaRPr>
                <a:solidFill>
                  <a:schemeClr val="lt1"/>
                </a:solidFill>
                <a:latin typeface="Roboto"/>
                <a:ea typeface="Roboto"/>
                <a:cs typeface="Roboto"/>
                <a:sym typeface="Roboto"/>
              </a:endParaRPr>
            </a:p>
          </p:txBody>
        </p:sp>
        <p:pic>
          <p:nvPicPr>
            <p:cNvPr id="401" name="Google Shape;401;p24"/>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402" name="Google Shape;402;p24"/>
          <p:cNvSpPr txBox="1">
            <a:spLocks noGrp="1"/>
          </p:cNvSpPr>
          <p:nvPr>
            <p:ph type="body" idx="1"/>
          </p:nvPr>
        </p:nvSpPr>
        <p:spPr>
          <a:xfrm>
            <a:off x="416500" y="1145350"/>
            <a:ext cx="7132200" cy="3416400"/>
          </a:xfrm>
          <a:prstGeom prst="rect">
            <a:avLst/>
          </a:prstGeom>
        </p:spPr>
        <p:txBody>
          <a:bodyPr spcFirstLastPara="1" wrap="square" lIns="68575" tIns="34275" rIns="68575" bIns="34275" anchor="t" anchorCtr="0">
            <a:normAutofit/>
          </a:bodyPr>
          <a:lstStyle/>
          <a:p>
            <a:pPr marL="177800" lvl="0" indent="0" algn="l" rtl="0">
              <a:spcBef>
                <a:spcPts val="800"/>
              </a:spcBef>
              <a:spcAft>
                <a:spcPts val="0"/>
              </a:spcAft>
              <a:buNone/>
            </a:pPr>
            <a:endParaRPr/>
          </a:p>
          <a:p>
            <a:pPr marL="457200" lvl="0" indent="-317500" algn="l" rtl="0">
              <a:spcBef>
                <a:spcPts val="800"/>
              </a:spcBef>
              <a:spcAft>
                <a:spcPts val="0"/>
              </a:spcAft>
              <a:buSzPts val="1400"/>
              <a:buChar char="•"/>
            </a:pPr>
            <a:r>
              <a:rPr lang="en"/>
              <a:t>Serious Mental Illness</a:t>
            </a:r>
            <a:endParaRPr/>
          </a:p>
          <a:p>
            <a:pPr marL="457200" lvl="0" indent="-317500" algn="l" rtl="0">
              <a:spcBef>
                <a:spcPts val="800"/>
              </a:spcBef>
              <a:spcAft>
                <a:spcPts val="0"/>
              </a:spcAft>
              <a:buSzPts val="1400"/>
              <a:buChar char="•"/>
            </a:pPr>
            <a:r>
              <a:rPr lang="en"/>
              <a:t>Substance Abuse Disorder</a:t>
            </a:r>
            <a:endParaRPr/>
          </a:p>
          <a:p>
            <a:pPr marL="457200" lvl="0" indent="-317500" algn="l" rtl="0">
              <a:spcBef>
                <a:spcPts val="800"/>
              </a:spcBef>
              <a:spcAft>
                <a:spcPts val="0"/>
              </a:spcAft>
              <a:buSzPts val="1400"/>
              <a:buChar char="•"/>
            </a:pPr>
            <a:r>
              <a:rPr lang="en"/>
              <a:t>HIV/AIDS</a:t>
            </a:r>
            <a:endParaRPr/>
          </a:p>
          <a:p>
            <a:pPr marL="457200" lvl="0" indent="-317500" algn="l" rtl="0">
              <a:spcBef>
                <a:spcPts val="800"/>
              </a:spcBef>
              <a:spcAft>
                <a:spcPts val="0"/>
              </a:spcAft>
              <a:buSzPts val="1400"/>
              <a:buChar char="•"/>
            </a:pPr>
            <a:r>
              <a:rPr lang="en"/>
              <a:t>Domestic Violence Survivors</a:t>
            </a:r>
            <a:endParaRPr/>
          </a:p>
        </p:txBody>
      </p:sp>
      <p:sp>
        <p:nvSpPr>
          <p:cNvPr id="403" name="Google Shape;403;p24"/>
          <p:cNvSpPr txBox="1">
            <a:spLocks noGrp="1"/>
          </p:cNvSpPr>
          <p:nvPr>
            <p:ph type="title"/>
          </p:nvPr>
        </p:nvSpPr>
        <p:spPr>
          <a:xfrm>
            <a:off x="594950" y="452150"/>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Additional Homeless Populations</a:t>
            </a:r>
            <a:endParaRPr/>
          </a:p>
        </p:txBody>
      </p:sp>
      <p:pic>
        <p:nvPicPr>
          <p:cNvPr id="404" name="Google Shape;404;p24"/>
          <p:cNvPicPr preferRelativeResize="0"/>
          <p:nvPr/>
        </p:nvPicPr>
        <p:blipFill>
          <a:blip r:embed="rId4">
            <a:alphaModFix/>
          </a:blip>
          <a:stretch>
            <a:fillRect/>
          </a:stretch>
        </p:blipFill>
        <p:spPr>
          <a:xfrm>
            <a:off x="4480475" y="1221125"/>
            <a:ext cx="3942149" cy="3108300"/>
          </a:xfrm>
          <a:prstGeom prst="rect">
            <a:avLst/>
          </a:prstGeom>
          <a:noFill/>
          <a:ln>
            <a:noFill/>
          </a:ln>
        </p:spPr>
      </p:pic>
      <p:sp>
        <p:nvSpPr>
          <p:cNvPr id="405" name="Google Shape;405;p24"/>
          <p:cNvSpPr txBox="1"/>
          <p:nvPr/>
        </p:nvSpPr>
        <p:spPr>
          <a:xfrm>
            <a:off x="1132000" y="4682250"/>
            <a:ext cx="99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Page 12</a:t>
            </a:r>
            <a:endParaRPr>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grpSp>
        <p:nvGrpSpPr>
          <p:cNvPr id="411" name="Google Shape;411;p25"/>
          <p:cNvGrpSpPr/>
          <p:nvPr/>
        </p:nvGrpSpPr>
        <p:grpSpPr>
          <a:xfrm>
            <a:off x="6912" y="-9128"/>
            <a:ext cx="9108627" cy="5376716"/>
            <a:chOff x="9216" y="-12171"/>
            <a:chExt cx="12144836" cy="7168954"/>
          </a:xfrm>
        </p:grpSpPr>
        <p:sp>
          <p:nvSpPr>
            <p:cNvPr id="412" name="Google Shape;412;p25"/>
            <p:cNvSpPr/>
            <p:nvPr/>
          </p:nvSpPr>
          <p:spPr>
            <a:xfrm>
              <a:off x="2351309"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13" name="Google Shape;413;p25"/>
            <p:cNvSpPr/>
            <p:nvPr/>
          </p:nvSpPr>
          <p:spPr>
            <a:xfrm>
              <a:off x="581885" y="-1286"/>
              <a:ext cx="110097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14" name="Google Shape;414;p25"/>
            <p:cNvSpPr/>
            <p:nvPr/>
          </p:nvSpPr>
          <p:spPr>
            <a:xfrm>
              <a:off x="9379" y="-12171"/>
              <a:ext cx="572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15" name="Google Shape;415;p25"/>
            <p:cNvSpPr/>
            <p:nvPr/>
          </p:nvSpPr>
          <p:spPr>
            <a:xfrm rot="10800000">
              <a:off x="11600683" y="56474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16" name="Google Shape;416;p25"/>
            <p:cNvSpPr/>
            <p:nvPr/>
          </p:nvSpPr>
          <p:spPr>
            <a:xfrm>
              <a:off x="9216" y="4739323"/>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17" name="Google Shape;417;p25"/>
            <p:cNvSpPr txBox="1"/>
            <p:nvPr/>
          </p:nvSpPr>
          <p:spPr>
            <a:xfrm rot="-5400000">
              <a:off x="-272155" y="5002605"/>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6</a:t>
              </a:r>
              <a:endParaRPr>
                <a:solidFill>
                  <a:schemeClr val="lt1"/>
                </a:solidFill>
                <a:latin typeface="Roboto"/>
                <a:ea typeface="Roboto"/>
                <a:cs typeface="Roboto"/>
                <a:sym typeface="Roboto"/>
              </a:endParaRPr>
            </a:p>
          </p:txBody>
        </p:sp>
        <p:sp>
          <p:nvSpPr>
            <p:cNvPr id="418" name="Google Shape;418;p25"/>
            <p:cNvSpPr txBox="1"/>
            <p:nvPr/>
          </p:nvSpPr>
          <p:spPr>
            <a:xfrm rot="5400000">
              <a:off x="11079906" y="62363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Wrap- Up</a:t>
              </a:r>
              <a:endParaRPr>
                <a:solidFill>
                  <a:schemeClr val="lt1"/>
                </a:solidFill>
                <a:latin typeface="Roboto"/>
                <a:ea typeface="Roboto"/>
                <a:cs typeface="Roboto"/>
                <a:sym typeface="Roboto"/>
              </a:endParaRPr>
            </a:p>
          </p:txBody>
        </p:sp>
        <p:pic>
          <p:nvPicPr>
            <p:cNvPr id="419" name="Google Shape;419;p25"/>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420" name="Google Shape;420;p25"/>
          <p:cNvSpPr txBox="1">
            <a:spLocks noGrp="1"/>
          </p:cNvSpPr>
          <p:nvPr>
            <p:ph type="title"/>
          </p:nvPr>
        </p:nvSpPr>
        <p:spPr>
          <a:xfrm>
            <a:off x="629841"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2025 Variables to Consider</a:t>
            </a:r>
            <a:endParaRPr dirty="0"/>
          </a:p>
        </p:txBody>
      </p:sp>
      <p:sp>
        <p:nvSpPr>
          <p:cNvPr id="421" name="Google Shape;421;p25"/>
          <p:cNvSpPr txBox="1">
            <a:spLocks noGrp="1"/>
          </p:cNvSpPr>
          <p:nvPr>
            <p:ph type="body" idx="1"/>
          </p:nvPr>
        </p:nvSpPr>
        <p:spPr>
          <a:xfrm>
            <a:off x="629850" y="1260874"/>
            <a:ext cx="3868200" cy="337800"/>
          </a:xfrm>
          <a:prstGeom prst="rect">
            <a:avLst/>
          </a:prstGeom>
        </p:spPr>
        <p:txBody>
          <a:bodyPr spcFirstLastPara="1" wrap="square" lIns="68575" tIns="34275" rIns="68575" bIns="34275" anchor="b" anchorCtr="0">
            <a:normAutofit fontScale="85000" lnSpcReduction="20000"/>
          </a:bodyPr>
          <a:lstStyle/>
          <a:p>
            <a:pPr marL="0" lvl="0" indent="0" algn="l" rtl="0">
              <a:spcBef>
                <a:spcPts val="800"/>
              </a:spcBef>
              <a:spcAft>
                <a:spcPts val="0"/>
              </a:spcAft>
              <a:buNone/>
            </a:pPr>
            <a:r>
              <a:rPr lang="en"/>
              <a:t>Unsheltered Count</a:t>
            </a:r>
            <a:endParaRPr/>
          </a:p>
        </p:txBody>
      </p:sp>
      <p:sp>
        <p:nvSpPr>
          <p:cNvPr id="422" name="Google Shape;422;p25"/>
          <p:cNvSpPr txBox="1">
            <a:spLocks noGrp="1"/>
          </p:cNvSpPr>
          <p:nvPr>
            <p:ph type="body" idx="2"/>
          </p:nvPr>
        </p:nvSpPr>
        <p:spPr>
          <a:xfrm>
            <a:off x="629850" y="1665150"/>
            <a:ext cx="3868200" cy="2976900"/>
          </a:xfrm>
          <a:prstGeom prst="rect">
            <a:avLst/>
          </a:prstGeom>
        </p:spPr>
        <p:txBody>
          <a:bodyPr spcFirstLastPara="1" wrap="square" lIns="68575" tIns="34275" rIns="68575" bIns="34275" anchor="t" anchorCtr="0">
            <a:normAutofit/>
          </a:bodyPr>
          <a:lstStyle/>
          <a:p>
            <a:pPr marL="457200" lvl="0" indent="-342900" algn="l" rtl="0">
              <a:spcBef>
                <a:spcPts val="800"/>
              </a:spcBef>
              <a:spcAft>
                <a:spcPts val="0"/>
              </a:spcAft>
              <a:buSzPts val="1800"/>
              <a:buChar char="•"/>
            </a:pPr>
            <a:r>
              <a:rPr lang="en" sz="1800" dirty="0"/>
              <a:t>Severe winter weather on </a:t>
            </a:r>
            <a:r>
              <a:rPr lang="en-US" sz="1800" dirty="0"/>
              <a:t>our PIT date in the gulf coast area</a:t>
            </a:r>
          </a:p>
          <a:p>
            <a:pPr marL="457200" lvl="0" indent="-342900" algn="l" rtl="0">
              <a:spcBef>
                <a:spcPts val="800"/>
              </a:spcBef>
              <a:spcAft>
                <a:spcPts val="0"/>
              </a:spcAft>
              <a:buSzPts val="1800"/>
              <a:buChar char="•"/>
            </a:pPr>
            <a:r>
              <a:rPr lang="en-US" sz="1800" dirty="0"/>
              <a:t>Lubbock left our CoC and was left out of our final numbers</a:t>
            </a:r>
            <a:endParaRPr sz="1800" dirty="0"/>
          </a:p>
        </p:txBody>
      </p:sp>
      <p:sp>
        <p:nvSpPr>
          <p:cNvPr id="423" name="Google Shape;423;p25"/>
          <p:cNvSpPr txBox="1">
            <a:spLocks noGrp="1"/>
          </p:cNvSpPr>
          <p:nvPr>
            <p:ph type="body" idx="3"/>
          </p:nvPr>
        </p:nvSpPr>
        <p:spPr>
          <a:xfrm>
            <a:off x="4629150" y="1260875"/>
            <a:ext cx="3887400" cy="337800"/>
          </a:xfrm>
          <a:prstGeom prst="rect">
            <a:avLst/>
          </a:prstGeom>
        </p:spPr>
        <p:txBody>
          <a:bodyPr spcFirstLastPara="1" wrap="square" lIns="68575" tIns="34275" rIns="68575" bIns="34275" anchor="b" anchorCtr="0">
            <a:normAutofit fontScale="85000" lnSpcReduction="20000"/>
          </a:bodyPr>
          <a:lstStyle/>
          <a:p>
            <a:pPr marL="0" lvl="0" indent="0" algn="l" rtl="0">
              <a:spcBef>
                <a:spcPts val="800"/>
              </a:spcBef>
              <a:spcAft>
                <a:spcPts val="0"/>
              </a:spcAft>
              <a:buNone/>
            </a:pPr>
            <a:r>
              <a:rPr lang="en"/>
              <a:t>Sheltered Count</a:t>
            </a:r>
            <a:endParaRPr/>
          </a:p>
        </p:txBody>
      </p:sp>
      <p:sp>
        <p:nvSpPr>
          <p:cNvPr id="424" name="Google Shape;424;p25"/>
          <p:cNvSpPr txBox="1">
            <a:spLocks noGrp="1"/>
          </p:cNvSpPr>
          <p:nvPr>
            <p:ph type="body" idx="4"/>
          </p:nvPr>
        </p:nvSpPr>
        <p:spPr>
          <a:xfrm>
            <a:off x="4629150" y="1665199"/>
            <a:ext cx="3887400" cy="2976900"/>
          </a:xfrm>
          <a:prstGeom prst="rect">
            <a:avLst/>
          </a:prstGeom>
        </p:spPr>
        <p:txBody>
          <a:bodyPr spcFirstLastPara="1" wrap="square" lIns="68575" tIns="34275" rIns="68575" bIns="34275" anchor="t" anchorCtr="0">
            <a:normAutofit/>
          </a:bodyPr>
          <a:lstStyle/>
          <a:p>
            <a:pPr marL="457200" lvl="0" indent="-342900" algn="l" rtl="0">
              <a:lnSpc>
                <a:spcPct val="80000"/>
              </a:lnSpc>
              <a:spcBef>
                <a:spcPts val="800"/>
              </a:spcBef>
              <a:spcAft>
                <a:spcPts val="0"/>
              </a:spcAft>
              <a:buSzPts val="1800"/>
              <a:buChar char="•"/>
            </a:pPr>
            <a:r>
              <a:rPr lang="en" sz="1800"/>
              <a:t>Closure of projects,</a:t>
            </a:r>
            <a:endParaRPr sz="1800"/>
          </a:p>
          <a:p>
            <a:pPr marL="457200" lvl="0" indent="-342900" algn="l" rtl="0">
              <a:lnSpc>
                <a:spcPct val="80000"/>
              </a:lnSpc>
              <a:spcBef>
                <a:spcPts val="800"/>
              </a:spcBef>
              <a:spcAft>
                <a:spcPts val="0"/>
              </a:spcAft>
              <a:buSzPts val="1800"/>
              <a:buChar char="•"/>
            </a:pPr>
            <a:r>
              <a:rPr lang="en" sz="1800"/>
              <a:t>Opening of new projects,</a:t>
            </a:r>
            <a:endParaRPr sz="1800"/>
          </a:p>
          <a:p>
            <a:pPr marL="457200" lvl="0" indent="-342900" algn="l" rtl="0">
              <a:lnSpc>
                <a:spcPct val="80000"/>
              </a:lnSpc>
              <a:spcBef>
                <a:spcPts val="800"/>
              </a:spcBef>
              <a:spcAft>
                <a:spcPts val="0"/>
              </a:spcAft>
              <a:buSzPts val="1800"/>
              <a:buChar char="•"/>
            </a:pPr>
            <a:r>
              <a:rPr lang="en" sz="1800"/>
              <a:t>Increase in the number of hotel/motel “voucher” projects, </a:t>
            </a:r>
            <a:endParaRPr sz="1800"/>
          </a:p>
          <a:p>
            <a:pPr marL="457200" lvl="0" indent="-342900" algn="l" rtl="0">
              <a:lnSpc>
                <a:spcPct val="80000"/>
              </a:lnSpc>
              <a:spcBef>
                <a:spcPts val="800"/>
              </a:spcBef>
              <a:spcAft>
                <a:spcPts val="0"/>
              </a:spcAft>
              <a:buSzPts val="1800"/>
              <a:buChar char="•"/>
            </a:pPr>
            <a:r>
              <a:rPr lang="en" sz="1800"/>
              <a:t>Increase in bed capacity due to removal of social distancing protocol</a:t>
            </a:r>
            <a:endParaRPr sz="1800"/>
          </a:p>
          <a:p>
            <a:pPr marL="457200" lvl="0" indent="-342900" algn="l" rtl="0">
              <a:lnSpc>
                <a:spcPct val="80000"/>
              </a:lnSpc>
              <a:spcBef>
                <a:spcPts val="800"/>
              </a:spcBef>
              <a:spcAft>
                <a:spcPts val="0"/>
              </a:spcAft>
              <a:buSzPts val="1800"/>
              <a:buChar char="•"/>
            </a:pPr>
            <a:r>
              <a:rPr lang="en" sz="1800"/>
              <a:t>Increase in staff turnover</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grpSp>
        <p:nvGrpSpPr>
          <p:cNvPr id="430" name="Google Shape;430;p26"/>
          <p:cNvGrpSpPr/>
          <p:nvPr/>
        </p:nvGrpSpPr>
        <p:grpSpPr>
          <a:xfrm>
            <a:off x="6912" y="-9128"/>
            <a:ext cx="9108627" cy="5376716"/>
            <a:chOff x="9216" y="-12171"/>
            <a:chExt cx="12144836" cy="7168954"/>
          </a:xfrm>
        </p:grpSpPr>
        <p:sp>
          <p:nvSpPr>
            <p:cNvPr id="431" name="Google Shape;431;p26"/>
            <p:cNvSpPr/>
            <p:nvPr/>
          </p:nvSpPr>
          <p:spPr>
            <a:xfrm>
              <a:off x="2351309"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32" name="Google Shape;432;p26"/>
            <p:cNvSpPr/>
            <p:nvPr/>
          </p:nvSpPr>
          <p:spPr>
            <a:xfrm>
              <a:off x="581885" y="-1286"/>
              <a:ext cx="110097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33" name="Google Shape;433;p26"/>
            <p:cNvSpPr/>
            <p:nvPr/>
          </p:nvSpPr>
          <p:spPr>
            <a:xfrm>
              <a:off x="9379" y="-12171"/>
              <a:ext cx="572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34" name="Google Shape;434;p26"/>
            <p:cNvSpPr/>
            <p:nvPr/>
          </p:nvSpPr>
          <p:spPr>
            <a:xfrm rot="10800000">
              <a:off x="11600683" y="56474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35" name="Google Shape;435;p26"/>
            <p:cNvSpPr/>
            <p:nvPr/>
          </p:nvSpPr>
          <p:spPr>
            <a:xfrm>
              <a:off x="9216" y="4739323"/>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36" name="Google Shape;436;p26"/>
            <p:cNvSpPr txBox="1"/>
            <p:nvPr/>
          </p:nvSpPr>
          <p:spPr>
            <a:xfrm rot="-5400000">
              <a:off x="-272155" y="5002605"/>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6</a:t>
              </a:r>
              <a:endParaRPr>
                <a:solidFill>
                  <a:schemeClr val="lt1"/>
                </a:solidFill>
                <a:latin typeface="Roboto"/>
                <a:ea typeface="Roboto"/>
                <a:cs typeface="Roboto"/>
                <a:sym typeface="Roboto"/>
              </a:endParaRPr>
            </a:p>
          </p:txBody>
        </p:sp>
        <p:sp>
          <p:nvSpPr>
            <p:cNvPr id="437" name="Google Shape;437;p26"/>
            <p:cNvSpPr txBox="1"/>
            <p:nvPr/>
          </p:nvSpPr>
          <p:spPr>
            <a:xfrm rot="5400000">
              <a:off x="11079906" y="62363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Wrap- Up</a:t>
              </a:r>
              <a:endParaRPr>
                <a:solidFill>
                  <a:schemeClr val="lt1"/>
                </a:solidFill>
                <a:latin typeface="Roboto"/>
                <a:ea typeface="Roboto"/>
                <a:cs typeface="Roboto"/>
                <a:sym typeface="Roboto"/>
              </a:endParaRPr>
            </a:p>
          </p:txBody>
        </p:sp>
        <p:pic>
          <p:nvPicPr>
            <p:cNvPr id="438" name="Google Shape;438;p26"/>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439" name="Google Shape;439;p2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Analyzing Trends Over Time</a:t>
            </a:r>
            <a:endParaRPr dirty="0"/>
          </a:p>
        </p:txBody>
      </p:sp>
      <p:pic>
        <p:nvPicPr>
          <p:cNvPr id="443" name="Google Shape;443;p26"/>
          <p:cNvPicPr preferRelativeResize="0"/>
          <p:nvPr/>
        </p:nvPicPr>
        <p:blipFill>
          <a:blip r:embed="rId4">
            <a:alphaModFix/>
          </a:blip>
          <a:stretch>
            <a:fillRect/>
          </a:stretch>
        </p:blipFill>
        <p:spPr>
          <a:xfrm>
            <a:off x="704850" y="2305046"/>
            <a:ext cx="7734300" cy="5314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grpSp>
        <p:nvGrpSpPr>
          <p:cNvPr id="449" name="Google Shape;449;p27"/>
          <p:cNvGrpSpPr/>
          <p:nvPr/>
        </p:nvGrpSpPr>
        <p:grpSpPr>
          <a:xfrm>
            <a:off x="6912" y="-9128"/>
            <a:ext cx="9108627" cy="5376716"/>
            <a:chOff x="9216" y="-12171"/>
            <a:chExt cx="12144836" cy="7168954"/>
          </a:xfrm>
        </p:grpSpPr>
        <p:sp>
          <p:nvSpPr>
            <p:cNvPr id="450" name="Google Shape;450;p27"/>
            <p:cNvSpPr/>
            <p:nvPr/>
          </p:nvSpPr>
          <p:spPr>
            <a:xfrm>
              <a:off x="2351309"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51" name="Google Shape;451;p27"/>
            <p:cNvSpPr/>
            <p:nvPr/>
          </p:nvSpPr>
          <p:spPr>
            <a:xfrm>
              <a:off x="581885" y="-1286"/>
              <a:ext cx="110097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52" name="Google Shape;452;p27"/>
            <p:cNvSpPr/>
            <p:nvPr/>
          </p:nvSpPr>
          <p:spPr>
            <a:xfrm>
              <a:off x="9379" y="-12171"/>
              <a:ext cx="572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53" name="Google Shape;453;p27"/>
            <p:cNvSpPr/>
            <p:nvPr/>
          </p:nvSpPr>
          <p:spPr>
            <a:xfrm rot="10800000">
              <a:off x="11600683" y="56474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54" name="Google Shape;454;p27"/>
            <p:cNvSpPr/>
            <p:nvPr/>
          </p:nvSpPr>
          <p:spPr>
            <a:xfrm>
              <a:off x="9216" y="4739323"/>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55" name="Google Shape;455;p27"/>
            <p:cNvSpPr txBox="1"/>
            <p:nvPr/>
          </p:nvSpPr>
          <p:spPr>
            <a:xfrm rot="-5400000">
              <a:off x="-272155" y="5002605"/>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6</a:t>
              </a:r>
              <a:endParaRPr>
                <a:solidFill>
                  <a:schemeClr val="lt1"/>
                </a:solidFill>
                <a:latin typeface="Roboto"/>
                <a:ea typeface="Roboto"/>
                <a:cs typeface="Roboto"/>
                <a:sym typeface="Roboto"/>
              </a:endParaRPr>
            </a:p>
          </p:txBody>
        </p:sp>
        <p:sp>
          <p:nvSpPr>
            <p:cNvPr id="456" name="Google Shape;456;p27"/>
            <p:cNvSpPr txBox="1"/>
            <p:nvPr/>
          </p:nvSpPr>
          <p:spPr>
            <a:xfrm rot="5400000">
              <a:off x="11079906" y="62363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Wrap- Up</a:t>
              </a:r>
              <a:endParaRPr>
                <a:solidFill>
                  <a:schemeClr val="lt1"/>
                </a:solidFill>
                <a:latin typeface="Roboto"/>
                <a:ea typeface="Roboto"/>
                <a:cs typeface="Roboto"/>
                <a:sym typeface="Roboto"/>
              </a:endParaRPr>
            </a:p>
          </p:txBody>
        </p:sp>
        <p:pic>
          <p:nvPicPr>
            <p:cNvPr id="457" name="Google Shape;457;p27"/>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458" name="Google Shape;458;p27"/>
          <p:cNvSpPr txBox="1">
            <a:spLocks noGrp="1"/>
          </p:cNvSpPr>
          <p:nvPr>
            <p:ph type="title"/>
          </p:nvPr>
        </p:nvSpPr>
        <p:spPr>
          <a:xfrm>
            <a:off x="629841"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Talking Points from PIT Report ONLY</a:t>
            </a:r>
            <a:endParaRPr/>
          </a:p>
        </p:txBody>
      </p:sp>
      <p:sp>
        <p:nvSpPr>
          <p:cNvPr id="459" name="Google Shape;459;p27"/>
          <p:cNvSpPr txBox="1">
            <a:spLocks noGrp="1"/>
          </p:cNvSpPr>
          <p:nvPr>
            <p:ph type="body" idx="2"/>
          </p:nvPr>
        </p:nvSpPr>
        <p:spPr>
          <a:xfrm>
            <a:off x="629850" y="1359525"/>
            <a:ext cx="7566600" cy="3292800"/>
          </a:xfrm>
          <a:prstGeom prst="rect">
            <a:avLst/>
          </a:prstGeom>
        </p:spPr>
        <p:txBody>
          <a:bodyPr spcFirstLastPara="1" wrap="square" lIns="68575" tIns="34275" rIns="68575" bIns="34275" anchor="t" anchorCtr="0">
            <a:normAutofit/>
          </a:bodyPr>
          <a:lstStyle/>
          <a:p>
            <a:pPr marL="457200" lvl="0" indent="-342900" algn="l" rtl="0">
              <a:spcBef>
                <a:spcPts val="800"/>
              </a:spcBef>
              <a:spcAft>
                <a:spcPts val="0"/>
              </a:spcAft>
              <a:buSzPts val="1800"/>
              <a:buChar char="•"/>
            </a:pPr>
            <a:r>
              <a:rPr lang="en" sz="1800"/>
              <a:t>What is the percent of </a:t>
            </a:r>
            <a:r>
              <a:rPr lang="en" sz="1800">
                <a:solidFill>
                  <a:schemeClr val="lt1"/>
                </a:solidFill>
                <a:highlight>
                  <a:schemeClr val="accent2"/>
                </a:highlight>
              </a:rPr>
              <a:t>adults </a:t>
            </a:r>
            <a:r>
              <a:rPr lang="en" sz="1800"/>
              <a:t>who are </a:t>
            </a:r>
            <a:r>
              <a:rPr lang="en" sz="1800" b="1"/>
              <a:t>first time homeless</a:t>
            </a:r>
            <a:r>
              <a:rPr lang="en" sz="1800"/>
              <a:t>?</a:t>
            </a:r>
            <a:endParaRPr sz="1800"/>
          </a:p>
          <a:p>
            <a:pPr marL="457200" lvl="0" indent="-342900" algn="l" rtl="0">
              <a:spcBef>
                <a:spcPts val="1000"/>
              </a:spcBef>
              <a:spcAft>
                <a:spcPts val="0"/>
              </a:spcAft>
              <a:buSzPts val="1800"/>
              <a:buChar char="•"/>
            </a:pPr>
            <a:r>
              <a:rPr lang="en" sz="1800"/>
              <a:t>What is the percent of </a:t>
            </a:r>
            <a:r>
              <a:rPr lang="en" sz="1800">
                <a:solidFill>
                  <a:schemeClr val="lt1"/>
                </a:solidFill>
                <a:highlight>
                  <a:schemeClr val="accent2"/>
                </a:highlight>
              </a:rPr>
              <a:t>people </a:t>
            </a:r>
            <a:r>
              <a:rPr lang="en" sz="1800"/>
              <a:t>that are </a:t>
            </a:r>
            <a:r>
              <a:rPr lang="en" sz="1800" b="1"/>
              <a:t>unsheltered</a:t>
            </a:r>
            <a:r>
              <a:rPr lang="en" sz="1800"/>
              <a:t>?</a:t>
            </a:r>
            <a:endParaRPr sz="1800"/>
          </a:p>
          <a:p>
            <a:pPr marL="457200" lvl="0" indent="-342900" algn="l" rtl="0">
              <a:spcBef>
                <a:spcPts val="1000"/>
              </a:spcBef>
              <a:spcAft>
                <a:spcPts val="0"/>
              </a:spcAft>
              <a:buSzPts val="1800"/>
              <a:buChar char="•"/>
            </a:pPr>
            <a:r>
              <a:rPr lang="en" sz="1800"/>
              <a:t>What is the percent of </a:t>
            </a:r>
            <a:r>
              <a:rPr lang="en" sz="1800">
                <a:solidFill>
                  <a:schemeClr val="lt2"/>
                </a:solidFill>
                <a:highlight>
                  <a:schemeClr val="accent2"/>
                </a:highlight>
              </a:rPr>
              <a:t>women</a:t>
            </a:r>
            <a:r>
              <a:rPr lang="en" sz="1800"/>
              <a:t> that are </a:t>
            </a:r>
            <a:r>
              <a:rPr lang="en" sz="1800" b="1"/>
              <a:t>veterans</a:t>
            </a:r>
            <a:r>
              <a:rPr lang="en" sz="1800"/>
              <a:t>?</a:t>
            </a:r>
            <a:endParaRPr sz="1800"/>
          </a:p>
          <a:p>
            <a:pPr marL="457200" lvl="0" indent="0" algn="l" rtl="0">
              <a:spcBef>
                <a:spcPts val="1000"/>
              </a:spcBef>
              <a:spcAft>
                <a:spcPts val="0"/>
              </a:spcAft>
              <a:buNone/>
            </a:pPr>
            <a:endParaRPr sz="1800"/>
          </a:p>
        </p:txBody>
      </p:sp>
      <p:pic>
        <p:nvPicPr>
          <p:cNvPr id="460" name="Google Shape;460;p27"/>
          <p:cNvPicPr preferRelativeResize="0"/>
          <p:nvPr/>
        </p:nvPicPr>
        <p:blipFill>
          <a:blip r:embed="rId4">
            <a:alphaModFix/>
          </a:blip>
          <a:stretch>
            <a:fillRect/>
          </a:stretch>
        </p:blipFill>
        <p:spPr>
          <a:xfrm>
            <a:off x="629850" y="3552425"/>
            <a:ext cx="4321226" cy="851000"/>
          </a:xfrm>
          <a:prstGeom prst="rect">
            <a:avLst/>
          </a:prstGeom>
          <a:noFill/>
          <a:ln>
            <a:noFill/>
          </a:ln>
        </p:spPr>
      </p:pic>
      <p:pic>
        <p:nvPicPr>
          <p:cNvPr id="461" name="Google Shape;461;p27"/>
          <p:cNvPicPr preferRelativeResize="0"/>
          <p:nvPr/>
        </p:nvPicPr>
        <p:blipFill>
          <a:blip r:embed="rId5">
            <a:alphaModFix/>
          </a:blip>
          <a:stretch>
            <a:fillRect/>
          </a:stretch>
        </p:blipFill>
        <p:spPr>
          <a:xfrm>
            <a:off x="5062950" y="3552425"/>
            <a:ext cx="3046580" cy="851000"/>
          </a:xfrm>
          <a:prstGeom prst="rect">
            <a:avLst/>
          </a:prstGeom>
          <a:noFill/>
          <a:ln>
            <a:noFill/>
          </a:ln>
        </p:spPr>
      </p:pic>
      <p:pic>
        <p:nvPicPr>
          <p:cNvPr id="462" name="Google Shape;462;p27"/>
          <p:cNvPicPr preferRelativeResize="0"/>
          <p:nvPr/>
        </p:nvPicPr>
        <p:blipFill>
          <a:blip r:embed="rId6">
            <a:alphaModFix/>
          </a:blip>
          <a:stretch>
            <a:fillRect/>
          </a:stretch>
        </p:blipFill>
        <p:spPr>
          <a:xfrm>
            <a:off x="883463" y="2611100"/>
            <a:ext cx="7059375" cy="789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8E33-1E34-7D7A-6DE1-591F93E4D025}"/>
              </a:ext>
            </a:extLst>
          </p:cNvPr>
          <p:cNvSpPr>
            <a:spLocks noGrp="1"/>
          </p:cNvSpPr>
          <p:nvPr>
            <p:ph type="title"/>
          </p:nvPr>
        </p:nvSpPr>
        <p:spPr>
          <a:xfrm>
            <a:off x="719900" y="309712"/>
            <a:ext cx="7886700" cy="994200"/>
          </a:xfrm>
        </p:spPr>
        <p:txBody>
          <a:bodyPr/>
          <a:lstStyle/>
          <a:p>
            <a:r>
              <a:rPr lang="en-US" dirty="0"/>
              <a:t>Why Utilize PIT Data</a:t>
            </a:r>
          </a:p>
        </p:txBody>
      </p:sp>
      <p:sp>
        <p:nvSpPr>
          <p:cNvPr id="4" name="Google Shape;273;p19">
            <a:extLst>
              <a:ext uri="{FF2B5EF4-FFF2-40B4-BE49-F238E27FC236}">
                <a16:creationId xmlns:a16="http://schemas.microsoft.com/office/drawing/2014/main" id="{60799539-CE2D-03AE-D251-2203D355A760}"/>
              </a:ext>
            </a:extLst>
          </p:cNvPr>
          <p:cNvSpPr txBox="1"/>
          <p:nvPr/>
        </p:nvSpPr>
        <p:spPr>
          <a:xfrm>
            <a:off x="719900" y="1303912"/>
            <a:ext cx="6814756" cy="2031295"/>
          </a:xfrm>
          <a:prstGeom prst="rect">
            <a:avLst/>
          </a:prstGeom>
          <a:noFill/>
          <a:ln>
            <a:noFill/>
          </a:ln>
        </p:spPr>
        <p:txBody>
          <a:bodyPr spcFirstLastPara="1" wrap="square" lIns="91425" tIns="91425" rIns="91425" bIns="91425" anchor="t" anchorCtr="0">
            <a:spAutoFit/>
          </a:bodyPr>
          <a:lstStyle/>
          <a:p>
            <a:pPr marL="457200" lvl="0" indent="-330200" algn="l" rtl="0">
              <a:lnSpc>
                <a:spcPct val="150000"/>
              </a:lnSpc>
              <a:spcBef>
                <a:spcPts val="0"/>
              </a:spcBef>
              <a:spcAft>
                <a:spcPts val="0"/>
              </a:spcAft>
              <a:buClr>
                <a:schemeClr val="dk2"/>
              </a:buClr>
              <a:buSzPts val="1600"/>
              <a:buFont typeface="Roboto"/>
              <a:buChar char="●"/>
            </a:pPr>
            <a:r>
              <a:rPr lang="en" sz="1600" dirty="0">
                <a:solidFill>
                  <a:schemeClr val="dk2"/>
                </a:solidFill>
                <a:latin typeface="Roboto"/>
                <a:ea typeface="Roboto"/>
                <a:cs typeface="Roboto"/>
                <a:sym typeface="Roboto"/>
              </a:rPr>
              <a:t>Most reliable source of data on homelessness</a:t>
            </a:r>
            <a:endParaRPr sz="1600" dirty="0">
              <a:solidFill>
                <a:schemeClr val="dk2"/>
              </a:solidFill>
              <a:latin typeface="Roboto"/>
              <a:ea typeface="Roboto"/>
              <a:cs typeface="Roboto"/>
              <a:sym typeface="Roboto"/>
            </a:endParaRPr>
          </a:p>
          <a:p>
            <a:pPr marL="457200" lvl="0" indent="-330200" algn="l" rtl="0">
              <a:lnSpc>
                <a:spcPct val="150000"/>
              </a:lnSpc>
              <a:spcBef>
                <a:spcPts val="0"/>
              </a:spcBef>
              <a:spcAft>
                <a:spcPts val="0"/>
              </a:spcAft>
              <a:buClr>
                <a:schemeClr val="dk2"/>
              </a:buClr>
              <a:buSzPts val="1600"/>
              <a:buFont typeface="Roboto"/>
              <a:buChar char="●"/>
            </a:pPr>
            <a:r>
              <a:rPr lang="en" sz="1600" dirty="0">
                <a:solidFill>
                  <a:schemeClr val="dk2"/>
                </a:solidFill>
                <a:latin typeface="Roboto"/>
                <a:ea typeface="Roboto"/>
                <a:cs typeface="Roboto"/>
                <a:sym typeface="Roboto"/>
              </a:rPr>
              <a:t>Occurs at the same time across the country</a:t>
            </a:r>
            <a:endParaRPr sz="1600" dirty="0">
              <a:solidFill>
                <a:schemeClr val="dk2"/>
              </a:solidFill>
              <a:latin typeface="Roboto"/>
              <a:ea typeface="Roboto"/>
              <a:cs typeface="Roboto"/>
              <a:sym typeface="Roboto"/>
            </a:endParaRPr>
          </a:p>
          <a:p>
            <a:pPr marL="457200" lvl="0" indent="-330200" algn="l" rtl="0">
              <a:lnSpc>
                <a:spcPct val="150000"/>
              </a:lnSpc>
              <a:spcBef>
                <a:spcPts val="0"/>
              </a:spcBef>
              <a:spcAft>
                <a:spcPts val="0"/>
              </a:spcAft>
              <a:buClr>
                <a:schemeClr val="dk2"/>
              </a:buClr>
              <a:buSzPts val="1600"/>
              <a:buFont typeface="Roboto"/>
              <a:buChar char="●"/>
            </a:pPr>
            <a:r>
              <a:rPr lang="en" sz="1600" dirty="0">
                <a:solidFill>
                  <a:schemeClr val="dk2"/>
                </a:solidFill>
                <a:latin typeface="Roboto"/>
                <a:ea typeface="Roboto"/>
                <a:cs typeface="Roboto"/>
                <a:sym typeface="Roboto"/>
              </a:rPr>
              <a:t>Comprehensive data for numerous demographics</a:t>
            </a:r>
            <a:endParaRPr sz="1600" dirty="0">
              <a:solidFill>
                <a:schemeClr val="dk2"/>
              </a:solidFill>
              <a:latin typeface="Roboto"/>
              <a:ea typeface="Roboto"/>
              <a:cs typeface="Roboto"/>
              <a:sym typeface="Roboto"/>
            </a:endParaRPr>
          </a:p>
          <a:p>
            <a:pPr marL="457200" lvl="0" indent="-330200" algn="l" rtl="0">
              <a:lnSpc>
                <a:spcPct val="150000"/>
              </a:lnSpc>
              <a:spcBef>
                <a:spcPts val="0"/>
              </a:spcBef>
              <a:spcAft>
                <a:spcPts val="0"/>
              </a:spcAft>
              <a:buClr>
                <a:schemeClr val="dk2"/>
              </a:buClr>
              <a:buSzPts val="1600"/>
              <a:buFont typeface="Roboto"/>
              <a:buChar char="●"/>
            </a:pPr>
            <a:r>
              <a:rPr lang="en" sz="1600" dirty="0">
                <a:solidFill>
                  <a:schemeClr val="dk2"/>
                </a:solidFill>
                <a:latin typeface="Roboto"/>
                <a:ea typeface="Roboto"/>
                <a:cs typeface="Roboto"/>
                <a:sym typeface="Roboto"/>
              </a:rPr>
              <a:t>Allows us to gauge the needs of our communities </a:t>
            </a:r>
            <a:endParaRPr sz="1600" dirty="0">
              <a:solidFill>
                <a:schemeClr val="dk2"/>
              </a:solidFill>
              <a:latin typeface="Roboto"/>
              <a:ea typeface="Roboto"/>
              <a:cs typeface="Roboto"/>
              <a:sym typeface="Roboto"/>
            </a:endParaRPr>
          </a:p>
          <a:p>
            <a:pPr marL="457200" lvl="0" indent="-330200" algn="l" rtl="0">
              <a:lnSpc>
                <a:spcPct val="150000"/>
              </a:lnSpc>
              <a:spcBef>
                <a:spcPts val="0"/>
              </a:spcBef>
              <a:spcAft>
                <a:spcPts val="0"/>
              </a:spcAft>
              <a:buClr>
                <a:schemeClr val="dk2"/>
              </a:buClr>
              <a:buSzPts val="1600"/>
              <a:buFont typeface="Roboto"/>
              <a:buChar char="●"/>
            </a:pPr>
            <a:r>
              <a:rPr lang="en" sz="1600" dirty="0">
                <a:solidFill>
                  <a:schemeClr val="dk2"/>
                </a:solidFill>
                <a:latin typeface="Roboto"/>
                <a:ea typeface="Roboto"/>
                <a:cs typeface="Roboto"/>
                <a:sym typeface="Roboto"/>
              </a:rPr>
              <a:t>Allows us to understand our capacity to respond to the crisis</a:t>
            </a:r>
            <a:endParaRPr sz="1600" dirty="0">
              <a:solidFill>
                <a:schemeClr val="dk2"/>
              </a:solidFill>
              <a:latin typeface="Roboto"/>
              <a:ea typeface="Roboto"/>
              <a:cs typeface="Roboto"/>
              <a:sym typeface="Roboto"/>
            </a:endParaRPr>
          </a:p>
        </p:txBody>
      </p:sp>
    </p:spTree>
    <p:extLst>
      <p:ext uri="{BB962C8B-B14F-4D97-AF65-F5344CB8AC3E}">
        <p14:creationId xmlns:p14="http://schemas.microsoft.com/office/powerpoint/2010/main" val="2027232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659DF-2114-CFD9-4C09-BEF1862639A6}"/>
              </a:ext>
            </a:extLst>
          </p:cNvPr>
          <p:cNvSpPr>
            <a:spLocks noGrp="1"/>
          </p:cNvSpPr>
          <p:nvPr>
            <p:ph type="title"/>
          </p:nvPr>
        </p:nvSpPr>
        <p:spPr>
          <a:xfrm>
            <a:off x="628650" y="77901"/>
            <a:ext cx="7886700" cy="994200"/>
          </a:xfrm>
        </p:spPr>
        <p:txBody>
          <a:bodyPr/>
          <a:lstStyle/>
          <a:p>
            <a:r>
              <a:rPr lang="en-US" dirty="0"/>
              <a:t>2025 PIT Data</a:t>
            </a:r>
          </a:p>
        </p:txBody>
      </p:sp>
      <p:pic>
        <p:nvPicPr>
          <p:cNvPr id="5" name="Picture 4" descr="A close-up of a poster&#10;&#10;AI-generated content may be incorrect.">
            <a:extLst>
              <a:ext uri="{FF2B5EF4-FFF2-40B4-BE49-F238E27FC236}">
                <a16:creationId xmlns:a16="http://schemas.microsoft.com/office/drawing/2014/main" id="{C7BE9BD5-6C26-410C-96FD-14F846D49BB1}"/>
              </a:ext>
            </a:extLst>
          </p:cNvPr>
          <p:cNvPicPr>
            <a:picLocks noChangeAspect="1"/>
          </p:cNvPicPr>
          <p:nvPr/>
        </p:nvPicPr>
        <p:blipFill>
          <a:blip r:embed="rId2"/>
          <a:srcRect b="58984"/>
          <a:stretch>
            <a:fillRect/>
          </a:stretch>
        </p:blipFill>
        <p:spPr>
          <a:xfrm>
            <a:off x="956195" y="1169127"/>
            <a:ext cx="7231610" cy="3242362"/>
          </a:xfrm>
          <a:prstGeom prst="rect">
            <a:avLst/>
          </a:prstGeom>
        </p:spPr>
      </p:pic>
    </p:spTree>
    <p:extLst>
      <p:ext uri="{BB962C8B-B14F-4D97-AF65-F5344CB8AC3E}">
        <p14:creationId xmlns:p14="http://schemas.microsoft.com/office/powerpoint/2010/main" val="1482788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A470E-9133-70A0-5247-A087467D055E}"/>
              </a:ext>
            </a:extLst>
          </p:cNvPr>
          <p:cNvSpPr>
            <a:spLocks noGrp="1"/>
          </p:cNvSpPr>
          <p:nvPr>
            <p:ph type="title"/>
          </p:nvPr>
        </p:nvSpPr>
        <p:spPr>
          <a:xfrm>
            <a:off x="628650" y="90964"/>
            <a:ext cx="7886700" cy="994200"/>
          </a:xfrm>
        </p:spPr>
        <p:txBody>
          <a:bodyPr/>
          <a:lstStyle/>
          <a:p>
            <a:r>
              <a:rPr lang="en-US" dirty="0"/>
              <a:t>2025 PIT Data</a:t>
            </a:r>
          </a:p>
        </p:txBody>
      </p:sp>
      <p:pic>
        <p:nvPicPr>
          <p:cNvPr id="5" name="Picture 4" descr="A screenshot of a graph&#10;&#10;AI-generated content may be incorrect.">
            <a:extLst>
              <a:ext uri="{FF2B5EF4-FFF2-40B4-BE49-F238E27FC236}">
                <a16:creationId xmlns:a16="http://schemas.microsoft.com/office/drawing/2014/main" id="{B21138A4-688F-337A-9941-B48638B91183}"/>
              </a:ext>
            </a:extLst>
          </p:cNvPr>
          <p:cNvPicPr>
            <a:picLocks noChangeAspect="1"/>
          </p:cNvPicPr>
          <p:nvPr/>
        </p:nvPicPr>
        <p:blipFill>
          <a:blip r:embed="rId2"/>
          <a:srcRect t="39238"/>
          <a:stretch>
            <a:fillRect/>
          </a:stretch>
        </p:blipFill>
        <p:spPr>
          <a:xfrm>
            <a:off x="1792007" y="1177314"/>
            <a:ext cx="5559986" cy="3692342"/>
          </a:xfrm>
          <a:prstGeom prst="rect">
            <a:avLst/>
          </a:prstGeom>
        </p:spPr>
      </p:pic>
    </p:spTree>
    <p:extLst>
      <p:ext uri="{BB962C8B-B14F-4D97-AF65-F5344CB8AC3E}">
        <p14:creationId xmlns:p14="http://schemas.microsoft.com/office/powerpoint/2010/main" val="3311410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C5487-7083-65D0-7A60-66CB18A235B6}"/>
              </a:ext>
            </a:extLst>
          </p:cNvPr>
          <p:cNvSpPr>
            <a:spLocks noGrp="1"/>
          </p:cNvSpPr>
          <p:nvPr>
            <p:ph type="title"/>
          </p:nvPr>
        </p:nvSpPr>
        <p:spPr>
          <a:xfrm>
            <a:off x="628650" y="42994"/>
            <a:ext cx="7886700" cy="994200"/>
          </a:xfrm>
        </p:spPr>
        <p:txBody>
          <a:bodyPr/>
          <a:lstStyle/>
          <a:p>
            <a:pPr algn="ctr"/>
            <a:r>
              <a:rPr lang="en-US" dirty="0"/>
              <a:t>Comparison Year Over Year</a:t>
            </a:r>
          </a:p>
        </p:txBody>
      </p:sp>
      <p:sp>
        <p:nvSpPr>
          <p:cNvPr id="3" name="Google Shape;336;p22">
            <a:extLst>
              <a:ext uri="{FF2B5EF4-FFF2-40B4-BE49-F238E27FC236}">
                <a16:creationId xmlns:a16="http://schemas.microsoft.com/office/drawing/2014/main" id="{7C57B3F7-5E6D-A601-79E1-9369BBD5CA03}"/>
              </a:ext>
            </a:extLst>
          </p:cNvPr>
          <p:cNvSpPr/>
          <p:nvPr/>
        </p:nvSpPr>
        <p:spPr>
          <a:xfrm>
            <a:off x="3737763" y="3650293"/>
            <a:ext cx="1065900" cy="5727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36;p22">
            <a:extLst>
              <a:ext uri="{FF2B5EF4-FFF2-40B4-BE49-F238E27FC236}">
                <a16:creationId xmlns:a16="http://schemas.microsoft.com/office/drawing/2014/main" id="{1C02261C-81C6-DE4E-422F-5C3731513AD2}"/>
              </a:ext>
            </a:extLst>
          </p:cNvPr>
          <p:cNvSpPr/>
          <p:nvPr/>
        </p:nvSpPr>
        <p:spPr>
          <a:xfrm>
            <a:off x="3737763" y="2115435"/>
            <a:ext cx="1065900" cy="5727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6;p22">
            <a:extLst>
              <a:ext uri="{FF2B5EF4-FFF2-40B4-BE49-F238E27FC236}">
                <a16:creationId xmlns:a16="http://schemas.microsoft.com/office/drawing/2014/main" id="{529AD557-9495-8186-0141-B6DD311EB625}"/>
              </a:ext>
            </a:extLst>
          </p:cNvPr>
          <p:cNvSpPr/>
          <p:nvPr/>
        </p:nvSpPr>
        <p:spPr>
          <a:xfrm>
            <a:off x="3737763" y="2882864"/>
            <a:ext cx="1065900" cy="5727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6;p22">
            <a:extLst>
              <a:ext uri="{FF2B5EF4-FFF2-40B4-BE49-F238E27FC236}">
                <a16:creationId xmlns:a16="http://schemas.microsoft.com/office/drawing/2014/main" id="{5626A7DD-1421-5205-9E9B-F30A515D83D7}"/>
              </a:ext>
            </a:extLst>
          </p:cNvPr>
          <p:cNvSpPr/>
          <p:nvPr/>
        </p:nvSpPr>
        <p:spPr>
          <a:xfrm>
            <a:off x="3737763" y="1348006"/>
            <a:ext cx="1065900" cy="5727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48;p22">
            <a:extLst>
              <a:ext uri="{FF2B5EF4-FFF2-40B4-BE49-F238E27FC236}">
                <a16:creationId xmlns:a16="http://schemas.microsoft.com/office/drawing/2014/main" id="{DE78ED16-6282-5462-0133-F07E0150351D}"/>
              </a:ext>
            </a:extLst>
          </p:cNvPr>
          <p:cNvSpPr txBox="1"/>
          <p:nvPr/>
        </p:nvSpPr>
        <p:spPr>
          <a:xfrm>
            <a:off x="998789" y="961750"/>
            <a:ext cx="2240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chemeClr val="dk1"/>
                </a:solidFill>
                <a:latin typeface="Roboto"/>
                <a:ea typeface="Roboto"/>
                <a:cs typeface="Roboto"/>
                <a:sym typeface="Roboto"/>
              </a:rPr>
              <a:t>2024</a:t>
            </a:r>
            <a:endParaRPr sz="1800" b="1" dirty="0">
              <a:solidFill>
                <a:schemeClr val="dk1"/>
              </a:solidFill>
              <a:latin typeface="Roboto"/>
              <a:ea typeface="Roboto"/>
              <a:cs typeface="Roboto"/>
              <a:sym typeface="Roboto"/>
            </a:endParaRPr>
          </a:p>
        </p:txBody>
      </p:sp>
      <p:sp>
        <p:nvSpPr>
          <p:cNvPr id="8" name="Google Shape;348;p22">
            <a:extLst>
              <a:ext uri="{FF2B5EF4-FFF2-40B4-BE49-F238E27FC236}">
                <a16:creationId xmlns:a16="http://schemas.microsoft.com/office/drawing/2014/main" id="{CB6A9BBC-337F-A466-30EB-23905D82BED1}"/>
              </a:ext>
            </a:extLst>
          </p:cNvPr>
          <p:cNvSpPr txBox="1"/>
          <p:nvPr/>
        </p:nvSpPr>
        <p:spPr>
          <a:xfrm>
            <a:off x="5404037" y="961750"/>
            <a:ext cx="2240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chemeClr val="dk1"/>
                </a:solidFill>
                <a:latin typeface="Roboto"/>
                <a:ea typeface="Roboto"/>
                <a:cs typeface="Roboto"/>
                <a:sym typeface="Roboto"/>
              </a:rPr>
              <a:t>2025</a:t>
            </a:r>
            <a:endParaRPr sz="1800" b="1" dirty="0">
              <a:solidFill>
                <a:schemeClr val="dk1"/>
              </a:solidFill>
              <a:latin typeface="Roboto"/>
              <a:ea typeface="Roboto"/>
              <a:cs typeface="Roboto"/>
              <a:sym typeface="Roboto"/>
            </a:endParaRPr>
          </a:p>
        </p:txBody>
      </p:sp>
      <p:sp>
        <p:nvSpPr>
          <p:cNvPr id="9" name="Google Shape;340;p22">
            <a:extLst>
              <a:ext uri="{FF2B5EF4-FFF2-40B4-BE49-F238E27FC236}">
                <a16:creationId xmlns:a16="http://schemas.microsoft.com/office/drawing/2014/main" id="{426062EF-F999-20C5-F89E-7C029308D61F}"/>
              </a:ext>
            </a:extLst>
          </p:cNvPr>
          <p:cNvSpPr txBox="1"/>
          <p:nvPr/>
        </p:nvSpPr>
        <p:spPr>
          <a:xfrm>
            <a:off x="1104839" y="1428106"/>
            <a:ext cx="2028300" cy="4926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dk1"/>
                </a:solidFill>
                <a:latin typeface="Roboto"/>
                <a:ea typeface="Roboto"/>
                <a:cs typeface="Roboto"/>
                <a:sym typeface="Roboto"/>
              </a:rPr>
              <a:t>10,081 Total</a:t>
            </a:r>
            <a:endParaRPr sz="2000" dirty="0">
              <a:solidFill>
                <a:schemeClr val="dk1"/>
              </a:solidFill>
              <a:latin typeface="Roboto"/>
              <a:ea typeface="Roboto"/>
              <a:cs typeface="Roboto"/>
              <a:sym typeface="Roboto"/>
            </a:endParaRPr>
          </a:p>
        </p:txBody>
      </p:sp>
      <p:sp>
        <p:nvSpPr>
          <p:cNvPr id="10" name="Google Shape;340;p22">
            <a:extLst>
              <a:ext uri="{FF2B5EF4-FFF2-40B4-BE49-F238E27FC236}">
                <a16:creationId xmlns:a16="http://schemas.microsoft.com/office/drawing/2014/main" id="{BF9E94EB-11CE-6E36-D06D-22887D430921}"/>
              </a:ext>
            </a:extLst>
          </p:cNvPr>
          <p:cNvSpPr txBox="1"/>
          <p:nvPr/>
        </p:nvSpPr>
        <p:spPr>
          <a:xfrm>
            <a:off x="1104839" y="2155485"/>
            <a:ext cx="2028300" cy="4926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dk1"/>
                </a:solidFill>
                <a:latin typeface="Roboto"/>
                <a:ea typeface="Roboto"/>
                <a:cs typeface="Roboto"/>
                <a:sym typeface="Roboto"/>
              </a:rPr>
              <a:t>2,990 ES</a:t>
            </a:r>
            <a:endParaRPr sz="2000" dirty="0">
              <a:solidFill>
                <a:schemeClr val="dk1"/>
              </a:solidFill>
              <a:latin typeface="Roboto"/>
              <a:ea typeface="Roboto"/>
              <a:cs typeface="Roboto"/>
              <a:sym typeface="Roboto"/>
            </a:endParaRPr>
          </a:p>
        </p:txBody>
      </p:sp>
      <p:sp>
        <p:nvSpPr>
          <p:cNvPr id="11" name="Google Shape;340;p22">
            <a:extLst>
              <a:ext uri="{FF2B5EF4-FFF2-40B4-BE49-F238E27FC236}">
                <a16:creationId xmlns:a16="http://schemas.microsoft.com/office/drawing/2014/main" id="{E7F837D5-9455-AEA5-EA0C-E25617F1233E}"/>
              </a:ext>
            </a:extLst>
          </p:cNvPr>
          <p:cNvSpPr txBox="1"/>
          <p:nvPr/>
        </p:nvSpPr>
        <p:spPr>
          <a:xfrm>
            <a:off x="1104839" y="2922914"/>
            <a:ext cx="2028300" cy="4926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dk1"/>
                </a:solidFill>
                <a:latin typeface="Roboto"/>
                <a:ea typeface="Roboto"/>
                <a:cs typeface="Roboto"/>
                <a:sym typeface="Roboto"/>
              </a:rPr>
              <a:t>723 TH</a:t>
            </a:r>
            <a:endParaRPr sz="2000" dirty="0">
              <a:solidFill>
                <a:schemeClr val="dk1"/>
              </a:solidFill>
              <a:latin typeface="Roboto"/>
              <a:ea typeface="Roboto"/>
              <a:cs typeface="Roboto"/>
              <a:sym typeface="Roboto"/>
            </a:endParaRPr>
          </a:p>
        </p:txBody>
      </p:sp>
      <p:sp>
        <p:nvSpPr>
          <p:cNvPr id="12" name="Google Shape;340;p22">
            <a:extLst>
              <a:ext uri="{FF2B5EF4-FFF2-40B4-BE49-F238E27FC236}">
                <a16:creationId xmlns:a16="http://schemas.microsoft.com/office/drawing/2014/main" id="{D18C3509-D7BF-D1F8-23CB-2DB1056D96A4}"/>
              </a:ext>
            </a:extLst>
          </p:cNvPr>
          <p:cNvSpPr txBox="1"/>
          <p:nvPr/>
        </p:nvSpPr>
        <p:spPr>
          <a:xfrm>
            <a:off x="1113674" y="3689150"/>
            <a:ext cx="2240400" cy="492412"/>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dk1"/>
                </a:solidFill>
                <a:latin typeface="Roboto"/>
                <a:ea typeface="Roboto"/>
                <a:cs typeface="Roboto"/>
                <a:sym typeface="Roboto"/>
              </a:rPr>
              <a:t>6,368 Unsheltered</a:t>
            </a:r>
            <a:endParaRPr sz="2000" dirty="0">
              <a:solidFill>
                <a:schemeClr val="dk1"/>
              </a:solidFill>
              <a:latin typeface="Roboto"/>
              <a:ea typeface="Roboto"/>
              <a:cs typeface="Roboto"/>
              <a:sym typeface="Roboto"/>
            </a:endParaRPr>
          </a:p>
        </p:txBody>
      </p:sp>
      <p:sp>
        <p:nvSpPr>
          <p:cNvPr id="13" name="Google Shape;340;p22">
            <a:extLst>
              <a:ext uri="{FF2B5EF4-FFF2-40B4-BE49-F238E27FC236}">
                <a16:creationId xmlns:a16="http://schemas.microsoft.com/office/drawing/2014/main" id="{E051B0B8-9F44-4AB1-E989-0CC448C57791}"/>
              </a:ext>
            </a:extLst>
          </p:cNvPr>
          <p:cNvSpPr txBox="1"/>
          <p:nvPr/>
        </p:nvSpPr>
        <p:spPr>
          <a:xfrm>
            <a:off x="5510087" y="1388056"/>
            <a:ext cx="2028300" cy="4926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dk1"/>
                </a:solidFill>
                <a:latin typeface="Roboto"/>
                <a:ea typeface="Roboto"/>
                <a:cs typeface="Roboto"/>
                <a:sym typeface="Roboto"/>
              </a:rPr>
              <a:t>9,234 Total</a:t>
            </a:r>
            <a:endParaRPr sz="2000" dirty="0">
              <a:solidFill>
                <a:schemeClr val="dk1"/>
              </a:solidFill>
              <a:latin typeface="Roboto"/>
              <a:ea typeface="Roboto"/>
              <a:cs typeface="Roboto"/>
              <a:sym typeface="Roboto"/>
            </a:endParaRPr>
          </a:p>
        </p:txBody>
      </p:sp>
      <p:sp>
        <p:nvSpPr>
          <p:cNvPr id="14" name="Google Shape;340;p22">
            <a:extLst>
              <a:ext uri="{FF2B5EF4-FFF2-40B4-BE49-F238E27FC236}">
                <a16:creationId xmlns:a16="http://schemas.microsoft.com/office/drawing/2014/main" id="{434712CA-1CBF-FA1C-4C64-98CDBE066D46}"/>
              </a:ext>
            </a:extLst>
          </p:cNvPr>
          <p:cNvSpPr txBox="1"/>
          <p:nvPr/>
        </p:nvSpPr>
        <p:spPr>
          <a:xfrm>
            <a:off x="5510087" y="2155485"/>
            <a:ext cx="2028300" cy="4926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dk1"/>
                </a:solidFill>
                <a:latin typeface="Roboto"/>
                <a:ea typeface="Roboto"/>
                <a:cs typeface="Roboto"/>
                <a:sym typeface="Roboto"/>
              </a:rPr>
              <a:t>3,069 ES</a:t>
            </a:r>
            <a:endParaRPr sz="2000" dirty="0">
              <a:solidFill>
                <a:schemeClr val="dk1"/>
              </a:solidFill>
              <a:latin typeface="Roboto"/>
              <a:ea typeface="Roboto"/>
              <a:cs typeface="Roboto"/>
              <a:sym typeface="Roboto"/>
            </a:endParaRPr>
          </a:p>
        </p:txBody>
      </p:sp>
      <p:sp>
        <p:nvSpPr>
          <p:cNvPr id="15" name="Google Shape;340;p22">
            <a:extLst>
              <a:ext uri="{FF2B5EF4-FFF2-40B4-BE49-F238E27FC236}">
                <a16:creationId xmlns:a16="http://schemas.microsoft.com/office/drawing/2014/main" id="{789BDFA6-F2D2-5783-F5D5-EBE98B2AB6FF}"/>
              </a:ext>
            </a:extLst>
          </p:cNvPr>
          <p:cNvSpPr txBox="1"/>
          <p:nvPr/>
        </p:nvSpPr>
        <p:spPr>
          <a:xfrm>
            <a:off x="5510087" y="2922914"/>
            <a:ext cx="2028300" cy="4926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dk1"/>
                </a:solidFill>
                <a:latin typeface="Roboto"/>
                <a:ea typeface="Roboto"/>
                <a:cs typeface="Roboto"/>
                <a:sym typeface="Roboto"/>
              </a:rPr>
              <a:t>814 TH</a:t>
            </a:r>
            <a:endParaRPr sz="2000" dirty="0">
              <a:solidFill>
                <a:schemeClr val="dk1"/>
              </a:solidFill>
              <a:latin typeface="Roboto"/>
              <a:ea typeface="Roboto"/>
              <a:cs typeface="Roboto"/>
              <a:sym typeface="Roboto"/>
            </a:endParaRPr>
          </a:p>
        </p:txBody>
      </p:sp>
      <p:sp>
        <p:nvSpPr>
          <p:cNvPr id="16" name="Google Shape;340;p22">
            <a:extLst>
              <a:ext uri="{FF2B5EF4-FFF2-40B4-BE49-F238E27FC236}">
                <a16:creationId xmlns:a16="http://schemas.microsoft.com/office/drawing/2014/main" id="{78122CE8-7F36-D890-E54F-99D956665307}"/>
              </a:ext>
            </a:extLst>
          </p:cNvPr>
          <p:cNvSpPr txBox="1"/>
          <p:nvPr/>
        </p:nvSpPr>
        <p:spPr>
          <a:xfrm>
            <a:off x="5404037" y="3689150"/>
            <a:ext cx="2240400" cy="492412"/>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dk1"/>
                </a:solidFill>
                <a:latin typeface="Roboto"/>
                <a:ea typeface="Roboto"/>
                <a:cs typeface="Roboto"/>
                <a:sym typeface="Roboto"/>
              </a:rPr>
              <a:t>5,351 Unsheltered</a:t>
            </a:r>
            <a:endParaRPr sz="20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16749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42ED-ED21-E9B2-137D-CD3408A4CF82}"/>
              </a:ext>
            </a:extLst>
          </p:cNvPr>
          <p:cNvSpPr>
            <a:spLocks noGrp="1"/>
          </p:cNvSpPr>
          <p:nvPr>
            <p:ph type="title"/>
          </p:nvPr>
        </p:nvSpPr>
        <p:spPr>
          <a:xfrm>
            <a:off x="628649" y="66128"/>
            <a:ext cx="7886700" cy="994200"/>
          </a:xfrm>
        </p:spPr>
        <p:txBody>
          <a:bodyPr/>
          <a:lstStyle/>
          <a:p>
            <a:r>
              <a:rPr lang="en-US" dirty="0"/>
              <a:t>2025 HIC Data</a:t>
            </a:r>
          </a:p>
        </p:txBody>
      </p:sp>
      <p:pic>
        <p:nvPicPr>
          <p:cNvPr id="5" name="Picture 4" descr="A diagram of pie charts&#10;&#10;AI-generated content may be incorrect.">
            <a:extLst>
              <a:ext uri="{FF2B5EF4-FFF2-40B4-BE49-F238E27FC236}">
                <a16:creationId xmlns:a16="http://schemas.microsoft.com/office/drawing/2014/main" id="{83F570A2-5134-60C1-4EBC-D5FB0FF1D7CE}"/>
              </a:ext>
            </a:extLst>
          </p:cNvPr>
          <p:cNvPicPr>
            <a:picLocks noChangeAspect="1"/>
          </p:cNvPicPr>
          <p:nvPr/>
        </p:nvPicPr>
        <p:blipFill>
          <a:blip r:embed="rId2"/>
          <a:stretch>
            <a:fillRect/>
          </a:stretch>
        </p:blipFill>
        <p:spPr>
          <a:xfrm>
            <a:off x="2048938" y="1060328"/>
            <a:ext cx="5046123" cy="3809328"/>
          </a:xfrm>
          <a:prstGeom prst="rect">
            <a:avLst/>
          </a:prstGeom>
        </p:spPr>
      </p:pic>
    </p:spTree>
    <p:extLst>
      <p:ext uri="{BB962C8B-B14F-4D97-AF65-F5344CB8AC3E}">
        <p14:creationId xmlns:p14="http://schemas.microsoft.com/office/powerpoint/2010/main" val="3783855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6F900-4CF6-36ED-6AEF-3408BAE17500}"/>
              </a:ext>
            </a:extLst>
          </p:cNvPr>
          <p:cNvSpPr>
            <a:spLocks noGrp="1"/>
          </p:cNvSpPr>
          <p:nvPr>
            <p:ph type="title"/>
          </p:nvPr>
        </p:nvSpPr>
        <p:spPr>
          <a:xfrm>
            <a:off x="628650" y="51775"/>
            <a:ext cx="7886700" cy="994200"/>
          </a:xfrm>
        </p:spPr>
        <p:txBody>
          <a:bodyPr/>
          <a:lstStyle/>
          <a:p>
            <a:r>
              <a:rPr lang="en-US" dirty="0"/>
              <a:t>2025 HIC Data</a:t>
            </a:r>
          </a:p>
        </p:txBody>
      </p:sp>
      <p:pic>
        <p:nvPicPr>
          <p:cNvPr id="5" name="Picture 4" descr="A chart of a housing company&#10;&#10;AI-generated content may be incorrect.">
            <a:extLst>
              <a:ext uri="{FF2B5EF4-FFF2-40B4-BE49-F238E27FC236}">
                <a16:creationId xmlns:a16="http://schemas.microsoft.com/office/drawing/2014/main" id="{044B091E-F67A-C7E2-2D73-D1B12C05524B}"/>
              </a:ext>
            </a:extLst>
          </p:cNvPr>
          <p:cNvPicPr>
            <a:picLocks noChangeAspect="1"/>
          </p:cNvPicPr>
          <p:nvPr/>
        </p:nvPicPr>
        <p:blipFill>
          <a:blip r:embed="rId2"/>
          <a:stretch>
            <a:fillRect/>
          </a:stretch>
        </p:blipFill>
        <p:spPr>
          <a:xfrm>
            <a:off x="2838261" y="777911"/>
            <a:ext cx="3467478" cy="4215365"/>
          </a:xfrm>
          <a:prstGeom prst="rect">
            <a:avLst/>
          </a:prstGeom>
        </p:spPr>
      </p:pic>
    </p:spTree>
    <p:extLst>
      <p:ext uri="{BB962C8B-B14F-4D97-AF65-F5344CB8AC3E}">
        <p14:creationId xmlns:p14="http://schemas.microsoft.com/office/powerpoint/2010/main" val="252761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47"/>
        <p:cNvGrpSpPr/>
        <p:nvPr/>
      </p:nvGrpSpPr>
      <p:grpSpPr>
        <a:xfrm>
          <a:off x="0" y="0"/>
          <a:ext cx="0" cy="0"/>
          <a:chOff x="0" y="0"/>
          <a:chExt cx="0" cy="0"/>
        </a:xfrm>
      </p:grpSpPr>
      <p:grpSp>
        <p:nvGrpSpPr>
          <p:cNvPr id="148" name="Google Shape;148;p16"/>
          <p:cNvGrpSpPr/>
          <p:nvPr/>
        </p:nvGrpSpPr>
        <p:grpSpPr>
          <a:xfrm>
            <a:off x="0" y="-9126"/>
            <a:ext cx="9115539" cy="5376713"/>
            <a:chOff x="0" y="-12168"/>
            <a:chExt cx="12154052" cy="7168951"/>
          </a:xfrm>
        </p:grpSpPr>
        <p:sp>
          <p:nvSpPr>
            <p:cNvPr id="149" name="Google Shape;149;p16"/>
            <p:cNvSpPr/>
            <p:nvPr/>
          </p:nvSpPr>
          <p:spPr>
            <a:xfrm>
              <a:off x="2351309"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50" name="Google Shape;150;p16"/>
            <p:cNvSpPr/>
            <p:nvPr/>
          </p:nvSpPr>
          <p:spPr>
            <a:xfrm>
              <a:off x="2002966"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51" name="Google Shape;151;p16"/>
            <p:cNvSpPr/>
            <p:nvPr/>
          </p:nvSpPr>
          <p:spPr>
            <a:xfrm>
              <a:off x="1654623"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52" name="Google Shape;152;p16"/>
            <p:cNvSpPr/>
            <p:nvPr/>
          </p:nvSpPr>
          <p:spPr>
            <a:xfrm>
              <a:off x="1295402" y="9600"/>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53" name="Google Shape;153;p16"/>
            <p:cNvSpPr/>
            <p:nvPr/>
          </p:nvSpPr>
          <p:spPr>
            <a:xfrm>
              <a:off x="990598" y="-1285"/>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54" name="Google Shape;154;p16"/>
            <p:cNvSpPr/>
            <p:nvPr/>
          </p:nvSpPr>
          <p:spPr>
            <a:xfrm>
              <a:off x="664026"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55" name="Google Shape;155;p16"/>
            <p:cNvSpPr/>
            <p:nvPr/>
          </p:nvSpPr>
          <p:spPr>
            <a:xfrm>
              <a:off x="359231" y="-1285"/>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56" name="Google Shape;156;p16"/>
            <p:cNvSpPr/>
            <p:nvPr/>
          </p:nvSpPr>
          <p:spPr>
            <a:xfrm>
              <a:off x="0" y="-12168"/>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57" name="Google Shape;157;p16"/>
            <p:cNvSpPr/>
            <p:nvPr/>
          </p:nvSpPr>
          <p:spPr>
            <a:xfrm rot="10800000">
              <a:off x="11600683" y="56474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58" name="Google Shape;158;p16"/>
            <p:cNvSpPr/>
            <p:nvPr/>
          </p:nvSpPr>
          <p:spPr>
            <a:xfrm rot="10800000">
              <a:off x="11255154" y="4741460"/>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59" name="Google Shape;159;p16"/>
            <p:cNvSpPr/>
            <p:nvPr/>
          </p:nvSpPr>
          <p:spPr>
            <a:xfrm rot="10800000">
              <a:off x="10901284" y="377923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60" name="Google Shape;160;p16"/>
            <p:cNvSpPr/>
            <p:nvPr/>
          </p:nvSpPr>
          <p:spPr>
            <a:xfrm rot="10800000">
              <a:off x="10590108" y="2820396"/>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w="12700" cap="flat" cmpd="sng">
              <a:solidFill>
                <a:schemeClr val="accent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61" name="Google Shape;161;p16"/>
            <p:cNvSpPr/>
            <p:nvPr/>
          </p:nvSpPr>
          <p:spPr>
            <a:xfrm rot="10800000">
              <a:off x="10262614" y="1869501"/>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62" name="Google Shape;162;p16"/>
            <p:cNvSpPr/>
            <p:nvPr/>
          </p:nvSpPr>
          <p:spPr>
            <a:xfrm rot="10800000">
              <a:off x="9944567" y="907734"/>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w="12700" cap="flat" cmpd="sng">
              <a:solidFill>
                <a:schemeClr val="accent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63" name="Google Shape;163;p16"/>
            <p:cNvSpPr/>
            <p:nvPr/>
          </p:nvSpPr>
          <p:spPr>
            <a:xfrm rot="10800000">
              <a:off x="9601192" y="2103"/>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w="12700" cap="flat" cmpd="sng">
              <a:solidFill>
                <a:schemeClr val="accent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64" name="Google Shape;164;p16"/>
            <p:cNvSpPr txBox="1"/>
            <p:nvPr/>
          </p:nvSpPr>
          <p:spPr>
            <a:xfrm rot="5400000">
              <a:off x="8959083" y="570314"/>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b="0" i="0" u="none" strike="noStrike" cap="none">
                  <a:solidFill>
                    <a:schemeClr val="lt1"/>
                  </a:solidFill>
                  <a:latin typeface="Roboto"/>
                  <a:ea typeface="Roboto"/>
                  <a:cs typeface="Roboto"/>
                  <a:sym typeface="Roboto"/>
                </a:rPr>
                <a:t>Module 1</a:t>
              </a:r>
              <a:endParaRPr>
                <a:solidFill>
                  <a:schemeClr val="lt1"/>
                </a:solidFill>
                <a:latin typeface="Roboto"/>
                <a:ea typeface="Roboto"/>
                <a:cs typeface="Roboto"/>
                <a:sym typeface="Roboto"/>
              </a:endParaRPr>
            </a:p>
          </p:txBody>
        </p:sp>
        <p:sp>
          <p:nvSpPr>
            <p:cNvPr id="165" name="Google Shape;165;p16"/>
            <p:cNvSpPr txBox="1"/>
            <p:nvPr/>
          </p:nvSpPr>
          <p:spPr>
            <a:xfrm rot="5400000">
              <a:off x="9323357" y="1503294"/>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2</a:t>
              </a:r>
              <a:endParaRPr>
                <a:solidFill>
                  <a:schemeClr val="lt1"/>
                </a:solidFill>
                <a:latin typeface="Roboto"/>
                <a:ea typeface="Roboto"/>
                <a:cs typeface="Roboto"/>
                <a:sym typeface="Roboto"/>
              </a:endParaRPr>
            </a:p>
          </p:txBody>
        </p:sp>
        <p:sp>
          <p:nvSpPr>
            <p:cNvPr id="166" name="Google Shape;166;p16"/>
            <p:cNvSpPr txBox="1"/>
            <p:nvPr/>
          </p:nvSpPr>
          <p:spPr>
            <a:xfrm rot="5400000">
              <a:off x="9620722" y="2469731"/>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3</a:t>
              </a:r>
              <a:endParaRPr>
                <a:solidFill>
                  <a:schemeClr val="lt1"/>
                </a:solidFill>
                <a:latin typeface="Roboto"/>
                <a:ea typeface="Roboto"/>
                <a:cs typeface="Roboto"/>
                <a:sym typeface="Roboto"/>
              </a:endParaRPr>
            </a:p>
          </p:txBody>
        </p:sp>
        <p:sp>
          <p:nvSpPr>
            <p:cNvPr id="167" name="Google Shape;167;p16"/>
            <p:cNvSpPr txBox="1"/>
            <p:nvPr/>
          </p:nvSpPr>
          <p:spPr>
            <a:xfrm rot="5400000">
              <a:off x="9962694" y="3425018"/>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4</a:t>
              </a:r>
              <a:endParaRPr>
                <a:solidFill>
                  <a:schemeClr val="lt1"/>
                </a:solidFill>
                <a:latin typeface="Roboto"/>
                <a:ea typeface="Roboto"/>
                <a:cs typeface="Roboto"/>
                <a:sym typeface="Roboto"/>
              </a:endParaRPr>
            </a:p>
          </p:txBody>
        </p:sp>
        <p:sp>
          <p:nvSpPr>
            <p:cNvPr id="168" name="Google Shape;168;p16"/>
            <p:cNvSpPr txBox="1"/>
            <p:nvPr/>
          </p:nvSpPr>
          <p:spPr>
            <a:xfrm rot="5400000">
              <a:off x="10271212" y="4380304"/>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5</a:t>
              </a:r>
              <a:endParaRPr>
                <a:solidFill>
                  <a:schemeClr val="lt1"/>
                </a:solidFill>
                <a:latin typeface="Roboto"/>
                <a:ea typeface="Roboto"/>
                <a:cs typeface="Roboto"/>
                <a:sym typeface="Roboto"/>
              </a:endParaRPr>
            </a:p>
          </p:txBody>
        </p:sp>
        <p:sp>
          <p:nvSpPr>
            <p:cNvPr id="169" name="Google Shape;169;p16"/>
            <p:cNvSpPr txBox="1"/>
            <p:nvPr/>
          </p:nvSpPr>
          <p:spPr>
            <a:xfrm rot="5400000">
              <a:off x="10624333" y="5335589"/>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6</a:t>
              </a:r>
              <a:endParaRPr>
                <a:solidFill>
                  <a:schemeClr val="lt1"/>
                </a:solidFill>
                <a:latin typeface="Roboto"/>
                <a:ea typeface="Roboto"/>
                <a:cs typeface="Roboto"/>
                <a:sym typeface="Roboto"/>
              </a:endParaRPr>
            </a:p>
          </p:txBody>
        </p:sp>
        <p:sp>
          <p:nvSpPr>
            <p:cNvPr id="170" name="Google Shape;170;p16"/>
            <p:cNvSpPr txBox="1"/>
            <p:nvPr/>
          </p:nvSpPr>
          <p:spPr>
            <a:xfrm rot="5400000">
              <a:off x="11079906" y="62363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Wrap- Up</a:t>
              </a:r>
              <a:endParaRPr>
                <a:solidFill>
                  <a:schemeClr val="lt1"/>
                </a:solidFill>
                <a:latin typeface="Roboto"/>
                <a:ea typeface="Roboto"/>
                <a:cs typeface="Roboto"/>
                <a:sym typeface="Roboto"/>
              </a:endParaRPr>
            </a:p>
          </p:txBody>
        </p:sp>
        <p:pic>
          <p:nvPicPr>
            <p:cNvPr id="171" name="Google Shape;171;p16"/>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172" name="Google Shape;172;p16"/>
          <p:cNvSpPr txBox="1">
            <a:spLocks noGrp="1"/>
          </p:cNvSpPr>
          <p:nvPr>
            <p:ph type="title"/>
          </p:nvPr>
        </p:nvSpPr>
        <p:spPr>
          <a:xfrm>
            <a:off x="770169" y="141911"/>
            <a:ext cx="57861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Roboto Black"/>
              <a:buNone/>
            </a:pPr>
            <a:r>
              <a:rPr lang="en" dirty="0"/>
              <a:t>Agenda</a:t>
            </a:r>
            <a:endParaRPr dirty="0"/>
          </a:p>
        </p:txBody>
      </p:sp>
      <p:grpSp>
        <p:nvGrpSpPr>
          <p:cNvPr id="173" name="Google Shape;173;p16" descr="PIT Count Methodology" title="Module 2"/>
          <p:cNvGrpSpPr/>
          <p:nvPr/>
        </p:nvGrpSpPr>
        <p:grpSpPr>
          <a:xfrm>
            <a:off x="1069777" y="1484022"/>
            <a:ext cx="3655862" cy="315833"/>
            <a:chOff x="1036718" y="2142394"/>
            <a:chExt cx="4874482" cy="421110"/>
          </a:xfrm>
        </p:grpSpPr>
        <p:sp>
          <p:nvSpPr>
            <p:cNvPr id="174" name="Google Shape;174;p16"/>
            <p:cNvSpPr/>
            <p:nvPr/>
          </p:nvSpPr>
          <p:spPr>
            <a:xfrm>
              <a:off x="1036718" y="2231704"/>
              <a:ext cx="331800" cy="331800"/>
            </a:xfrm>
            <a:prstGeom prst="ellipse">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175" name="Google Shape;175;p16"/>
            <p:cNvSpPr txBox="1"/>
            <p:nvPr/>
          </p:nvSpPr>
          <p:spPr>
            <a:xfrm>
              <a:off x="1435200" y="2142394"/>
              <a:ext cx="4476000" cy="31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grpSp>
      <p:grpSp>
        <p:nvGrpSpPr>
          <p:cNvPr id="176" name="Google Shape;176;p16" descr="Unsheltered PIT Planning" title="Module 3"/>
          <p:cNvGrpSpPr/>
          <p:nvPr/>
        </p:nvGrpSpPr>
        <p:grpSpPr>
          <a:xfrm>
            <a:off x="1074540" y="1869659"/>
            <a:ext cx="4160312" cy="419741"/>
            <a:chOff x="1036718" y="2142394"/>
            <a:chExt cx="5547082" cy="559654"/>
          </a:xfrm>
        </p:grpSpPr>
        <p:sp>
          <p:nvSpPr>
            <p:cNvPr id="177" name="Google Shape;177;p16"/>
            <p:cNvSpPr/>
            <p:nvPr/>
          </p:nvSpPr>
          <p:spPr>
            <a:xfrm>
              <a:off x="1036718" y="2231704"/>
              <a:ext cx="331800" cy="3318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178" name="Google Shape;178;p16"/>
            <p:cNvSpPr txBox="1"/>
            <p:nvPr/>
          </p:nvSpPr>
          <p:spPr>
            <a:xfrm>
              <a:off x="1435200" y="2142394"/>
              <a:ext cx="5148600" cy="31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sp>
          <p:nvSpPr>
            <p:cNvPr id="179" name="Google Shape;179;p16"/>
            <p:cNvSpPr txBox="1"/>
            <p:nvPr/>
          </p:nvSpPr>
          <p:spPr>
            <a:xfrm>
              <a:off x="1435200" y="2425148"/>
              <a:ext cx="2526600" cy="276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900">
                <a:solidFill>
                  <a:srgbClr val="006CD9"/>
                </a:solidFill>
                <a:latin typeface="Twentieth Century"/>
                <a:ea typeface="Twentieth Century"/>
                <a:cs typeface="Twentieth Century"/>
                <a:sym typeface="Twentieth Century"/>
              </a:endParaRPr>
            </a:p>
          </p:txBody>
        </p:sp>
      </p:grpSp>
      <p:grpSp>
        <p:nvGrpSpPr>
          <p:cNvPr id="180" name="Google Shape;180;p16" descr="Sheltered PIT Planning" title="Module 4"/>
          <p:cNvGrpSpPr/>
          <p:nvPr/>
        </p:nvGrpSpPr>
        <p:grpSpPr>
          <a:xfrm>
            <a:off x="1074853" y="2301832"/>
            <a:ext cx="4440212" cy="419741"/>
            <a:chOff x="1036718" y="2142394"/>
            <a:chExt cx="5920282" cy="559654"/>
          </a:xfrm>
        </p:grpSpPr>
        <p:sp>
          <p:nvSpPr>
            <p:cNvPr id="181" name="Google Shape;181;p16"/>
            <p:cNvSpPr/>
            <p:nvPr/>
          </p:nvSpPr>
          <p:spPr>
            <a:xfrm>
              <a:off x="1036718" y="2231704"/>
              <a:ext cx="331800" cy="3318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182" name="Google Shape;182;p16"/>
            <p:cNvSpPr txBox="1"/>
            <p:nvPr/>
          </p:nvSpPr>
          <p:spPr>
            <a:xfrm>
              <a:off x="1435200" y="2142394"/>
              <a:ext cx="5521800" cy="31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sp>
          <p:nvSpPr>
            <p:cNvPr id="183" name="Google Shape;183;p16"/>
            <p:cNvSpPr txBox="1"/>
            <p:nvPr/>
          </p:nvSpPr>
          <p:spPr>
            <a:xfrm>
              <a:off x="1435200" y="2425148"/>
              <a:ext cx="2526600" cy="276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900">
                <a:solidFill>
                  <a:srgbClr val="006CD9"/>
                </a:solidFill>
                <a:latin typeface="Twentieth Century"/>
                <a:ea typeface="Twentieth Century"/>
                <a:cs typeface="Twentieth Century"/>
                <a:sym typeface="Twentieth Century"/>
              </a:endParaRPr>
            </a:p>
          </p:txBody>
        </p:sp>
      </p:grpSp>
      <p:grpSp>
        <p:nvGrpSpPr>
          <p:cNvPr id="184" name="Google Shape;184;p16" descr="Collaboration" title="Module 5"/>
          <p:cNvGrpSpPr/>
          <p:nvPr/>
        </p:nvGrpSpPr>
        <p:grpSpPr>
          <a:xfrm>
            <a:off x="1079464" y="2671079"/>
            <a:ext cx="4452136" cy="419741"/>
            <a:chOff x="1036718" y="2142394"/>
            <a:chExt cx="5936181" cy="559654"/>
          </a:xfrm>
        </p:grpSpPr>
        <p:sp>
          <p:nvSpPr>
            <p:cNvPr id="185" name="Google Shape;185;p16"/>
            <p:cNvSpPr/>
            <p:nvPr/>
          </p:nvSpPr>
          <p:spPr>
            <a:xfrm>
              <a:off x="1036718" y="2231704"/>
              <a:ext cx="331800" cy="3318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186" name="Google Shape;186;p16"/>
            <p:cNvSpPr txBox="1"/>
            <p:nvPr/>
          </p:nvSpPr>
          <p:spPr>
            <a:xfrm>
              <a:off x="1435199" y="2142394"/>
              <a:ext cx="5537700" cy="31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sp>
          <p:nvSpPr>
            <p:cNvPr id="187" name="Google Shape;187;p16"/>
            <p:cNvSpPr txBox="1"/>
            <p:nvPr/>
          </p:nvSpPr>
          <p:spPr>
            <a:xfrm>
              <a:off x="1435200" y="2425148"/>
              <a:ext cx="2526600" cy="276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900">
                <a:solidFill>
                  <a:srgbClr val="006CD9"/>
                </a:solidFill>
                <a:latin typeface="Twentieth Century"/>
                <a:ea typeface="Twentieth Century"/>
                <a:cs typeface="Twentieth Century"/>
                <a:sym typeface="Twentieth Century"/>
              </a:endParaRPr>
            </a:p>
          </p:txBody>
        </p:sp>
      </p:grpSp>
      <p:grpSp>
        <p:nvGrpSpPr>
          <p:cNvPr id="188" name="Google Shape;188;p16" descr="Successful PIT Count" title="Module 6"/>
          <p:cNvGrpSpPr/>
          <p:nvPr/>
        </p:nvGrpSpPr>
        <p:grpSpPr>
          <a:xfrm>
            <a:off x="1076372" y="3022946"/>
            <a:ext cx="5432911" cy="419741"/>
            <a:chOff x="1036718" y="2142394"/>
            <a:chExt cx="7243881" cy="559654"/>
          </a:xfrm>
        </p:grpSpPr>
        <p:sp>
          <p:nvSpPr>
            <p:cNvPr id="189" name="Google Shape;189;p16"/>
            <p:cNvSpPr/>
            <p:nvPr/>
          </p:nvSpPr>
          <p:spPr>
            <a:xfrm>
              <a:off x="1036718" y="2231704"/>
              <a:ext cx="331800" cy="33180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190" name="Google Shape;190;p16"/>
            <p:cNvSpPr txBox="1"/>
            <p:nvPr/>
          </p:nvSpPr>
          <p:spPr>
            <a:xfrm>
              <a:off x="1435199" y="2142394"/>
              <a:ext cx="6845400" cy="523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2100">
                <a:solidFill>
                  <a:srgbClr val="003D79"/>
                </a:solidFill>
                <a:latin typeface="Roboto"/>
                <a:ea typeface="Roboto"/>
                <a:cs typeface="Roboto"/>
                <a:sym typeface="Roboto"/>
              </a:endParaRPr>
            </a:p>
          </p:txBody>
        </p:sp>
        <p:sp>
          <p:nvSpPr>
            <p:cNvPr id="191" name="Google Shape;191;p16"/>
            <p:cNvSpPr txBox="1"/>
            <p:nvPr/>
          </p:nvSpPr>
          <p:spPr>
            <a:xfrm>
              <a:off x="1435200" y="2425148"/>
              <a:ext cx="2526600" cy="276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900">
                <a:solidFill>
                  <a:srgbClr val="006CD9"/>
                </a:solidFill>
                <a:latin typeface="Twentieth Century"/>
                <a:ea typeface="Twentieth Century"/>
                <a:cs typeface="Twentieth Century"/>
                <a:sym typeface="Twentieth Century"/>
              </a:endParaRPr>
            </a:p>
          </p:txBody>
        </p:sp>
      </p:grpSp>
      <p:grpSp>
        <p:nvGrpSpPr>
          <p:cNvPr id="192" name="Google Shape;192;p16" descr="Next Steps" title="Module 7"/>
          <p:cNvGrpSpPr/>
          <p:nvPr/>
        </p:nvGrpSpPr>
        <p:grpSpPr>
          <a:xfrm>
            <a:off x="1076174" y="3406212"/>
            <a:ext cx="3147265" cy="419741"/>
            <a:chOff x="1014946" y="2142394"/>
            <a:chExt cx="4196353" cy="559654"/>
          </a:xfrm>
        </p:grpSpPr>
        <p:sp>
          <p:nvSpPr>
            <p:cNvPr id="193" name="Google Shape;193;p16"/>
            <p:cNvSpPr/>
            <p:nvPr/>
          </p:nvSpPr>
          <p:spPr>
            <a:xfrm>
              <a:off x="1014946" y="2231704"/>
              <a:ext cx="331800" cy="331800"/>
            </a:xfrm>
            <a:prstGeom prst="ellipse">
              <a:avLst/>
            </a:prstGeom>
            <a:solidFill>
              <a:schemeClr val="dk2"/>
            </a:solidFill>
            <a:ln w="127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194" name="Google Shape;194;p16"/>
            <p:cNvSpPr txBox="1"/>
            <p:nvPr/>
          </p:nvSpPr>
          <p:spPr>
            <a:xfrm>
              <a:off x="1435199" y="2142394"/>
              <a:ext cx="3776100" cy="523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2100">
                <a:solidFill>
                  <a:srgbClr val="003D79"/>
                </a:solidFill>
                <a:latin typeface="Roboto"/>
                <a:ea typeface="Roboto"/>
                <a:cs typeface="Roboto"/>
                <a:sym typeface="Roboto"/>
              </a:endParaRPr>
            </a:p>
          </p:txBody>
        </p:sp>
        <p:sp>
          <p:nvSpPr>
            <p:cNvPr id="195" name="Google Shape;195;p16"/>
            <p:cNvSpPr txBox="1"/>
            <p:nvPr/>
          </p:nvSpPr>
          <p:spPr>
            <a:xfrm>
              <a:off x="1435200" y="2425148"/>
              <a:ext cx="2526600" cy="276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900">
                <a:solidFill>
                  <a:srgbClr val="006CD9"/>
                </a:solidFill>
                <a:latin typeface="Twentieth Century"/>
                <a:ea typeface="Twentieth Century"/>
                <a:cs typeface="Twentieth Century"/>
                <a:sym typeface="Twentieth Century"/>
              </a:endParaRPr>
            </a:p>
          </p:txBody>
        </p:sp>
      </p:grpSp>
      <p:grpSp>
        <p:nvGrpSpPr>
          <p:cNvPr id="196" name="Google Shape;196;p16" descr="PIT Count Methodology" title="Module 2"/>
          <p:cNvGrpSpPr/>
          <p:nvPr/>
        </p:nvGrpSpPr>
        <p:grpSpPr>
          <a:xfrm>
            <a:off x="1069777" y="1103022"/>
            <a:ext cx="3655862" cy="315833"/>
            <a:chOff x="1036718" y="2142394"/>
            <a:chExt cx="4874482" cy="421110"/>
          </a:xfrm>
        </p:grpSpPr>
        <p:sp>
          <p:nvSpPr>
            <p:cNvPr id="197" name="Google Shape;197;p16"/>
            <p:cNvSpPr/>
            <p:nvPr/>
          </p:nvSpPr>
          <p:spPr>
            <a:xfrm>
              <a:off x="1036718" y="2231704"/>
              <a:ext cx="331800" cy="331800"/>
            </a:xfrm>
            <a:prstGeom prst="ellipse">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198" name="Google Shape;198;p16"/>
            <p:cNvSpPr txBox="1"/>
            <p:nvPr/>
          </p:nvSpPr>
          <p:spPr>
            <a:xfrm>
              <a:off x="1435200" y="2142394"/>
              <a:ext cx="4476000" cy="31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grpSp>
      <p:sp>
        <p:nvSpPr>
          <p:cNvPr id="199" name="Google Shape;199;p16"/>
          <p:cNvSpPr txBox="1">
            <a:spLocks noGrp="1"/>
          </p:cNvSpPr>
          <p:nvPr>
            <p:ph type="body" idx="1"/>
          </p:nvPr>
        </p:nvSpPr>
        <p:spPr>
          <a:xfrm>
            <a:off x="1348100" y="1103025"/>
            <a:ext cx="5512500" cy="3416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dirty="0"/>
              <a:t>Overview of the PIT Count</a:t>
            </a:r>
            <a:endParaRPr dirty="0"/>
          </a:p>
          <a:p>
            <a:pPr marL="0" lvl="0" indent="0" algn="l" rtl="0">
              <a:spcBef>
                <a:spcPts val="800"/>
              </a:spcBef>
              <a:spcAft>
                <a:spcPts val="0"/>
              </a:spcAft>
              <a:buNone/>
            </a:pPr>
            <a:r>
              <a:rPr lang="en" dirty="0"/>
              <a:t>Review Report Types</a:t>
            </a:r>
            <a:endParaRPr dirty="0"/>
          </a:p>
          <a:p>
            <a:pPr marL="0" lvl="0" indent="0" algn="l" rtl="0">
              <a:spcBef>
                <a:spcPts val="800"/>
              </a:spcBef>
              <a:spcAft>
                <a:spcPts val="0"/>
              </a:spcAft>
              <a:buNone/>
            </a:pPr>
            <a:r>
              <a:rPr lang="en" dirty="0"/>
              <a:t>First Page Overview</a:t>
            </a:r>
            <a:endParaRPr dirty="0"/>
          </a:p>
          <a:p>
            <a:pPr marL="0" lvl="0" indent="0" algn="l" rtl="0">
              <a:spcBef>
                <a:spcPts val="800"/>
              </a:spcBef>
              <a:spcAft>
                <a:spcPts val="0"/>
              </a:spcAft>
              <a:buNone/>
            </a:pPr>
            <a:r>
              <a:rPr lang="en" dirty="0"/>
              <a:t>Data Quality Section</a:t>
            </a:r>
            <a:endParaRPr dirty="0"/>
          </a:p>
          <a:p>
            <a:pPr marL="0" lvl="0" indent="0" algn="l" rtl="0">
              <a:spcBef>
                <a:spcPts val="800"/>
              </a:spcBef>
              <a:spcAft>
                <a:spcPts val="0"/>
              </a:spcAft>
              <a:buNone/>
            </a:pPr>
            <a:r>
              <a:rPr lang="en" dirty="0"/>
              <a:t>Household Breakdown</a:t>
            </a:r>
            <a:endParaRPr dirty="0"/>
          </a:p>
          <a:p>
            <a:pPr marL="0" lvl="0" indent="0" algn="l" rtl="0">
              <a:spcBef>
                <a:spcPts val="800"/>
              </a:spcBef>
              <a:spcAft>
                <a:spcPts val="0"/>
              </a:spcAft>
              <a:buNone/>
            </a:pPr>
            <a:r>
              <a:rPr lang="en" dirty="0"/>
              <a:t>What to do with your PIT Data</a:t>
            </a:r>
            <a:endParaRPr dirty="0"/>
          </a:p>
          <a:p>
            <a:pPr marL="0" lvl="0" indent="0" algn="l" rtl="0">
              <a:spcBef>
                <a:spcPts val="800"/>
              </a:spcBef>
              <a:spcAft>
                <a:spcPts val="0"/>
              </a:spcAft>
              <a:buNone/>
            </a:pPr>
            <a:r>
              <a:rPr lang="en" dirty="0"/>
              <a:t>Wrap-Up/ Q&amp;A</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CED0A-C9ED-540A-8D9E-629C8564EE5F}"/>
              </a:ext>
            </a:extLst>
          </p:cNvPr>
          <p:cNvSpPr>
            <a:spLocks noGrp="1"/>
          </p:cNvSpPr>
          <p:nvPr>
            <p:ph type="title"/>
          </p:nvPr>
        </p:nvSpPr>
        <p:spPr>
          <a:xfrm>
            <a:off x="674900" y="0"/>
            <a:ext cx="7886700" cy="994200"/>
          </a:xfrm>
        </p:spPr>
        <p:txBody>
          <a:bodyPr/>
          <a:lstStyle/>
          <a:p>
            <a:pPr algn="ctr"/>
            <a:r>
              <a:rPr lang="en-US" dirty="0"/>
              <a:t>Comparison to HIC Data</a:t>
            </a:r>
          </a:p>
        </p:txBody>
      </p:sp>
      <p:pic>
        <p:nvPicPr>
          <p:cNvPr id="5" name="Google Shape;406;p25">
            <a:extLst>
              <a:ext uri="{FF2B5EF4-FFF2-40B4-BE49-F238E27FC236}">
                <a16:creationId xmlns:a16="http://schemas.microsoft.com/office/drawing/2014/main" id="{1CDEEF32-5514-A10F-712E-097479D55E40}"/>
              </a:ext>
            </a:extLst>
          </p:cNvPr>
          <p:cNvPicPr preferRelativeResize="0"/>
          <p:nvPr/>
        </p:nvPicPr>
        <p:blipFill>
          <a:blip r:embed="rId3">
            <a:alphaModFix/>
          </a:blip>
          <a:stretch>
            <a:fillRect/>
          </a:stretch>
        </p:blipFill>
        <p:spPr>
          <a:xfrm>
            <a:off x="1117700" y="854410"/>
            <a:ext cx="7001100" cy="3887725"/>
          </a:xfrm>
          <a:prstGeom prst="rect">
            <a:avLst/>
          </a:prstGeom>
          <a:noFill/>
          <a:ln>
            <a:noFill/>
          </a:ln>
        </p:spPr>
      </p:pic>
    </p:spTree>
    <p:extLst>
      <p:ext uri="{BB962C8B-B14F-4D97-AF65-F5344CB8AC3E}">
        <p14:creationId xmlns:p14="http://schemas.microsoft.com/office/powerpoint/2010/main" val="3664191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pSp>
        <p:nvGrpSpPr>
          <p:cNvPr id="500" name="Google Shape;500;p30"/>
          <p:cNvGrpSpPr/>
          <p:nvPr/>
        </p:nvGrpSpPr>
        <p:grpSpPr>
          <a:xfrm>
            <a:off x="6912" y="-9128"/>
            <a:ext cx="9108627" cy="5376716"/>
            <a:chOff x="9216" y="-12171"/>
            <a:chExt cx="12144836" cy="7168954"/>
          </a:xfrm>
        </p:grpSpPr>
        <p:sp>
          <p:nvSpPr>
            <p:cNvPr id="501" name="Google Shape;501;p30"/>
            <p:cNvSpPr/>
            <p:nvPr/>
          </p:nvSpPr>
          <p:spPr>
            <a:xfrm>
              <a:off x="2351309"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02" name="Google Shape;502;p30"/>
            <p:cNvSpPr/>
            <p:nvPr/>
          </p:nvSpPr>
          <p:spPr>
            <a:xfrm>
              <a:off x="581885" y="-1286"/>
              <a:ext cx="110097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03" name="Google Shape;503;p30"/>
            <p:cNvSpPr/>
            <p:nvPr/>
          </p:nvSpPr>
          <p:spPr>
            <a:xfrm>
              <a:off x="9379" y="-12171"/>
              <a:ext cx="572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04" name="Google Shape;504;p30"/>
            <p:cNvSpPr/>
            <p:nvPr/>
          </p:nvSpPr>
          <p:spPr>
            <a:xfrm rot="10800000">
              <a:off x="11600683" y="56474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05" name="Google Shape;505;p30"/>
            <p:cNvSpPr/>
            <p:nvPr/>
          </p:nvSpPr>
          <p:spPr>
            <a:xfrm>
              <a:off x="9216" y="4739323"/>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06" name="Google Shape;506;p30"/>
            <p:cNvSpPr txBox="1"/>
            <p:nvPr/>
          </p:nvSpPr>
          <p:spPr>
            <a:xfrm rot="-5400000">
              <a:off x="-272155" y="5002605"/>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6</a:t>
              </a:r>
              <a:endParaRPr>
                <a:solidFill>
                  <a:schemeClr val="lt1"/>
                </a:solidFill>
                <a:latin typeface="Roboto"/>
                <a:ea typeface="Roboto"/>
                <a:cs typeface="Roboto"/>
                <a:sym typeface="Roboto"/>
              </a:endParaRPr>
            </a:p>
          </p:txBody>
        </p:sp>
        <p:sp>
          <p:nvSpPr>
            <p:cNvPr id="507" name="Google Shape;507;p30"/>
            <p:cNvSpPr txBox="1"/>
            <p:nvPr/>
          </p:nvSpPr>
          <p:spPr>
            <a:xfrm rot="5400000">
              <a:off x="11079906" y="62363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Wrap- Up</a:t>
              </a:r>
              <a:endParaRPr>
                <a:solidFill>
                  <a:schemeClr val="lt1"/>
                </a:solidFill>
                <a:latin typeface="Roboto"/>
                <a:ea typeface="Roboto"/>
                <a:cs typeface="Roboto"/>
                <a:sym typeface="Roboto"/>
              </a:endParaRPr>
            </a:p>
          </p:txBody>
        </p:sp>
        <p:pic>
          <p:nvPicPr>
            <p:cNvPr id="508" name="Google Shape;508;p30"/>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509" name="Google Shape;509;p30"/>
          <p:cNvSpPr txBox="1">
            <a:spLocks noGrp="1"/>
          </p:cNvSpPr>
          <p:nvPr>
            <p:ph type="title"/>
          </p:nvPr>
        </p:nvSpPr>
        <p:spPr>
          <a:xfrm>
            <a:off x="692200" y="345450"/>
            <a:ext cx="78450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Presentation Suggestions</a:t>
            </a:r>
            <a:endParaRPr/>
          </a:p>
        </p:txBody>
      </p:sp>
      <p:sp>
        <p:nvSpPr>
          <p:cNvPr id="510" name="Google Shape;510;p30"/>
          <p:cNvSpPr txBox="1">
            <a:spLocks noGrp="1"/>
          </p:cNvSpPr>
          <p:nvPr>
            <p:ph type="body" idx="1"/>
          </p:nvPr>
        </p:nvSpPr>
        <p:spPr>
          <a:xfrm>
            <a:off x="826800" y="1152475"/>
            <a:ext cx="7710300" cy="3416400"/>
          </a:xfrm>
          <a:prstGeom prst="rect">
            <a:avLst/>
          </a:prstGeom>
        </p:spPr>
        <p:txBody>
          <a:bodyPr spcFirstLastPara="1" wrap="square" lIns="68575" tIns="34275" rIns="68575" bIns="34275" anchor="t" anchorCtr="0">
            <a:normAutofit/>
          </a:bodyPr>
          <a:lstStyle/>
          <a:p>
            <a:pPr marL="177800" lvl="0" indent="-203200" algn="l" rtl="0">
              <a:spcBef>
                <a:spcPts val="800"/>
              </a:spcBef>
              <a:spcAft>
                <a:spcPts val="0"/>
              </a:spcAft>
              <a:buSzPts val="1800"/>
              <a:buChar char="•"/>
            </a:pPr>
            <a:r>
              <a:rPr lang="en" sz="1800"/>
              <a:t>Write out your particular talking points in advance.</a:t>
            </a:r>
            <a:endParaRPr sz="1800"/>
          </a:p>
          <a:p>
            <a:pPr marL="177800" lvl="0" indent="-203200" algn="l" rtl="0">
              <a:spcBef>
                <a:spcPts val="0"/>
              </a:spcBef>
              <a:spcAft>
                <a:spcPts val="0"/>
              </a:spcAft>
              <a:buSzPts val="1800"/>
              <a:buChar char="•"/>
            </a:pPr>
            <a:r>
              <a:rPr lang="en" sz="1800"/>
              <a:t>Take time to explain particular variables in your community to help provide context to the data.</a:t>
            </a:r>
            <a:endParaRPr sz="1800"/>
          </a:p>
          <a:p>
            <a:pPr marL="177800" lvl="0" indent="-203200" algn="l" rtl="0">
              <a:spcBef>
                <a:spcPts val="0"/>
              </a:spcBef>
              <a:spcAft>
                <a:spcPts val="0"/>
              </a:spcAft>
              <a:buSzPts val="1800"/>
              <a:buChar char="•"/>
            </a:pPr>
            <a:r>
              <a:rPr lang="en" sz="1800"/>
              <a:t>Try to appeal to different learning styles</a:t>
            </a:r>
            <a:endParaRPr sz="1800"/>
          </a:p>
          <a:p>
            <a:pPr marL="520700" lvl="1" indent="-203200" algn="l" rtl="0">
              <a:spcBef>
                <a:spcPts val="0"/>
              </a:spcBef>
              <a:spcAft>
                <a:spcPts val="0"/>
              </a:spcAft>
              <a:buSzPts val="1800"/>
              <a:buChar char="•"/>
            </a:pPr>
            <a:r>
              <a:rPr lang="en" sz="1600"/>
              <a:t>Use easily recognizable charts when you are comparing data points (like bar graphs and pie charts).</a:t>
            </a:r>
            <a:endParaRPr sz="1600"/>
          </a:p>
          <a:p>
            <a:pPr marL="520700" lvl="1" indent="-203200" algn="l" rtl="0">
              <a:spcBef>
                <a:spcPts val="0"/>
              </a:spcBef>
              <a:spcAft>
                <a:spcPts val="0"/>
              </a:spcAft>
              <a:buSzPts val="1800"/>
              <a:buChar char="•"/>
            </a:pPr>
            <a:r>
              <a:rPr lang="en" sz="1600"/>
              <a:t>Break up the data into separate slides/ pages. </a:t>
            </a:r>
            <a:endParaRPr sz="1600"/>
          </a:p>
          <a:p>
            <a:pPr marL="177800" lvl="0" indent="-190500" algn="l" rtl="0">
              <a:spcBef>
                <a:spcPts val="800"/>
              </a:spcBef>
              <a:spcAft>
                <a:spcPts val="0"/>
              </a:spcAft>
              <a:buSzPts val="1600"/>
              <a:buChar char="•"/>
            </a:pPr>
            <a:r>
              <a:rPr lang="en" sz="1800"/>
              <a:t>Practice your presentation and anticipate the questions you may be asked. Ask for assistance/ guidance from THN staff if needed. </a:t>
            </a:r>
            <a:endParaRPr sz="1800"/>
          </a:p>
          <a:p>
            <a:pPr marL="177800" lvl="0" indent="-203200" algn="l" rtl="0">
              <a:spcBef>
                <a:spcPts val="800"/>
              </a:spcBef>
              <a:spcAft>
                <a:spcPts val="0"/>
              </a:spcAft>
              <a:buSzPts val="1800"/>
              <a:buChar char="•"/>
            </a:pPr>
            <a:r>
              <a:rPr lang="en" sz="1800"/>
              <a:t>Infographics are helpful but not necessary.</a:t>
            </a:r>
            <a:endParaRPr sz="1800"/>
          </a:p>
          <a:p>
            <a:pPr marL="177800" lvl="0" indent="0" algn="l" rtl="0">
              <a:spcBef>
                <a:spcPts val="800"/>
              </a:spcBef>
              <a:spcAft>
                <a:spcPts val="0"/>
              </a:spcAft>
              <a:buNone/>
            </a:pPr>
            <a:endParaRPr sz="1800"/>
          </a:p>
          <a:p>
            <a:pPr marL="0" lvl="0" indent="0" algn="l" rtl="0">
              <a:spcBef>
                <a:spcPts val="800"/>
              </a:spcBef>
              <a:spcAft>
                <a:spcPts val="0"/>
              </a:spcAft>
              <a:buNone/>
            </a:pP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grpSp>
        <p:nvGrpSpPr>
          <p:cNvPr id="516" name="Google Shape;516;p31"/>
          <p:cNvGrpSpPr/>
          <p:nvPr/>
        </p:nvGrpSpPr>
        <p:grpSpPr>
          <a:xfrm>
            <a:off x="6912" y="-9128"/>
            <a:ext cx="9108627" cy="5376716"/>
            <a:chOff x="9216" y="-12171"/>
            <a:chExt cx="12144836" cy="7168954"/>
          </a:xfrm>
        </p:grpSpPr>
        <p:sp>
          <p:nvSpPr>
            <p:cNvPr id="517" name="Google Shape;517;p31"/>
            <p:cNvSpPr/>
            <p:nvPr/>
          </p:nvSpPr>
          <p:spPr>
            <a:xfrm>
              <a:off x="2351309"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18" name="Google Shape;518;p31"/>
            <p:cNvSpPr/>
            <p:nvPr/>
          </p:nvSpPr>
          <p:spPr>
            <a:xfrm>
              <a:off x="581885" y="-1286"/>
              <a:ext cx="110097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19" name="Google Shape;519;p31"/>
            <p:cNvSpPr/>
            <p:nvPr/>
          </p:nvSpPr>
          <p:spPr>
            <a:xfrm>
              <a:off x="9379" y="-12171"/>
              <a:ext cx="572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20" name="Google Shape;520;p31"/>
            <p:cNvSpPr/>
            <p:nvPr/>
          </p:nvSpPr>
          <p:spPr>
            <a:xfrm rot="10800000">
              <a:off x="11600683" y="56474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21" name="Google Shape;521;p31"/>
            <p:cNvSpPr/>
            <p:nvPr/>
          </p:nvSpPr>
          <p:spPr>
            <a:xfrm>
              <a:off x="9216" y="4739323"/>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22" name="Google Shape;522;p31"/>
            <p:cNvSpPr txBox="1"/>
            <p:nvPr/>
          </p:nvSpPr>
          <p:spPr>
            <a:xfrm rot="-5400000">
              <a:off x="-272155" y="5002605"/>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6</a:t>
              </a:r>
              <a:endParaRPr>
                <a:solidFill>
                  <a:schemeClr val="lt1"/>
                </a:solidFill>
                <a:latin typeface="Roboto"/>
                <a:ea typeface="Roboto"/>
                <a:cs typeface="Roboto"/>
                <a:sym typeface="Roboto"/>
              </a:endParaRPr>
            </a:p>
          </p:txBody>
        </p:sp>
        <p:sp>
          <p:nvSpPr>
            <p:cNvPr id="523" name="Google Shape;523;p31"/>
            <p:cNvSpPr txBox="1"/>
            <p:nvPr/>
          </p:nvSpPr>
          <p:spPr>
            <a:xfrm rot="5400000">
              <a:off x="11079906" y="62363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Wrap- Up</a:t>
              </a:r>
              <a:endParaRPr>
                <a:solidFill>
                  <a:schemeClr val="lt1"/>
                </a:solidFill>
                <a:latin typeface="Roboto"/>
                <a:ea typeface="Roboto"/>
                <a:cs typeface="Roboto"/>
                <a:sym typeface="Roboto"/>
              </a:endParaRPr>
            </a:p>
          </p:txBody>
        </p:sp>
        <p:pic>
          <p:nvPicPr>
            <p:cNvPr id="524" name="Google Shape;524;p31"/>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525" name="Google Shape;525;p31"/>
          <p:cNvSpPr txBox="1">
            <a:spLocks noGrp="1"/>
          </p:cNvSpPr>
          <p:nvPr>
            <p:ph type="title"/>
          </p:nvPr>
        </p:nvSpPr>
        <p:spPr>
          <a:xfrm>
            <a:off x="836425" y="345450"/>
            <a:ext cx="78549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Prompting Questions</a:t>
            </a:r>
            <a:endParaRPr/>
          </a:p>
        </p:txBody>
      </p:sp>
      <p:sp>
        <p:nvSpPr>
          <p:cNvPr id="526" name="Google Shape;526;p31"/>
          <p:cNvSpPr txBox="1">
            <a:spLocks noGrp="1"/>
          </p:cNvSpPr>
          <p:nvPr>
            <p:ph type="body" idx="1"/>
          </p:nvPr>
        </p:nvSpPr>
        <p:spPr>
          <a:xfrm>
            <a:off x="836425" y="1152475"/>
            <a:ext cx="7547100" cy="3416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800"/>
              <a:t>Making your presentation interactive by asking questions can help engage your audience:</a:t>
            </a:r>
            <a:endParaRPr sz="1800"/>
          </a:p>
          <a:p>
            <a:pPr marL="0" lvl="0" indent="0" algn="l" rtl="0">
              <a:spcBef>
                <a:spcPts val="800"/>
              </a:spcBef>
              <a:spcAft>
                <a:spcPts val="0"/>
              </a:spcAft>
              <a:buNone/>
            </a:pPr>
            <a:r>
              <a:rPr lang="en" sz="1800"/>
              <a:t>Examples:</a:t>
            </a:r>
            <a:endParaRPr sz="1800"/>
          </a:p>
          <a:p>
            <a:pPr marL="457200" lvl="0" indent="-342900" algn="l" rtl="0">
              <a:spcBef>
                <a:spcPts val="800"/>
              </a:spcBef>
              <a:spcAft>
                <a:spcPts val="0"/>
              </a:spcAft>
              <a:buSzPts val="1800"/>
              <a:buChar char="•"/>
            </a:pPr>
            <a:r>
              <a:rPr lang="en" sz="1800"/>
              <a:t>What is this data telling you? </a:t>
            </a:r>
            <a:endParaRPr sz="1800"/>
          </a:p>
          <a:p>
            <a:pPr marL="457200" lvl="0" indent="-342900" algn="l" rtl="0">
              <a:spcBef>
                <a:spcPts val="0"/>
              </a:spcBef>
              <a:spcAft>
                <a:spcPts val="0"/>
              </a:spcAft>
              <a:buSzPts val="1800"/>
              <a:buChar char="•"/>
            </a:pPr>
            <a:r>
              <a:rPr lang="en" sz="1800"/>
              <a:t>What about this data surprises you</a:t>
            </a:r>
            <a:endParaRPr sz="1800"/>
          </a:p>
          <a:p>
            <a:pPr marL="457200" lvl="0" indent="-342900" algn="l" rtl="0">
              <a:spcBef>
                <a:spcPts val="0"/>
              </a:spcBef>
              <a:spcAft>
                <a:spcPts val="0"/>
              </a:spcAft>
              <a:buSzPts val="1800"/>
              <a:buChar char="•"/>
            </a:pPr>
            <a:r>
              <a:rPr lang="en" sz="1800"/>
              <a:t>What about this data confuses you? </a:t>
            </a:r>
            <a:endParaRPr sz="1800"/>
          </a:p>
          <a:p>
            <a:pPr marL="457200" lvl="0" indent="-342900" algn="l" rtl="0">
              <a:spcBef>
                <a:spcPts val="0"/>
              </a:spcBef>
              <a:spcAft>
                <a:spcPts val="0"/>
              </a:spcAft>
              <a:buSzPts val="1800"/>
              <a:buChar char="•"/>
            </a:pPr>
            <a:r>
              <a:rPr lang="en" sz="1800"/>
              <a:t>What other data would you like to see?</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grpSp>
        <p:nvGrpSpPr>
          <p:cNvPr id="532" name="Google Shape;532;p32"/>
          <p:cNvGrpSpPr/>
          <p:nvPr/>
        </p:nvGrpSpPr>
        <p:grpSpPr>
          <a:xfrm>
            <a:off x="6912" y="-9128"/>
            <a:ext cx="9108627" cy="5376716"/>
            <a:chOff x="9216" y="-12171"/>
            <a:chExt cx="12144836" cy="7168954"/>
          </a:xfrm>
        </p:grpSpPr>
        <p:sp>
          <p:nvSpPr>
            <p:cNvPr id="533" name="Google Shape;533;p32"/>
            <p:cNvSpPr/>
            <p:nvPr/>
          </p:nvSpPr>
          <p:spPr>
            <a:xfrm>
              <a:off x="2351309"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34" name="Google Shape;534;p32"/>
            <p:cNvSpPr/>
            <p:nvPr/>
          </p:nvSpPr>
          <p:spPr>
            <a:xfrm>
              <a:off x="581885" y="-1286"/>
              <a:ext cx="110097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35" name="Google Shape;535;p32"/>
            <p:cNvSpPr/>
            <p:nvPr/>
          </p:nvSpPr>
          <p:spPr>
            <a:xfrm>
              <a:off x="9379" y="-12171"/>
              <a:ext cx="572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36" name="Google Shape;536;p32"/>
            <p:cNvSpPr/>
            <p:nvPr/>
          </p:nvSpPr>
          <p:spPr>
            <a:xfrm rot="10800000">
              <a:off x="11600683" y="56474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37" name="Google Shape;537;p32"/>
            <p:cNvSpPr/>
            <p:nvPr/>
          </p:nvSpPr>
          <p:spPr>
            <a:xfrm>
              <a:off x="9216" y="4739323"/>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38" name="Google Shape;538;p32"/>
            <p:cNvSpPr txBox="1"/>
            <p:nvPr/>
          </p:nvSpPr>
          <p:spPr>
            <a:xfrm rot="-5400000">
              <a:off x="-272155" y="5002605"/>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6</a:t>
              </a:r>
              <a:endParaRPr>
                <a:solidFill>
                  <a:schemeClr val="lt1"/>
                </a:solidFill>
                <a:latin typeface="Roboto"/>
                <a:ea typeface="Roboto"/>
                <a:cs typeface="Roboto"/>
                <a:sym typeface="Roboto"/>
              </a:endParaRPr>
            </a:p>
          </p:txBody>
        </p:sp>
        <p:sp>
          <p:nvSpPr>
            <p:cNvPr id="539" name="Google Shape;539;p32"/>
            <p:cNvSpPr txBox="1"/>
            <p:nvPr/>
          </p:nvSpPr>
          <p:spPr>
            <a:xfrm rot="5400000">
              <a:off x="11079906" y="62363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Wrap- Up</a:t>
              </a:r>
              <a:endParaRPr>
                <a:solidFill>
                  <a:schemeClr val="lt1"/>
                </a:solidFill>
                <a:latin typeface="Roboto"/>
                <a:ea typeface="Roboto"/>
                <a:cs typeface="Roboto"/>
                <a:sym typeface="Roboto"/>
              </a:endParaRPr>
            </a:p>
          </p:txBody>
        </p:sp>
        <p:pic>
          <p:nvPicPr>
            <p:cNvPr id="540" name="Google Shape;540;p32"/>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541" name="Google Shape;541;p32"/>
          <p:cNvSpPr txBox="1">
            <a:spLocks noGrp="1"/>
          </p:cNvSpPr>
          <p:nvPr>
            <p:ph type="title"/>
          </p:nvPr>
        </p:nvSpPr>
        <p:spPr>
          <a:xfrm>
            <a:off x="634525" y="279125"/>
            <a:ext cx="7836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Important Reminder</a:t>
            </a:r>
            <a:endParaRPr/>
          </a:p>
        </p:txBody>
      </p:sp>
      <p:sp>
        <p:nvSpPr>
          <p:cNvPr id="542" name="Google Shape;542;p32"/>
          <p:cNvSpPr txBox="1">
            <a:spLocks noGrp="1"/>
          </p:cNvSpPr>
          <p:nvPr>
            <p:ph type="body" idx="1"/>
          </p:nvPr>
        </p:nvSpPr>
        <p:spPr>
          <a:xfrm>
            <a:off x="836425" y="939900"/>
            <a:ext cx="7518000" cy="3952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800" b="1"/>
              <a:t>You don’t have to know everything</a:t>
            </a:r>
            <a:endParaRPr sz="1800" b="1"/>
          </a:p>
          <a:p>
            <a:pPr marL="520700" lvl="1" indent="-190500" algn="l" rtl="0">
              <a:spcBef>
                <a:spcPts val="400"/>
              </a:spcBef>
              <a:spcAft>
                <a:spcPts val="0"/>
              </a:spcAft>
              <a:buSzPts val="1600"/>
              <a:buChar char="•"/>
            </a:pPr>
            <a:r>
              <a:rPr lang="en" sz="1600"/>
              <a:t>“I don’t know about that, let me get back to you once our team has a chance to look this over.”</a:t>
            </a:r>
            <a:endParaRPr sz="1600"/>
          </a:p>
          <a:p>
            <a:pPr marL="520700" lvl="1" indent="-184150" algn="l" rtl="0">
              <a:spcBef>
                <a:spcPts val="400"/>
              </a:spcBef>
              <a:spcAft>
                <a:spcPts val="0"/>
              </a:spcAft>
              <a:buSzPts val="1500"/>
              <a:buChar char="•"/>
            </a:pPr>
            <a:r>
              <a:rPr lang="en" sz="1600"/>
              <a:t>“Off the top of my head I don’t know the answer to that question, but I would be happy to check in with my team and we will send you the information we find.”</a:t>
            </a:r>
            <a:endParaRPr sz="1600"/>
          </a:p>
          <a:p>
            <a:pPr marL="520700" lvl="1" indent="-184150" algn="l" rtl="0">
              <a:spcBef>
                <a:spcPts val="400"/>
              </a:spcBef>
              <a:spcAft>
                <a:spcPts val="0"/>
              </a:spcAft>
              <a:buSzPts val="1500"/>
              <a:buChar char="•"/>
            </a:pPr>
            <a:r>
              <a:rPr lang="en" sz="1600"/>
              <a:t>“This is just our preliminary findings and we haven’t had much time to do in depth analysis, please send me a follow up email with your questions and we will get back to you when we have the capacity to do a deeper dive into the data.”</a:t>
            </a:r>
            <a:endParaRPr sz="1600"/>
          </a:p>
          <a:p>
            <a:pPr marL="520700" lvl="1" indent="-184150" algn="l" rtl="0">
              <a:spcBef>
                <a:spcPts val="400"/>
              </a:spcBef>
              <a:spcAft>
                <a:spcPts val="0"/>
              </a:spcAft>
              <a:buSzPts val="1500"/>
              <a:buChar char="•"/>
            </a:pPr>
            <a:r>
              <a:rPr lang="en" sz="1600"/>
              <a:t>“I’m not sure that question is possible to answer with this data set, maybe we can take this conversation offline and we can talk about this more.”</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grpSp>
        <p:nvGrpSpPr>
          <p:cNvPr id="560" name="Google Shape;560;p34"/>
          <p:cNvGrpSpPr/>
          <p:nvPr/>
        </p:nvGrpSpPr>
        <p:grpSpPr>
          <a:xfrm>
            <a:off x="0" y="-9128"/>
            <a:ext cx="8954903" cy="5151664"/>
            <a:chOff x="0" y="-12171"/>
            <a:chExt cx="11939871" cy="6868885"/>
          </a:xfrm>
        </p:grpSpPr>
        <p:sp>
          <p:nvSpPr>
            <p:cNvPr id="561" name="Google Shape;561;p34"/>
            <p:cNvSpPr/>
            <p:nvPr/>
          </p:nvSpPr>
          <p:spPr>
            <a:xfrm>
              <a:off x="478971" y="-1286"/>
              <a:ext cx="114609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62" name="Google Shape;562;p34"/>
            <p:cNvSpPr/>
            <p:nvPr/>
          </p:nvSpPr>
          <p:spPr>
            <a:xfrm>
              <a:off x="9379" y="-12171"/>
              <a:ext cx="572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63" name="Google Shape;563;p34"/>
            <p:cNvSpPr/>
            <p:nvPr/>
          </p:nvSpPr>
          <p:spPr>
            <a:xfrm>
              <a:off x="0" y="5645271"/>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64" name="Google Shape;564;p34"/>
            <p:cNvSpPr txBox="1"/>
            <p:nvPr/>
          </p:nvSpPr>
          <p:spPr>
            <a:xfrm rot="-5400000">
              <a:off x="-351920" y="5904196"/>
              <a:ext cx="1461300" cy="400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500">
                  <a:solidFill>
                    <a:schemeClr val="lt1"/>
                  </a:solidFill>
                  <a:latin typeface="Roboto"/>
                  <a:ea typeface="Roboto"/>
                  <a:cs typeface="Roboto"/>
                  <a:sym typeface="Roboto"/>
                </a:rPr>
                <a:t>Wrap- Up</a:t>
              </a:r>
              <a:endParaRPr sz="1500">
                <a:solidFill>
                  <a:schemeClr val="lt1"/>
                </a:solidFill>
                <a:latin typeface="Roboto"/>
                <a:ea typeface="Roboto"/>
                <a:cs typeface="Roboto"/>
                <a:sym typeface="Roboto"/>
              </a:endParaRPr>
            </a:p>
          </p:txBody>
        </p:sp>
        <p:pic>
          <p:nvPicPr>
            <p:cNvPr id="565" name="Google Shape;565;p34"/>
            <p:cNvPicPr preferRelativeResize="0"/>
            <p:nvPr/>
          </p:nvPicPr>
          <p:blipFill rotWithShape="1">
            <a:blip r:embed="rId3">
              <a:alphaModFix/>
            </a:blip>
            <a:srcRect/>
            <a:stretch/>
          </p:blipFill>
          <p:spPr>
            <a:xfrm>
              <a:off x="765978" y="6110900"/>
              <a:ext cx="762000" cy="733425"/>
            </a:xfrm>
            <a:prstGeom prst="rect">
              <a:avLst/>
            </a:prstGeom>
            <a:noFill/>
            <a:ln>
              <a:noFill/>
            </a:ln>
          </p:spPr>
        </p:pic>
      </p:grpSp>
      <p:pic>
        <p:nvPicPr>
          <p:cNvPr id="566" name="Google Shape;566;p34"/>
          <p:cNvPicPr preferRelativeResize="0"/>
          <p:nvPr/>
        </p:nvPicPr>
        <p:blipFill>
          <a:blip r:embed="rId4">
            <a:alphaModFix/>
          </a:blip>
          <a:stretch>
            <a:fillRect/>
          </a:stretch>
        </p:blipFill>
        <p:spPr>
          <a:xfrm>
            <a:off x="2281413" y="152400"/>
            <a:ext cx="4581179" cy="48387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grpSp>
        <p:nvGrpSpPr>
          <p:cNvPr id="572" name="Google Shape;572;p35"/>
          <p:cNvGrpSpPr/>
          <p:nvPr/>
        </p:nvGrpSpPr>
        <p:grpSpPr>
          <a:xfrm>
            <a:off x="0" y="-9128"/>
            <a:ext cx="8954903" cy="5151664"/>
            <a:chOff x="0" y="-12171"/>
            <a:chExt cx="11939871" cy="6868885"/>
          </a:xfrm>
        </p:grpSpPr>
        <p:sp>
          <p:nvSpPr>
            <p:cNvPr id="573" name="Google Shape;573;p35"/>
            <p:cNvSpPr/>
            <p:nvPr/>
          </p:nvSpPr>
          <p:spPr>
            <a:xfrm>
              <a:off x="478971" y="-1286"/>
              <a:ext cx="114609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74" name="Google Shape;574;p35"/>
            <p:cNvSpPr/>
            <p:nvPr/>
          </p:nvSpPr>
          <p:spPr>
            <a:xfrm>
              <a:off x="9379" y="-12171"/>
              <a:ext cx="572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75" name="Google Shape;575;p35"/>
            <p:cNvSpPr/>
            <p:nvPr/>
          </p:nvSpPr>
          <p:spPr>
            <a:xfrm>
              <a:off x="0" y="5645271"/>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76" name="Google Shape;576;p35"/>
            <p:cNvSpPr txBox="1"/>
            <p:nvPr/>
          </p:nvSpPr>
          <p:spPr>
            <a:xfrm rot="-5400000">
              <a:off x="-362270" y="5914546"/>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Wrap- Up</a:t>
              </a:r>
              <a:endParaRPr>
                <a:solidFill>
                  <a:schemeClr val="lt1"/>
                </a:solidFill>
                <a:latin typeface="Roboto"/>
                <a:ea typeface="Roboto"/>
                <a:cs typeface="Roboto"/>
                <a:sym typeface="Roboto"/>
              </a:endParaRPr>
            </a:p>
          </p:txBody>
        </p:sp>
        <p:pic>
          <p:nvPicPr>
            <p:cNvPr id="577" name="Google Shape;577;p35"/>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578" name="Google Shape;578;p35"/>
          <p:cNvSpPr txBox="1">
            <a:spLocks noGrp="1"/>
          </p:cNvSpPr>
          <p:nvPr>
            <p:ph type="title"/>
          </p:nvPr>
        </p:nvSpPr>
        <p:spPr>
          <a:xfrm>
            <a:off x="486700" y="445025"/>
            <a:ext cx="83457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Summary/ Wrap-up </a:t>
            </a:r>
            <a:endParaRPr/>
          </a:p>
        </p:txBody>
      </p:sp>
      <p:sp>
        <p:nvSpPr>
          <p:cNvPr id="579" name="Google Shape;579;p35"/>
          <p:cNvSpPr txBox="1">
            <a:spLocks noGrp="1"/>
          </p:cNvSpPr>
          <p:nvPr>
            <p:ph type="body" idx="1"/>
          </p:nvPr>
        </p:nvSpPr>
        <p:spPr>
          <a:xfrm>
            <a:off x="486700" y="1017725"/>
            <a:ext cx="8345700" cy="3551100"/>
          </a:xfrm>
          <a:prstGeom prst="rect">
            <a:avLst/>
          </a:prstGeom>
        </p:spPr>
        <p:txBody>
          <a:bodyPr spcFirstLastPara="1" wrap="square" lIns="68575" tIns="34275" rIns="68575" bIns="34275" anchor="t" anchorCtr="0">
            <a:normAutofit fontScale="92500" lnSpcReduction="10000"/>
          </a:bodyPr>
          <a:lstStyle/>
          <a:p>
            <a:pPr marL="0" lvl="0" indent="0" algn="l" rtl="0">
              <a:spcBef>
                <a:spcPts val="800"/>
              </a:spcBef>
              <a:spcAft>
                <a:spcPts val="0"/>
              </a:spcAft>
              <a:buNone/>
            </a:pPr>
            <a:r>
              <a:rPr lang="en" dirty="0"/>
              <a:t>For general PIT count questions for 2025 or for this upcoming PIT year, please email </a:t>
            </a:r>
            <a:r>
              <a:rPr lang="en" u="sng" dirty="0">
                <a:solidFill>
                  <a:schemeClr val="hlink"/>
                </a:solidFill>
                <a:hlinkClick r:id="rId4"/>
              </a:rPr>
              <a:t>ava@thn.org</a:t>
            </a:r>
            <a:endParaRPr dirty="0"/>
          </a:p>
          <a:p>
            <a:pPr marL="0" lvl="0" indent="0" algn="l" rtl="0">
              <a:lnSpc>
                <a:spcPct val="115000"/>
              </a:lnSpc>
              <a:spcBef>
                <a:spcPts val="800"/>
              </a:spcBef>
              <a:spcAft>
                <a:spcPts val="0"/>
              </a:spcAft>
              <a:buNone/>
            </a:pPr>
            <a:r>
              <a:rPr lang="en" dirty="0"/>
              <a:t>For specialized reports, presentation requests, or other data requests, please email </a:t>
            </a:r>
            <a:r>
              <a:rPr lang="en" u="sng" dirty="0">
                <a:solidFill>
                  <a:schemeClr val="hlink"/>
                </a:solidFill>
                <a:hlinkClick r:id="rId5"/>
              </a:rPr>
              <a:t>data@thn.org</a:t>
            </a:r>
            <a:r>
              <a:rPr lang="en" dirty="0"/>
              <a:t> </a:t>
            </a:r>
            <a:endParaRPr dirty="0"/>
          </a:p>
          <a:p>
            <a:pPr marL="0" lvl="0" indent="0" algn="l" rtl="0">
              <a:lnSpc>
                <a:spcPct val="115000"/>
              </a:lnSpc>
              <a:spcBef>
                <a:spcPts val="800"/>
              </a:spcBef>
              <a:spcAft>
                <a:spcPts val="0"/>
              </a:spcAft>
              <a:buNone/>
            </a:pPr>
            <a:endParaRPr dirty="0"/>
          </a:p>
          <a:p>
            <a:pPr marL="457200" lvl="0" indent="-304165" algn="l" rtl="0">
              <a:spcBef>
                <a:spcPts val="800"/>
              </a:spcBef>
              <a:spcAft>
                <a:spcPts val="0"/>
              </a:spcAft>
              <a:buSzPct val="66666"/>
              <a:buChar char="•"/>
            </a:pPr>
            <a:r>
              <a:rPr lang="en" dirty="0"/>
              <a:t>Reports were emailed to all PIT leads and </a:t>
            </a:r>
            <a:r>
              <a:rPr lang="en-US" dirty="0"/>
              <a:t>Can be requested from Ava</a:t>
            </a:r>
          </a:p>
          <a:p>
            <a:pPr marL="457200" lvl="0" indent="-304165" algn="l" rtl="0">
              <a:spcBef>
                <a:spcPts val="800"/>
              </a:spcBef>
              <a:spcAft>
                <a:spcPts val="0"/>
              </a:spcAft>
              <a:buSzPct val="66666"/>
              <a:buChar char="•"/>
            </a:pPr>
            <a:r>
              <a:rPr lang="en-US" dirty="0"/>
              <a:t>You can also find the infographics in this presentation on the PIT and HIC page on THN.org</a:t>
            </a:r>
            <a:endParaRPr dirty="0"/>
          </a:p>
          <a:p>
            <a:pPr marL="0" lvl="0" indent="0" algn="l" rtl="0">
              <a:spcBef>
                <a:spcPts val="800"/>
              </a:spcBef>
              <a:spcAft>
                <a:spcPts val="0"/>
              </a:spcAft>
              <a:buNone/>
            </a:pPr>
            <a:endParaRPr dirty="0"/>
          </a:p>
          <a:p>
            <a:pPr marL="1828800" lvl="0" indent="0" algn="l" rtl="0">
              <a:spcBef>
                <a:spcPts val="800"/>
              </a:spcBef>
              <a:spcAft>
                <a:spcPts val="0"/>
              </a:spcAft>
              <a:buNone/>
            </a:pPr>
            <a:r>
              <a:rPr lang="en" dirty="0"/>
              <a:t>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36"/>
          <p:cNvSpPr txBox="1">
            <a:spLocks noGrp="1"/>
          </p:cNvSpPr>
          <p:nvPr>
            <p:ph type="title"/>
          </p:nvPr>
        </p:nvSpPr>
        <p:spPr>
          <a:xfrm>
            <a:off x="5306398" y="1600200"/>
            <a:ext cx="3252900" cy="2133600"/>
          </a:xfrm>
          <a:prstGeom prst="rect">
            <a:avLst/>
          </a:prstGeom>
          <a:noFill/>
          <a:ln>
            <a:noFill/>
          </a:ln>
        </p:spPr>
        <p:txBody>
          <a:bodyPr spcFirstLastPara="1" wrap="square" lIns="68575" tIns="34275" rIns="68575" bIns="34275" anchor="ctr" anchorCtr="0">
            <a:normAutofit/>
          </a:bodyPr>
          <a:lstStyle/>
          <a:p>
            <a:pPr marL="0" lvl="0" indent="0" algn="r" rtl="0">
              <a:lnSpc>
                <a:spcPct val="90000"/>
              </a:lnSpc>
              <a:spcBef>
                <a:spcPts val="0"/>
              </a:spcBef>
              <a:spcAft>
                <a:spcPts val="0"/>
              </a:spcAft>
              <a:buClr>
                <a:schemeClr val="lt1"/>
              </a:buClr>
              <a:buSzPts val="3300"/>
              <a:buFont typeface="Roboto Black"/>
              <a:buNone/>
            </a:pPr>
            <a:r>
              <a:rPr lang="en"/>
              <a:t>Thank you!</a:t>
            </a:r>
            <a:endParaRPr/>
          </a:p>
        </p:txBody>
      </p:sp>
      <p:grpSp>
        <p:nvGrpSpPr>
          <p:cNvPr id="586" name="Google Shape;586;p36" descr="Kyra Henderson&#10;Email: kyra@thn.org&#10;Phone: 512-861-2192" title="Contact Information"/>
          <p:cNvGrpSpPr/>
          <p:nvPr/>
        </p:nvGrpSpPr>
        <p:grpSpPr>
          <a:xfrm>
            <a:off x="843534" y="836676"/>
            <a:ext cx="3250800" cy="3394764"/>
            <a:chOff x="1124712" y="1115568"/>
            <a:chExt cx="4334400" cy="4526352"/>
          </a:xfrm>
        </p:grpSpPr>
        <p:sp>
          <p:nvSpPr>
            <p:cNvPr id="587" name="Google Shape;587;p36" descr="Kyra Henderson&#10;Email: kyra@thn.org&#10;Phone: 512-861-2192" title="Contact information"/>
            <p:cNvSpPr/>
            <p:nvPr/>
          </p:nvSpPr>
          <p:spPr>
            <a:xfrm>
              <a:off x="1389888" y="1188720"/>
              <a:ext cx="3968400" cy="4453200"/>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588" name="Google Shape;588;p36"/>
            <p:cNvSpPr txBox="1"/>
            <p:nvPr/>
          </p:nvSpPr>
          <p:spPr>
            <a:xfrm>
              <a:off x="1124712" y="1115568"/>
              <a:ext cx="4334400" cy="14466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3300">
                  <a:solidFill>
                    <a:schemeClr val="dk1"/>
                  </a:solidFill>
                  <a:latin typeface="Roboto Black"/>
                  <a:ea typeface="Roboto Black"/>
                  <a:cs typeface="Roboto Black"/>
                  <a:sym typeface="Roboto Black"/>
                </a:rPr>
                <a:t>Contact Information</a:t>
              </a:r>
              <a:endParaRPr sz="3300">
                <a:solidFill>
                  <a:schemeClr val="dk1"/>
                </a:solidFill>
                <a:latin typeface="Roboto Black"/>
                <a:ea typeface="Roboto Black"/>
                <a:cs typeface="Roboto Black"/>
                <a:sym typeface="Roboto Black"/>
              </a:endParaRPr>
            </a:p>
          </p:txBody>
        </p:sp>
        <p:sp>
          <p:nvSpPr>
            <p:cNvPr id="589" name="Google Shape;589;p36"/>
            <p:cNvSpPr txBox="1"/>
            <p:nvPr/>
          </p:nvSpPr>
          <p:spPr>
            <a:xfrm>
              <a:off x="1389888" y="3074182"/>
              <a:ext cx="3968400" cy="1528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b="1" dirty="0">
                  <a:solidFill>
                    <a:schemeClr val="dk1"/>
                  </a:solidFill>
                  <a:latin typeface="Roboto"/>
                  <a:ea typeface="Roboto"/>
                  <a:cs typeface="Roboto"/>
                  <a:sym typeface="Roboto"/>
                </a:rPr>
                <a:t>Ava Paredes</a:t>
              </a:r>
              <a:endParaRPr sz="1100" dirty="0"/>
            </a:p>
            <a:p>
              <a:pPr marL="0" marR="0" lvl="0" indent="0" algn="ctr" rtl="0">
                <a:spcBef>
                  <a:spcPts val="0"/>
                </a:spcBef>
                <a:spcAft>
                  <a:spcPts val="0"/>
                </a:spcAft>
                <a:buNone/>
              </a:pPr>
              <a:r>
                <a:rPr lang="en" sz="1400" dirty="0">
                  <a:solidFill>
                    <a:schemeClr val="dk1"/>
                  </a:solidFill>
                  <a:latin typeface="Roboto"/>
                  <a:ea typeface="Roboto"/>
                  <a:cs typeface="Roboto"/>
                  <a:sym typeface="Roboto"/>
                </a:rPr>
                <a:t>Data and Engagement </a:t>
              </a:r>
              <a:r>
                <a:rPr lang="en" dirty="0">
                  <a:solidFill>
                    <a:schemeClr val="dk1"/>
                  </a:solidFill>
                  <a:latin typeface="Roboto"/>
                  <a:ea typeface="Roboto"/>
                  <a:cs typeface="Roboto"/>
                  <a:sym typeface="Roboto"/>
                </a:rPr>
                <a:t>Coordinator</a:t>
              </a:r>
              <a:endParaRPr sz="1100" dirty="0"/>
            </a:p>
            <a:p>
              <a:pPr marL="0" marR="0" lvl="0" indent="0" algn="ctr" rtl="0">
                <a:spcBef>
                  <a:spcPts val="0"/>
                </a:spcBef>
                <a:spcAft>
                  <a:spcPts val="0"/>
                </a:spcAft>
                <a:buNone/>
              </a:pPr>
              <a:endParaRPr sz="1400" dirty="0">
                <a:solidFill>
                  <a:schemeClr val="dk1"/>
                </a:solidFill>
                <a:latin typeface="Roboto"/>
                <a:ea typeface="Roboto"/>
                <a:cs typeface="Roboto"/>
                <a:sym typeface="Roboto"/>
              </a:endParaRPr>
            </a:p>
            <a:p>
              <a:pPr marL="0" marR="0" lvl="0" indent="0" algn="ctr" rtl="0">
                <a:spcBef>
                  <a:spcPts val="0"/>
                </a:spcBef>
                <a:spcAft>
                  <a:spcPts val="0"/>
                </a:spcAft>
                <a:buNone/>
              </a:pPr>
              <a:r>
                <a:rPr lang="en" sz="1400" dirty="0">
                  <a:solidFill>
                    <a:schemeClr val="dk1"/>
                  </a:solidFill>
                  <a:latin typeface="Roboto"/>
                  <a:ea typeface="Roboto"/>
                  <a:cs typeface="Roboto"/>
                  <a:sym typeface="Roboto"/>
                </a:rPr>
                <a:t>Email: </a:t>
              </a:r>
              <a:r>
                <a:rPr lang="en" u="sng" dirty="0">
                  <a:solidFill>
                    <a:schemeClr val="hlink"/>
                  </a:solidFill>
                  <a:latin typeface="Roboto"/>
                  <a:ea typeface="Roboto"/>
                  <a:cs typeface="Roboto"/>
                  <a:sym typeface="Roboto"/>
                  <a:hlinkClick r:id="rId3"/>
                </a:rPr>
                <a:t>ava@thn.org</a:t>
              </a:r>
              <a:endParaRPr sz="1400" dirty="0">
                <a:solidFill>
                  <a:schemeClr val="dk1"/>
                </a:solidFill>
                <a:latin typeface="Roboto"/>
                <a:ea typeface="Roboto"/>
                <a:cs typeface="Roboto"/>
                <a:sym typeface="Roboto"/>
              </a:endParaRPr>
            </a:p>
            <a:p>
              <a:pPr marL="0" marR="0" lvl="0" indent="0" algn="ctr" rtl="0">
                <a:spcBef>
                  <a:spcPts val="0"/>
                </a:spcBef>
                <a:spcAft>
                  <a:spcPts val="0"/>
                </a:spcAft>
                <a:buNone/>
              </a:pPr>
              <a:r>
                <a:rPr lang="en" sz="1400" dirty="0">
                  <a:solidFill>
                    <a:schemeClr val="dk1"/>
                  </a:solidFill>
                  <a:latin typeface="Roboto"/>
                  <a:ea typeface="Roboto"/>
                  <a:cs typeface="Roboto"/>
                  <a:sym typeface="Roboto"/>
                </a:rPr>
                <a:t>Phone: (512)-652</a:t>
              </a:r>
              <a:r>
                <a:rPr lang="en" dirty="0">
                  <a:solidFill>
                    <a:schemeClr val="dk1"/>
                  </a:solidFill>
                  <a:latin typeface="Roboto"/>
                  <a:ea typeface="Roboto"/>
                  <a:cs typeface="Roboto"/>
                  <a:sym typeface="Roboto"/>
                </a:rPr>
                <a:t>-4714</a:t>
              </a:r>
              <a:endParaRPr sz="1400" dirty="0">
                <a:solidFill>
                  <a:schemeClr val="dk1"/>
                </a:solidFill>
                <a:latin typeface="Roboto"/>
                <a:ea typeface="Roboto"/>
                <a:cs typeface="Roboto"/>
                <a:sym typeface="Robo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17"/>
          <p:cNvGrpSpPr/>
          <p:nvPr/>
        </p:nvGrpSpPr>
        <p:grpSpPr>
          <a:xfrm>
            <a:off x="7034" y="-226046"/>
            <a:ext cx="9108506" cy="5593634"/>
            <a:chOff x="9378" y="-301395"/>
            <a:chExt cx="12144674" cy="7458178"/>
          </a:xfrm>
        </p:grpSpPr>
        <p:sp>
          <p:nvSpPr>
            <p:cNvPr id="206" name="Google Shape;206;p17"/>
            <p:cNvSpPr/>
            <p:nvPr/>
          </p:nvSpPr>
          <p:spPr>
            <a:xfrm>
              <a:off x="2351309"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07" name="Google Shape;207;p17"/>
            <p:cNvSpPr/>
            <p:nvPr/>
          </p:nvSpPr>
          <p:spPr>
            <a:xfrm>
              <a:off x="2002966"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08" name="Google Shape;208;p17"/>
            <p:cNvSpPr/>
            <p:nvPr/>
          </p:nvSpPr>
          <p:spPr>
            <a:xfrm>
              <a:off x="1654623"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09" name="Google Shape;209;p17"/>
            <p:cNvSpPr/>
            <p:nvPr/>
          </p:nvSpPr>
          <p:spPr>
            <a:xfrm>
              <a:off x="1295402" y="9600"/>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10" name="Google Shape;210;p17"/>
            <p:cNvSpPr/>
            <p:nvPr/>
          </p:nvSpPr>
          <p:spPr>
            <a:xfrm>
              <a:off x="990598" y="-1285"/>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11" name="Google Shape;211;p17"/>
            <p:cNvSpPr/>
            <p:nvPr/>
          </p:nvSpPr>
          <p:spPr>
            <a:xfrm>
              <a:off x="664026"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12" name="Google Shape;212;p17"/>
            <p:cNvSpPr/>
            <p:nvPr/>
          </p:nvSpPr>
          <p:spPr>
            <a:xfrm>
              <a:off x="359231" y="-1285"/>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13" name="Google Shape;213;p17"/>
            <p:cNvSpPr/>
            <p:nvPr/>
          </p:nvSpPr>
          <p:spPr>
            <a:xfrm>
              <a:off x="9379" y="-12171"/>
              <a:ext cx="572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14" name="Google Shape;214;p17"/>
            <p:cNvSpPr/>
            <p:nvPr/>
          </p:nvSpPr>
          <p:spPr>
            <a:xfrm rot="10800000">
              <a:off x="11600683" y="56474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15" name="Google Shape;215;p17"/>
            <p:cNvSpPr/>
            <p:nvPr/>
          </p:nvSpPr>
          <p:spPr>
            <a:xfrm rot="10800000">
              <a:off x="11255154" y="4741460"/>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16" name="Google Shape;216;p17"/>
            <p:cNvSpPr/>
            <p:nvPr/>
          </p:nvSpPr>
          <p:spPr>
            <a:xfrm rot="10800000">
              <a:off x="10901284" y="377923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17" name="Google Shape;217;p17"/>
            <p:cNvSpPr/>
            <p:nvPr/>
          </p:nvSpPr>
          <p:spPr>
            <a:xfrm rot="10800000">
              <a:off x="10590108" y="2820396"/>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w="12700" cap="flat" cmpd="sng">
              <a:solidFill>
                <a:schemeClr val="accent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18" name="Google Shape;218;p17"/>
            <p:cNvSpPr/>
            <p:nvPr/>
          </p:nvSpPr>
          <p:spPr>
            <a:xfrm rot="10800000">
              <a:off x="10262614" y="1869501"/>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19" name="Google Shape;219;p17"/>
            <p:cNvSpPr/>
            <p:nvPr/>
          </p:nvSpPr>
          <p:spPr>
            <a:xfrm rot="10800000">
              <a:off x="9944567" y="907734"/>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w="12700" cap="flat" cmpd="sng">
              <a:solidFill>
                <a:schemeClr val="accent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20" name="Google Shape;220;p17"/>
            <p:cNvSpPr/>
            <p:nvPr/>
          </p:nvSpPr>
          <p:spPr>
            <a:xfrm>
              <a:off x="9378" y="-37"/>
              <a:ext cx="571815"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w="12700" cap="flat" cmpd="sng">
              <a:solidFill>
                <a:schemeClr val="accent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21" name="Google Shape;221;p17"/>
            <p:cNvSpPr txBox="1"/>
            <p:nvPr/>
          </p:nvSpPr>
          <p:spPr>
            <a:xfrm rot="-5400000">
              <a:off x="-240635" y="239505"/>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1</a:t>
              </a:r>
              <a:endParaRPr>
                <a:solidFill>
                  <a:schemeClr val="lt1"/>
                </a:solidFill>
                <a:latin typeface="Roboto"/>
                <a:ea typeface="Roboto"/>
                <a:cs typeface="Roboto"/>
                <a:sym typeface="Roboto"/>
              </a:endParaRPr>
            </a:p>
          </p:txBody>
        </p:sp>
        <p:sp>
          <p:nvSpPr>
            <p:cNvPr id="222" name="Google Shape;222;p17"/>
            <p:cNvSpPr txBox="1"/>
            <p:nvPr/>
          </p:nvSpPr>
          <p:spPr>
            <a:xfrm rot="5400000">
              <a:off x="9323357" y="1503294"/>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2</a:t>
              </a:r>
              <a:endParaRPr>
                <a:solidFill>
                  <a:schemeClr val="lt1"/>
                </a:solidFill>
                <a:latin typeface="Roboto"/>
                <a:ea typeface="Roboto"/>
                <a:cs typeface="Roboto"/>
                <a:sym typeface="Roboto"/>
              </a:endParaRPr>
            </a:p>
          </p:txBody>
        </p:sp>
        <p:sp>
          <p:nvSpPr>
            <p:cNvPr id="223" name="Google Shape;223;p17"/>
            <p:cNvSpPr txBox="1"/>
            <p:nvPr/>
          </p:nvSpPr>
          <p:spPr>
            <a:xfrm rot="5400000">
              <a:off x="9620722" y="2469731"/>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3</a:t>
              </a:r>
              <a:endParaRPr>
                <a:solidFill>
                  <a:schemeClr val="lt1"/>
                </a:solidFill>
                <a:latin typeface="Roboto"/>
                <a:ea typeface="Roboto"/>
                <a:cs typeface="Roboto"/>
                <a:sym typeface="Roboto"/>
              </a:endParaRPr>
            </a:p>
          </p:txBody>
        </p:sp>
        <p:sp>
          <p:nvSpPr>
            <p:cNvPr id="224" name="Google Shape;224;p17"/>
            <p:cNvSpPr txBox="1"/>
            <p:nvPr/>
          </p:nvSpPr>
          <p:spPr>
            <a:xfrm rot="5400000">
              <a:off x="9962694" y="3425018"/>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4</a:t>
              </a:r>
              <a:endParaRPr>
                <a:solidFill>
                  <a:schemeClr val="lt1"/>
                </a:solidFill>
                <a:latin typeface="Roboto"/>
                <a:ea typeface="Roboto"/>
                <a:cs typeface="Roboto"/>
                <a:sym typeface="Roboto"/>
              </a:endParaRPr>
            </a:p>
          </p:txBody>
        </p:sp>
        <p:sp>
          <p:nvSpPr>
            <p:cNvPr id="225" name="Google Shape;225;p17"/>
            <p:cNvSpPr txBox="1"/>
            <p:nvPr/>
          </p:nvSpPr>
          <p:spPr>
            <a:xfrm rot="5400000">
              <a:off x="10271212" y="4380304"/>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5</a:t>
              </a:r>
              <a:endParaRPr>
                <a:solidFill>
                  <a:schemeClr val="lt1"/>
                </a:solidFill>
                <a:latin typeface="Roboto"/>
                <a:ea typeface="Roboto"/>
                <a:cs typeface="Roboto"/>
                <a:sym typeface="Roboto"/>
              </a:endParaRPr>
            </a:p>
          </p:txBody>
        </p:sp>
        <p:sp>
          <p:nvSpPr>
            <p:cNvPr id="226" name="Google Shape;226;p17"/>
            <p:cNvSpPr txBox="1"/>
            <p:nvPr/>
          </p:nvSpPr>
          <p:spPr>
            <a:xfrm rot="5400000">
              <a:off x="10624333" y="5335589"/>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6</a:t>
              </a:r>
              <a:endParaRPr>
                <a:solidFill>
                  <a:schemeClr val="lt1"/>
                </a:solidFill>
                <a:latin typeface="Roboto"/>
                <a:ea typeface="Roboto"/>
                <a:cs typeface="Roboto"/>
                <a:sym typeface="Roboto"/>
              </a:endParaRPr>
            </a:p>
          </p:txBody>
        </p:sp>
        <p:sp>
          <p:nvSpPr>
            <p:cNvPr id="227" name="Google Shape;227;p17"/>
            <p:cNvSpPr txBox="1"/>
            <p:nvPr/>
          </p:nvSpPr>
          <p:spPr>
            <a:xfrm rot="5400000">
              <a:off x="11079906" y="62363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Wrap- Up</a:t>
              </a:r>
              <a:endParaRPr>
                <a:solidFill>
                  <a:schemeClr val="lt1"/>
                </a:solidFill>
                <a:latin typeface="Roboto"/>
                <a:ea typeface="Roboto"/>
                <a:cs typeface="Roboto"/>
                <a:sym typeface="Roboto"/>
              </a:endParaRPr>
            </a:p>
          </p:txBody>
        </p:sp>
        <p:pic>
          <p:nvPicPr>
            <p:cNvPr id="228" name="Google Shape;228;p17"/>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229" name="Google Shape;229;p17"/>
          <p:cNvSpPr txBox="1">
            <a:spLocks noGrp="1"/>
          </p:cNvSpPr>
          <p:nvPr>
            <p:ph type="body" idx="1"/>
          </p:nvPr>
        </p:nvSpPr>
        <p:spPr>
          <a:xfrm>
            <a:off x="311700" y="1152475"/>
            <a:ext cx="6933600" cy="34164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Who?</a:t>
            </a:r>
            <a:endParaRPr/>
          </a:p>
          <a:p>
            <a:pPr marL="457200" lvl="0" indent="-317500" algn="l" rtl="0">
              <a:spcBef>
                <a:spcPts val="800"/>
              </a:spcBef>
              <a:spcAft>
                <a:spcPts val="0"/>
              </a:spcAft>
              <a:buSzPts val="1400"/>
              <a:buChar char="•"/>
            </a:pPr>
            <a:r>
              <a:rPr lang="en"/>
              <a:t>What? </a:t>
            </a:r>
            <a:endParaRPr/>
          </a:p>
          <a:p>
            <a:pPr marL="457200" lvl="0" indent="-317500" algn="l" rtl="0">
              <a:spcBef>
                <a:spcPts val="800"/>
              </a:spcBef>
              <a:spcAft>
                <a:spcPts val="0"/>
              </a:spcAft>
              <a:buSzPts val="1400"/>
              <a:buChar char="•"/>
            </a:pPr>
            <a:r>
              <a:rPr lang="en"/>
              <a:t>When?</a:t>
            </a:r>
            <a:endParaRPr/>
          </a:p>
          <a:p>
            <a:pPr marL="457200" lvl="0" indent="-317500" algn="l" rtl="0">
              <a:spcBef>
                <a:spcPts val="800"/>
              </a:spcBef>
              <a:spcAft>
                <a:spcPts val="0"/>
              </a:spcAft>
              <a:buSzPts val="1400"/>
              <a:buChar char="•"/>
            </a:pPr>
            <a:r>
              <a:rPr lang="en"/>
              <a:t>Where?</a:t>
            </a:r>
            <a:endParaRPr/>
          </a:p>
          <a:p>
            <a:pPr marL="457200" lvl="0" indent="-317500" algn="l" rtl="0">
              <a:spcBef>
                <a:spcPts val="800"/>
              </a:spcBef>
              <a:spcAft>
                <a:spcPts val="0"/>
              </a:spcAft>
              <a:buSzPts val="1400"/>
              <a:buChar char="•"/>
            </a:pPr>
            <a:r>
              <a:rPr lang="en"/>
              <a:t>Why?</a:t>
            </a:r>
            <a:endParaRPr/>
          </a:p>
        </p:txBody>
      </p:sp>
      <p:sp>
        <p:nvSpPr>
          <p:cNvPr id="230" name="Google Shape;230;p17"/>
          <p:cNvSpPr txBox="1">
            <a:spLocks noGrp="1"/>
          </p:cNvSpPr>
          <p:nvPr>
            <p:ph type="title"/>
          </p:nvPr>
        </p:nvSpPr>
        <p:spPr>
          <a:xfrm>
            <a:off x="767525" y="412550"/>
            <a:ext cx="66243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Brief Overview of the PIT Count</a:t>
            </a:r>
            <a:endParaRPr/>
          </a:p>
        </p:txBody>
      </p:sp>
      <p:pic>
        <p:nvPicPr>
          <p:cNvPr id="231" name="Google Shape;231;p17"/>
          <p:cNvPicPr preferRelativeResize="0"/>
          <p:nvPr/>
        </p:nvPicPr>
        <p:blipFill>
          <a:blip r:embed="rId4">
            <a:alphaModFix/>
          </a:blip>
          <a:stretch>
            <a:fillRect/>
          </a:stretch>
        </p:blipFill>
        <p:spPr>
          <a:xfrm>
            <a:off x="2887625" y="1264075"/>
            <a:ext cx="3734550" cy="3158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pSp>
        <p:nvGrpSpPr>
          <p:cNvPr id="237" name="Google Shape;237;p18"/>
          <p:cNvGrpSpPr/>
          <p:nvPr/>
        </p:nvGrpSpPr>
        <p:grpSpPr>
          <a:xfrm>
            <a:off x="7034" y="-9128"/>
            <a:ext cx="9108505" cy="5376716"/>
            <a:chOff x="9379" y="-12171"/>
            <a:chExt cx="12144673" cy="7168954"/>
          </a:xfrm>
        </p:grpSpPr>
        <p:sp>
          <p:nvSpPr>
            <p:cNvPr id="238" name="Google Shape;238;p18"/>
            <p:cNvSpPr/>
            <p:nvPr/>
          </p:nvSpPr>
          <p:spPr>
            <a:xfrm>
              <a:off x="2351309"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39" name="Google Shape;239;p18"/>
            <p:cNvSpPr/>
            <p:nvPr/>
          </p:nvSpPr>
          <p:spPr>
            <a:xfrm>
              <a:off x="2002966"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40" name="Google Shape;240;p18"/>
            <p:cNvSpPr/>
            <p:nvPr/>
          </p:nvSpPr>
          <p:spPr>
            <a:xfrm>
              <a:off x="1654623"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41" name="Google Shape;241;p18"/>
            <p:cNvSpPr/>
            <p:nvPr/>
          </p:nvSpPr>
          <p:spPr>
            <a:xfrm>
              <a:off x="1295402" y="9600"/>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42" name="Google Shape;242;p18"/>
            <p:cNvSpPr/>
            <p:nvPr/>
          </p:nvSpPr>
          <p:spPr>
            <a:xfrm>
              <a:off x="990598" y="-1285"/>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43" name="Google Shape;243;p18"/>
            <p:cNvSpPr/>
            <p:nvPr/>
          </p:nvSpPr>
          <p:spPr>
            <a:xfrm>
              <a:off x="568921" y="-1286"/>
              <a:ext cx="96837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44" name="Google Shape;244;p18"/>
            <p:cNvSpPr/>
            <p:nvPr/>
          </p:nvSpPr>
          <p:spPr>
            <a:xfrm>
              <a:off x="9379" y="-12171"/>
              <a:ext cx="572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45" name="Google Shape;245;p18"/>
            <p:cNvSpPr/>
            <p:nvPr/>
          </p:nvSpPr>
          <p:spPr>
            <a:xfrm rot="10800000">
              <a:off x="11600683" y="56474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46" name="Google Shape;246;p18"/>
            <p:cNvSpPr/>
            <p:nvPr/>
          </p:nvSpPr>
          <p:spPr>
            <a:xfrm rot="10800000">
              <a:off x="11255154" y="4741460"/>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47" name="Google Shape;247;p18"/>
            <p:cNvSpPr/>
            <p:nvPr/>
          </p:nvSpPr>
          <p:spPr>
            <a:xfrm rot="10800000">
              <a:off x="10901284" y="377923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48" name="Google Shape;248;p18"/>
            <p:cNvSpPr/>
            <p:nvPr/>
          </p:nvSpPr>
          <p:spPr>
            <a:xfrm rot="10800000">
              <a:off x="10590108" y="2820396"/>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w="12700" cap="flat" cmpd="sng">
              <a:solidFill>
                <a:schemeClr val="accent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49" name="Google Shape;249;p18"/>
            <p:cNvSpPr/>
            <p:nvPr/>
          </p:nvSpPr>
          <p:spPr>
            <a:xfrm rot="10800000">
              <a:off x="10262614" y="1869501"/>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50" name="Google Shape;250;p18"/>
            <p:cNvSpPr/>
            <p:nvPr/>
          </p:nvSpPr>
          <p:spPr>
            <a:xfrm>
              <a:off x="13657" y="905597"/>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w="12700" cap="flat" cmpd="sng">
              <a:solidFill>
                <a:schemeClr val="accent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51" name="Google Shape;251;p18"/>
            <p:cNvSpPr txBox="1"/>
            <p:nvPr/>
          </p:nvSpPr>
          <p:spPr>
            <a:xfrm rot="-5400000">
              <a:off x="-273468" y="1174872"/>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2</a:t>
              </a:r>
              <a:endParaRPr>
                <a:solidFill>
                  <a:schemeClr val="lt1"/>
                </a:solidFill>
                <a:latin typeface="Roboto"/>
                <a:ea typeface="Roboto"/>
                <a:cs typeface="Roboto"/>
                <a:sym typeface="Roboto"/>
              </a:endParaRPr>
            </a:p>
          </p:txBody>
        </p:sp>
        <p:sp>
          <p:nvSpPr>
            <p:cNvPr id="252" name="Google Shape;252;p18"/>
            <p:cNvSpPr txBox="1"/>
            <p:nvPr/>
          </p:nvSpPr>
          <p:spPr>
            <a:xfrm rot="5400000">
              <a:off x="9620722" y="2469731"/>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3</a:t>
              </a:r>
              <a:endParaRPr>
                <a:solidFill>
                  <a:schemeClr val="lt1"/>
                </a:solidFill>
                <a:latin typeface="Roboto"/>
                <a:ea typeface="Roboto"/>
                <a:cs typeface="Roboto"/>
                <a:sym typeface="Roboto"/>
              </a:endParaRPr>
            </a:p>
          </p:txBody>
        </p:sp>
        <p:sp>
          <p:nvSpPr>
            <p:cNvPr id="253" name="Google Shape;253;p18"/>
            <p:cNvSpPr txBox="1"/>
            <p:nvPr/>
          </p:nvSpPr>
          <p:spPr>
            <a:xfrm rot="5400000">
              <a:off x="9962694" y="3425018"/>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4</a:t>
              </a:r>
              <a:endParaRPr>
                <a:solidFill>
                  <a:schemeClr val="lt1"/>
                </a:solidFill>
                <a:latin typeface="Roboto"/>
                <a:ea typeface="Roboto"/>
                <a:cs typeface="Roboto"/>
                <a:sym typeface="Roboto"/>
              </a:endParaRPr>
            </a:p>
          </p:txBody>
        </p:sp>
        <p:sp>
          <p:nvSpPr>
            <p:cNvPr id="254" name="Google Shape;254;p18"/>
            <p:cNvSpPr txBox="1"/>
            <p:nvPr/>
          </p:nvSpPr>
          <p:spPr>
            <a:xfrm rot="5400000">
              <a:off x="10271212" y="4380304"/>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5</a:t>
              </a:r>
              <a:endParaRPr>
                <a:solidFill>
                  <a:schemeClr val="lt1"/>
                </a:solidFill>
                <a:latin typeface="Roboto"/>
                <a:ea typeface="Roboto"/>
                <a:cs typeface="Roboto"/>
                <a:sym typeface="Roboto"/>
              </a:endParaRPr>
            </a:p>
          </p:txBody>
        </p:sp>
        <p:sp>
          <p:nvSpPr>
            <p:cNvPr id="255" name="Google Shape;255;p18"/>
            <p:cNvSpPr txBox="1"/>
            <p:nvPr/>
          </p:nvSpPr>
          <p:spPr>
            <a:xfrm rot="5400000">
              <a:off x="10624333" y="5335589"/>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6</a:t>
              </a:r>
              <a:endParaRPr>
                <a:solidFill>
                  <a:schemeClr val="lt1"/>
                </a:solidFill>
                <a:latin typeface="Roboto"/>
                <a:ea typeface="Roboto"/>
                <a:cs typeface="Roboto"/>
                <a:sym typeface="Roboto"/>
              </a:endParaRPr>
            </a:p>
          </p:txBody>
        </p:sp>
        <p:sp>
          <p:nvSpPr>
            <p:cNvPr id="256" name="Google Shape;256;p18"/>
            <p:cNvSpPr txBox="1"/>
            <p:nvPr/>
          </p:nvSpPr>
          <p:spPr>
            <a:xfrm rot="5400000">
              <a:off x="11079906" y="62363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Wrap- Up</a:t>
              </a:r>
              <a:endParaRPr>
                <a:solidFill>
                  <a:schemeClr val="lt1"/>
                </a:solidFill>
                <a:latin typeface="Roboto"/>
                <a:ea typeface="Roboto"/>
                <a:cs typeface="Roboto"/>
                <a:sym typeface="Roboto"/>
              </a:endParaRPr>
            </a:p>
          </p:txBody>
        </p:sp>
        <p:pic>
          <p:nvPicPr>
            <p:cNvPr id="257" name="Google Shape;257;p18"/>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258" name="Google Shape;258;p18"/>
          <p:cNvSpPr txBox="1">
            <a:spLocks noGrp="1"/>
          </p:cNvSpPr>
          <p:nvPr>
            <p:ph type="title"/>
          </p:nvPr>
        </p:nvSpPr>
        <p:spPr>
          <a:xfrm>
            <a:off x="378250" y="649525"/>
            <a:ext cx="7374000" cy="5727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3 Report Types</a:t>
            </a:r>
            <a:endParaRPr/>
          </a:p>
        </p:txBody>
      </p:sp>
      <p:graphicFrame>
        <p:nvGraphicFramePr>
          <p:cNvPr id="259" name="Google Shape;259;p18"/>
          <p:cNvGraphicFramePr/>
          <p:nvPr/>
        </p:nvGraphicFramePr>
        <p:xfrm>
          <a:off x="582150" y="1696400"/>
          <a:ext cx="6896325" cy="1912925"/>
        </p:xfrm>
        <a:graphic>
          <a:graphicData uri="http://schemas.openxmlformats.org/drawingml/2006/table">
            <a:tbl>
              <a:tblPr>
                <a:noFill/>
                <a:tableStyleId>{3DC64773-66ED-4E8E-A08A-23306D7B5912}</a:tableStyleId>
              </a:tblPr>
              <a:tblGrid>
                <a:gridCol w="2298775">
                  <a:extLst>
                    <a:ext uri="{9D8B030D-6E8A-4147-A177-3AD203B41FA5}">
                      <a16:colId xmlns:a16="http://schemas.microsoft.com/office/drawing/2014/main" val="20000"/>
                    </a:ext>
                  </a:extLst>
                </a:gridCol>
                <a:gridCol w="2298775">
                  <a:extLst>
                    <a:ext uri="{9D8B030D-6E8A-4147-A177-3AD203B41FA5}">
                      <a16:colId xmlns:a16="http://schemas.microsoft.com/office/drawing/2014/main" val="20001"/>
                    </a:ext>
                  </a:extLst>
                </a:gridCol>
                <a:gridCol w="2298775">
                  <a:extLst>
                    <a:ext uri="{9D8B030D-6E8A-4147-A177-3AD203B41FA5}">
                      <a16:colId xmlns:a16="http://schemas.microsoft.com/office/drawing/2014/main" val="20002"/>
                    </a:ext>
                  </a:extLst>
                </a:gridCol>
              </a:tblGrid>
              <a:tr h="404425">
                <a:tc>
                  <a:txBody>
                    <a:bodyPr/>
                    <a:lstStyle/>
                    <a:p>
                      <a:pPr marL="0" lvl="0" indent="0" algn="ctr" rtl="0">
                        <a:spcBef>
                          <a:spcPts val="0"/>
                        </a:spcBef>
                        <a:spcAft>
                          <a:spcPts val="0"/>
                        </a:spcAft>
                        <a:buNone/>
                      </a:pPr>
                      <a:r>
                        <a:rPr lang="en" sz="1500">
                          <a:solidFill>
                            <a:schemeClr val="dk1"/>
                          </a:solidFill>
                          <a:latin typeface="Roboto Medium"/>
                          <a:ea typeface="Roboto Medium"/>
                          <a:cs typeface="Roboto Medium"/>
                          <a:sym typeface="Roboto Medium"/>
                        </a:rPr>
                        <a:t>Sheltered</a:t>
                      </a:r>
                      <a:endParaRPr sz="1500">
                        <a:solidFill>
                          <a:schemeClr val="dk1"/>
                        </a:solidFill>
                        <a:latin typeface="Roboto Medium"/>
                        <a:ea typeface="Roboto Medium"/>
                        <a:cs typeface="Roboto Medium"/>
                        <a:sym typeface="Roboto Medium"/>
                      </a:endParaRPr>
                    </a:p>
                  </a:txBody>
                  <a:tcPr marL="91425" marR="91425" marT="91425" marB="91425"/>
                </a:tc>
                <a:tc>
                  <a:txBody>
                    <a:bodyPr/>
                    <a:lstStyle/>
                    <a:p>
                      <a:pPr marL="0" lvl="0" indent="0" algn="ctr" rtl="0">
                        <a:spcBef>
                          <a:spcPts val="0"/>
                        </a:spcBef>
                        <a:spcAft>
                          <a:spcPts val="0"/>
                        </a:spcAft>
                        <a:buNone/>
                      </a:pPr>
                      <a:r>
                        <a:rPr lang="en">
                          <a:solidFill>
                            <a:schemeClr val="dk1"/>
                          </a:solidFill>
                          <a:latin typeface="Roboto Medium"/>
                          <a:ea typeface="Roboto Medium"/>
                          <a:cs typeface="Roboto Medium"/>
                          <a:sym typeface="Roboto Medium"/>
                        </a:rPr>
                        <a:t>Unsheltered</a:t>
                      </a:r>
                      <a:endParaRPr>
                        <a:solidFill>
                          <a:schemeClr val="dk1"/>
                        </a:solidFill>
                        <a:latin typeface="Roboto Medium"/>
                        <a:ea typeface="Roboto Medium"/>
                        <a:cs typeface="Roboto Medium"/>
                        <a:sym typeface="Roboto Medium"/>
                      </a:endParaRPr>
                    </a:p>
                  </a:txBody>
                  <a:tcPr marL="91425" marR="91425" marT="91425" marB="91425"/>
                </a:tc>
                <a:tc>
                  <a:txBody>
                    <a:bodyPr/>
                    <a:lstStyle/>
                    <a:p>
                      <a:pPr marL="0" lvl="0" indent="0" algn="ctr" rtl="0">
                        <a:spcBef>
                          <a:spcPts val="0"/>
                        </a:spcBef>
                        <a:spcAft>
                          <a:spcPts val="0"/>
                        </a:spcAft>
                        <a:buNone/>
                      </a:pPr>
                      <a:r>
                        <a:rPr lang="en">
                          <a:solidFill>
                            <a:schemeClr val="dk1"/>
                          </a:solidFill>
                          <a:latin typeface="Roboto Medium"/>
                          <a:ea typeface="Roboto Medium"/>
                          <a:cs typeface="Roboto Medium"/>
                          <a:sym typeface="Roboto Medium"/>
                        </a:rPr>
                        <a:t>Combined</a:t>
                      </a:r>
                      <a:endParaRPr>
                        <a:solidFill>
                          <a:schemeClr val="dk1"/>
                        </a:solidFill>
                        <a:latin typeface="Roboto Medium"/>
                        <a:ea typeface="Roboto Medium"/>
                        <a:cs typeface="Roboto Medium"/>
                        <a:sym typeface="Roboto Medium"/>
                      </a:endParaRPr>
                    </a:p>
                  </a:txBody>
                  <a:tcPr marL="91425" marR="91425" marT="91425" marB="91425"/>
                </a:tc>
                <a:extLst>
                  <a:ext uri="{0D108BD9-81ED-4DB2-BD59-A6C34878D82A}">
                    <a16:rowId xmlns:a16="http://schemas.microsoft.com/office/drawing/2014/main" val="10000"/>
                  </a:ext>
                </a:extLst>
              </a:tr>
              <a:tr h="1501475">
                <a:tc>
                  <a:txBody>
                    <a:bodyPr/>
                    <a:lstStyle/>
                    <a:p>
                      <a:pPr marL="0" lvl="0" indent="0" algn="l" rtl="0">
                        <a:lnSpc>
                          <a:spcPct val="90000"/>
                        </a:lnSpc>
                        <a:spcBef>
                          <a:spcPts val="800"/>
                        </a:spcBef>
                        <a:spcAft>
                          <a:spcPts val="0"/>
                        </a:spcAft>
                        <a:buNone/>
                      </a:pPr>
                      <a:r>
                        <a:rPr lang="en" sz="1800">
                          <a:solidFill>
                            <a:schemeClr val="dk1"/>
                          </a:solidFill>
                          <a:latin typeface="Roboto"/>
                          <a:ea typeface="Roboto"/>
                          <a:cs typeface="Roboto"/>
                          <a:sym typeface="Roboto"/>
                        </a:rPr>
                        <a:t>Folks in Emergency Shelters or Transitional Housing</a:t>
                      </a:r>
                      <a:endParaRPr/>
                    </a:p>
                  </a:txBody>
                  <a:tcPr marL="91425" marR="91425" marT="91425" marB="91425"/>
                </a:tc>
                <a:tc>
                  <a:txBody>
                    <a:bodyPr/>
                    <a:lstStyle/>
                    <a:p>
                      <a:pPr marL="0" lvl="0" indent="0" algn="l" rtl="0">
                        <a:lnSpc>
                          <a:spcPct val="90000"/>
                        </a:lnSpc>
                        <a:spcBef>
                          <a:spcPts val="800"/>
                        </a:spcBef>
                        <a:spcAft>
                          <a:spcPts val="0"/>
                        </a:spcAft>
                        <a:buNone/>
                      </a:pPr>
                      <a:r>
                        <a:rPr lang="en" sz="1800">
                          <a:solidFill>
                            <a:schemeClr val="dk1"/>
                          </a:solidFill>
                          <a:latin typeface="Roboto"/>
                          <a:ea typeface="Roboto"/>
                          <a:cs typeface="Roboto"/>
                          <a:sym typeface="Roboto"/>
                        </a:rPr>
                        <a:t>Folks who are living in a place not meant for human habitation</a:t>
                      </a:r>
                      <a:endParaRPr/>
                    </a:p>
                  </a:txBody>
                  <a:tcPr marL="91425" marR="91425" marT="91425" marB="91425"/>
                </a:tc>
                <a:tc>
                  <a:txBody>
                    <a:bodyPr/>
                    <a:lstStyle/>
                    <a:p>
                      <a:pPr marL="0" lvl="0" indent="0" algn="l" rtl="0">
                        <a:lnSpc>
                          <a:spcPct val="90000"/>
                        </a:lnSpc>
                        <a:spcBef>
                          <a:spcPts val="800"/>
                        </a:spcBef>
                        <a:spcAft>
                          <a:spcPts val="0"/>
                        </a:spcAft>
                        <a:buNone/>
                      </a:pPr>
                      <a:r>
                        <a:rPr lang="en" sz="1800">
                          <a:solidFill>
                            <a:schemeClr val="dk1"/>
                          </a:solidFill>
                          <a:latin typeface="Roboto"/>
                          <a:ea typeface="Roboto"/>
                          <a:cs typeface="Roboto"/>
                          <a:sym typeface="Roboto"/>
                        </a:rPr>
                        <a:t>A report with both sheltered and unsheltered folks</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65" name="Google Shape;265;p19"/>
          <p:cNvGrpSpPr/>
          <p:nvPr/>
        </p:nvGrpSpPr>
        <p:grpSpPr>
          <a:xfrm>
            <a:off x="7034" y="-9128"/>
            <a:ext cx="9108505" cy="5376716"/>
            <a:chOff x="9379" y="-12171"/>
            <a:chExt cx="12144673" cy="7168954"/>
          </a:xfrm>
        </p:grpSpPr>
        <p:sp>
          <p:nvSpPr>
            <p:cNvPr id="266" name="Google Shape;266;p19"/>
            <p:cNvSpPr/>
            <p:nvPr/>
          </p:nvSpPr>
          <p:spPr>
            <a:xfrm>
              <a:off x="2351309"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67" name="Google Shape;267;p19"/>
            <p:cNvSpPr/>
            <p:nvPr/>
          </p:nvSpPr>
          <p:spPr>
            <a:xfrm>
              <a:off x="2002966"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68" name="Google Shape;268;p19"/>
            <p:cNvSpPr/>
            <p:nvPr/>
          </p:nvSpPr>
          <p:spPr>
            <a:xfrm>
              <a:off x="1654623"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69" name="Google Shape;269;p19"/>
            <p:cNvSpPr/>
            <p:nvPr/>
          </p:nvSpPr>
          <p:spPr>
            <a:xfrm>
              <a:off x="1295402" y="9600"/>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70" name="Google Shape;270;p19"/>
            <p:cNvSpPr/>
            <p:nvPr/>
          </p:nvSpPr>
          <p:spPr>
            <a:xfrm>
              <a:off x="581885" y="-1285"/>
              <a:ext cx="99975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71" name="Google Shape;271;p19"/>
            <p:cNvSpPr/>
            <p:nvPr/>
          </p:nvSpPr>
          <p:spPr>
            <a:xfrm>
              <a:off x="9379" y="-12171"/>
              <a:ext cx="572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72" name="Google Shape;272;p19"/>
            <p:cNvSpPr/>
            <p:nvPr/>
          </p:nvSpPr>
          <p:spPr>
            <a:xfrm rot="10800000">
              <a:off x="11600683" y="56474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73" name="Google Shape;273;p19"/>
            <p:cNvSpPr/>
            <p:nvPr/>
          </p:nvSpPr>
          <p:spPr>
            <a:xfrm rot="10800000">
              <a:off x="11255154" y="4741460"/>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74" name="Google Shape;274;p19"/>
            <p:cNvSpPr/>
            <p:nvPr/>
          </p:nvSpPr>
          <p:spPr>
            <a:xfrm rot="10800000">
              <a:off x="10901284" y="377923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75" name="Google Shape;275;p19"/>
            <p:cNvSpPr/>
            <p:nvPr/>
          </p:nvSpPr>
          <p:spPr>
            <a:xfrm rot="10800000">
              <a:off x="10590108" y="2820396"/>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w="12700" cap="flat" cmpd="sng">
              <a:solidFill>
                <a:schemeClr val="accent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76" name="Google Shape;276;p19"/>
            <p:cNvSpPr/>
            <p:nvPr/>
          </p:nvSpPr>
          <p:spPr>
            <a:xfrm>
              <a:off x="17706" y="1867364"/>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77" name="Google Shape;277;p19"/>
            <p:cNvSpPr txBox="1"/>
            <p:nvPr/>
          </p:nvSpPr>
          <p:spPr>
            <a:xfrm rot="-5400000">
              <a:off x="-247843" y="2136639"/>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3</a:t>
              </a:r>
              <a:endParaRPr>
                <a:solidFill>
                  <a:schemeClr val="lt1"/>
                </a:solidFill>
                <a:latin typeface="Roboto"/>
                <a:ea typeface="Roboto"/>
                <a:cs typeface="Roboto"/>
                <a:sym typeface="Roboto"/>
              </a:endParaRPr>
            </a:p>
          </p:txBody>
        </p:sp>
        <p:sp>
          <p:nvSpPr>
            <p:cNvPr id="278" name="Google Shape;278;p19"/>
            <p:cNvSpPr txBox="1"/>
            <p:nvPr/>
          </p:nvSpPr>
          <p:spPr>
            <a:xfrm rot="5400000">
              <a:off x="9962694" y="3425018"/>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4</a:t>
              </a:r>
              <a:endParaRPr>
                <a:solidFill>
                  <a:schemeClr val="lt1"/>
                </a:solidFill>
                <a:latin typeface="Roboto"/>
                <a:ea typeface="Roboto"/>
                <a:cs typeface="Roboto"/>
                <a:sym typeface="Roboto"/>
              </a:endParaRPr>
            </a:p>
          </p:txBody>
        </p:sp>
        <p:sp>
          <p:nvSpPr>
            <p:cNvPr id="279" name="Google Shape;279;p19"/>
            <p:cNvSpPr txBox="1"/>
            <p:nvPr/>
          </p:nvSpPr>
          <p:spPr>
            <a:xfrm rot="5400000">
              <a:off x="10271212" y="4380304"/>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5</a:t>
              </a:r>
              <a:endParaRPr>
                <a:solidFill>
                  <a:schemeClr val="lt1"/>
                </a:solidFill>
                <a:latin typeface="Roboto"/>
                <a:ea typeface="Roboto"/>
                <a:cs typeface="Roboto"/>
                <a:sym typeface="Roboto"/>
              </a:endParaRPr>
            </a:p>
          </p:txBody>
        </p:sp>
        <p:sp>
          <p:nvSpPr>
            <p:cNvPr id="280" name="Google Shape;280;p19"/>
            <p:cNvSpPr txBox="1"/>
            <p:nvPr/>
          </p:nvSpPr>
          <p:spPr>
            <a:xfrm rot="5400000">
              <a:off x="10624333" y="5335589"/>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6</a:t>
              </a:r>
              <a:endParaRPr>
                <a:solidFill>
                  <a:schemeClr val="lt1"/>
                </a:solidFill>
                <a:latin typeface="Roboto"/>
                <a:ea typeface="Roboto"/>
                <a:cs typeface="Roboto"/>
                <a:sym typeface="Roboto"/>
              </a:endParaRPr>
            </a:p>
          </p:txBody>
        </p:sp>
        <p:sp>
          <p:nvSpPr>
            <p:cNvPr id="281" name="Google Shape;281;p19"/>
            <p:cNvSpPr txBox="1"/>
            <p:nvPr/>
          </p:nvSpPr>
          <p:spPr>
            <a:xfrm rot="5400000">
              <a:off x="11079906" y="62363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Wrap- Up</a:t>
              </a:r>
              <a:endParaRPr>
                <a:solidFill>
                  <a:schemeClr val="lt1"/>
                </a:solidFill>
                <a:latin typeface="Roboto"/>
                <a:ea typeface="Roboto"/>
                <a:cs typeface="Roboto"/>
                <a:sym typeface="Roboto"/>
              </a:endParaRPr>
            </a:p>
          </p:txBody>
        </p:sp>
        <p:pic>
          <p:nvPicPr>
            <p:cNvPr id="282" name="Google Shape;282;p19"/>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283" name="Google Shape;283;p19"/>
          <p:cNvSpPr txBox="1">
            <a:spLocks noGrp="1"/>
          </p:cNvSpPr>
          <p:nvPr>
            <p:ph type="body" idx="1"/>
          </p:nvPr>
        </p:nvSpPr>
        <p:spPr>
          <a:xfrm>
            <a:off x="451450" y="1152475"/>
            <a:ext cx="6927000" cy="34164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Total Persons</a:t>
            </a:r>
            <a:endParaRPr/>
          </a:p>
          <a:p>
            <a:pPr marL="177800" lvl="0" indent="0" algn="l" rtl="0">
              <a:spcBef>
                <a:spcPts val="800"/>
              </a:spcBef>
              <a:spcAft>
                <a:spcPts val="0"/>
              </a:spcAft>
              <a:buNone/>
            </a:pPr>
            <a:endParaRPr/>
          </a:p>
          <a:p>
            <a:pPr marL="457200" lvl="0" indent="-317500" algn="l" rtl="0">
              <a:spcBef>
                <a:spcPts val="800"/>
              </a:spcBef>
              <a:spcAft>
                <a:spcPts val="0"/>
              </a:spcAft>
              <a:buSzPts val="1400"/>
              <a:buChar char="•"/>
            </a:pPr>
            <a:r>
              <a:rPr lang="en"/>
              <a:t>Age Breakdown</a:t>
            </a:r>
            <a:endParaRPr/>
          </a:p>
          <a:p>
            <a:pPr marL="177800" lvl="0" indent="0" algn="l" rtl="0">
              <a:spcBef>
                <a:spcPts val="800"/>
              </a:spcBef>
              <a:spcAft>
                <a:spcPts val="0"/>
              </a:spcAft>
              <a:buNone/>
            </a:pPr>
            <a:endParaRPr/>
          </a:p>
          <a:p>
            <a:pPr marL="457200" lvl="0" indent="-317500" algn="l" rtl="0">
              <a:spcBef>
                <a:spcPts val="800"/>
              </a:spcBef>
              <a:spcAft>
                <a:spcPts val="0"/>
              </a:spcAft>
              <a:buSzPts val="1400"/>
              <a:buChar char="•"/>
            </a:pPr>
            <a:r>
              <a:rPr lang="en"/>
              <a:t>Chronically Homeless</a:t>
            </a:r>
            <a:endParaRPr/>
          </a:p>
          <a:p>
            <a:pPr marL="177800" lvl="0" indent="0" algn="l" rtl="0">
              <a:spcBef>
                <a:spcPts val="800"/>
              </a:spcBef>
              <a:spcAft>
                <a:spcPts val="0"/>
              </a:spcAft>
              <a:buNone/>
            </a:pPr>
            <a:endParaRPr/>
          </a:p>
          <a:p>
            <a:pPr marL="457200" lvl="0" indent="-317500" algn="l" rtl="0">
              <a:spcBef>
                <a:spcPts val="800"/>
              </a:spcBef>
              <a:spcAft>
                <a:spcPts val="0"/>
              </a:spcAft>
              <a:buSzPts val="1400"/>
              <a:buChar char="•"/>
            </a:pPr>
            <a:r>
              <a:rPr lang="en"/>
              <a:t>Veterans</a:t>
            </a:r>
            <a:endParaRPr/>
          </a:p>
        </p:txBody>
      </p:sp>
      <p:sp>
        <p:nvSpPr>
          <p:cNvPr id="284" name="Google Shape;284;p19"/>
          <p:cNvSpPr txBox="1">
            <a:spLocks noGrp="1"/>
          </p:cNvSpPr>
          <p:nvPr>
            <p:ph type="title"/>
          </p:nvPr>
        </p:nvSpPr>
        <p:spPr>
          <a:xfrm>
            <a:off x="962575" y="381400"/>
            <a:ext cx="67473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Overview of the First Page</a:t>
            </a:r>
            <a:endParaRPr/>
          </a:p>
        </p:txBody>
      </p:sp>
      <p:pic>
        <p:nvPicPr>
          <p:cNvPr id="285" name="Google Shape;285;p19"/>
          <p:cNvPicPr preferRelativeResize="0"/>
          <p:nvPr/>
        </p:nvPicPr>
        <p:blipFill>
          <a:blip r:embed="rId4">
            <a:alphaModFix/>
          </a:blip>
          <a:stretch>
            <a:fillRect/>
          </a:stretch>
        </p:blipFill>
        <p:spPr>
          <a:xfrm>
            <a:off x="3818975" y="1017725"/>
            <a:ext cx="3298200" cy="4058599"/>
          </a:xfrm>
          <a:prstGeom prst="rect">
            <a:avLst/>
          </a:prstGeom>
          <a:noFill/>
          <a:ln>
            <a:noFill/>
          </a:ln>
        </p:spPr>
      </p:pic>
      <p:sp>
        <p:nvSpPr>
          <p:cNvPr id="286" name="Google Shape;286;p19"/>
          <p:cNvSpPr txBox="1"/>
          <p:nvPr/>
        </p:nvSpPr>
        <p:spPr>
          <a:xfrm>
            <a:off x="1125600" y="4676125"/>
            <a:ext cx="107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Page 1</a:t>
            </a:r>
            <a:endParaRPr>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grpSp>
        <p:nvGrpSpPr>
          <p:cNvPr id="292" name="Google Shape;292;p20"/>
          <p:cNvGrpSpPr/>
          <p:nvPr/>
        </p:nvGrpSpPr>
        <p:grpSpPr>
          <a:xfrm>
            <a:off x="7034" y="-9128"/>
            <a:ext cx="9108505" cy="5376716"/>
            <a:chOff x="9379" y="-12171"/>
            <a:chExt cx="12144673" cy="7168954"/>
          </a:xfrm>
        </p:grpSpPr>
        <p:sp>
          <p:nvSpPr>
            <p:cNvPr id="293" name="Google Shape;293;p20"/>
            <p:cNvSpPr/>
            <p:nvPr/>
          </p:nvSpPr>
          <p:spPr>
            <a:xfrm>
              <a:off x="2351309"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94" name="Google Shape;294;p20"/>
            <p:cNvSpPr/>
            <p:nvPr/>
          </p:nvSpPr>
          <p:spPr>
            <a:xfrm>
              <a:off x="2002966"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95" name="Google Shape;295;p20"/>
            <p:cNvSpPr/>
            <p:nvPr/>
          </p:nvSpPr>
          <p:spPr>
            <a:xfrm>
              <a:off x="1654623"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96" name="Google Shape;296;p20"/>
            <p:cNvSpPr/>
            <p:nvPr/>
          </p:nvSpPr>
          <p:spPr>
            <a:xfrm>
              <a:off x="581885" y="9600"/>
              <a:ext cx="103023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97" name="Google Shape;297;p20"/>
            <p:cNvSpPr/>
            <p:nvPr/>
          </p:nvSpPr>
          <p:spPr>
            <a:xfrm>
              <a:off x="9379" y="-12171"/>
              <a:ext cx="572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98" name="Google Shape;298;p20"/>
            <p:cNvSpPr/>
            <p:nvPr/>
          </p:nvSpPr>
          <p:spPr>
            <a:xfrm rot="10800000">
              <a:off x="11600683" y="56474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299" name="Google Shape;299;p20"/>
            <p:cNvSpPr/>
            <p:nvPr/>
          </p:nvSpPr>
          <p:spPr>
            <a:xfrm rot="10800000">
              <a:off x="11255154" y="4741460"/>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00" name="Google Shape;300;p20"/>
            <p:cNvSpPr/>
            <p:nvPr/>
          </p:nvSpPr>
          <p:spPr>
            <a:xfrm rot="10800000">
              <a:off x="10901284" y="377923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01" name="Google Shape;301;p20"/>
            <p:cNvSpPr/>
            <p:nvPr/>
          </p:nvSpPr>
          <p:spPr>
            <a:xfrm>
              <a:off x="16021" y="2818259"/>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w="12700" cap="flat" cmpd="sng">
              <a:solidFill>
                <a:schemeClr val="accent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02" name="Google Shape;302;p20"/>
            <p:cNvSpPr txBox="1"/>
            <p:nvPr/>
          </p:nvSpPr>
          <p:spPr>
            <a:xfrm rot="-5400000">
              <a:off x="-224384" y="3087534"/>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4</a:t>
              </a:r>
              <a:endParaRPr>
                <a:solidFill>
                  <a:schemeClr val="lt1"/>
                </a:solidFill>
                <a:latin typeface="Roboto"/>
                <a:ea typeface="Roboto"/>
                <a:cs typeface="Roboto"/>
                <a:sym typeface="Roboto"/>
              </a:endParaRPr>
            </a:p>
          </p:txBody>
        </p:sp>
        <p:sp>
          <p:nvSpPr>
            <p:cNvPr id="303" name="Google Shape;303;p20"/>
            <p:cNvSpPr txBox="1"/>
            <p:nvPr/>
          </p:nvSpPr>
          <p:spPr>
            <a:xfrm rot="5400000">
              <a:off x="10271212" y="4380304"/>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5</a:t>
              </a:r>
              <a:endParaRPr>
                <a:solidFill>
                  <a:schemeClr val="lt1"/>
                </a:solidFill>
                <a:latin typeface="Roboto"/>
                <a:ea typeface="Roboto"/>
                <a:cs typeface="Roboto"/>
                <a:sym typeface="Roboto"/>
              </a:endParaRPr>
            </a:p>
          </p:txBody>
        </p:sp>
        <p:sp>
          <p:nvSpPr>
            <p:cNvPr id="304" name="Google Shape;304;p20"/>
            <p:cNvSpPr txBox="1"/>
            <p:nvPr/>
          </p:nvSpPr>
          <p:spPr>
            <a:xfrm rot="5400000">
              <a:off x="10624333" y="5335589"/>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6</a:t>
              </a:r>
              <a:endParaRPr>
                <a:solidFill>
                  <a:schemeClr val="lt1"/>
                </a:solidFill>
                <a:latin typeface="Roboto"/>
                <a:ea typeface="Roboto"/>
                <a:cs typeface="Roboto"/>
                <a:sym typeface="Roboto"/>
              </a:endParaRPr>
            </a:p>
          </p:txBody>
        </p:sp>
        <p:sp>
          <p:nvSpPr>
            <p:cNvPr id="305" name="Google Shape;305;p20"/>
            <p:cNvSpPr txBox="1"/>
            <p:nvPr/>
          </p:nvSpPr>
          <p:spPr>
            <a:xfrm rot="5400000">
              <a:off x="11079906" y="62363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Wrap- Up</a:t>
              </a:r>
              <a:endParaRPr>
                <a:solidFill>
                  <a:schemeClr val="lt1"/>
                </a:solidFill>
                <a:latin typeface="Roboto"/>
                <a:ea typeface="Roboto"/>
                <a:cs typeface="Roboto"/>
                <a:sym typeface="Roboto"/>
              </a:endParaRPr>
            </a:p>
          </p:txBody>
        </p:sp>
        <p:pic>
          <p:nvPicPr>
            <p:cNvPr id="306" name="Google Shape;306;p20"/>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307" name="Google Shape;307;p20"/>
          <p:cNvSpPr txBox="1">
            <a:spLocks noGrp="1"/>
          </p:cNvSpPr>
          <p:nvPr>
            <p:ph type="title"/>
          </p:nvPr>
        </p:nvSpPr>
        <p:spPr>
          <a:xfrm>
            <a:off x="242325" y="473575"/>
            <a:ext cx="8520600" cy="5727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Data Quality Checks Section</a:t>
            </a:r>
            <a:endParaRPr/>
          </a:p>
        </p:txBody>
      </p:sp>
      <p:pic>
        <p:nvPicPr>
          <p:cNvPr id="308" name="Google Shape;308;p20"/>
          <p:cNvPicPr preferRelativeResize="0"/>
          <p:nvPr/>
        </p:nvPicPr>
        <p:blipFill>
          <a:blip r:embed="rId4">
            <a:alphaModFix/>
          </a:blip>
          <a:stretch>
            <a:fillRect/>
          </a:stretch>
        </p:blipFill>
        <p:spPr>
          <a:xfrm>
            <a:off x="2085550" y="1046275"/>
            <a:ext cx="4951475" cy="3797200"/>
          </a:xfrm>
          <a:prstGeom prst="rect">
            <a:avLst/>
          </a:prstGeom>
          <a:noFill/>
          <a:ln>
            <a:noFill/>
          </a:ln>
        </p:spPr>
      </p:pic>
      <p:sp>
        <p:nvSpPr>
          <p:cNvPr id="309" name="Google Shape;309;p20"/>
          <p:cNvSpPr txBox="1"/>
          <p:nvPr/>
        </p:nvSpPr>
        <p:spPr>
          <a:xfrm>
            <a:off x="1102150" y="4697775"/>
            <a:ext cx="98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Page 2</a:t>
            </a:r>
            <a:endParaRPr>
              <a:solidFill>
                <a:schemeClr val="dk1"/>
              </a:solidFill>
              <a:latin typeface="Roboto"/>
              <a:ea typeface="Roboto"/>
              <a:cs typeface="Roboto"/>
              <a:sym typeface="Roboto"/>
            </a:endParaRPr>
          </a:p>
        </p:txBody>
      </p:sp>
      <p:sp>
        <p:nvSpPr>
          <p:cNvPr id="2" name="Rectangle 1">
            <a:extLst>
              <a:ext uri="{FF2B5EF4-FFF2-40B4-BE49-F238E27FC236}">
                <a16:creationId xmlns:a16="http://schemas.microsoft.com/office/drawing/2014/main" id="{92E9BD7A-670C-45E8-5B1C-1ABB0BA782EF}"/>
              </a:ext>
            </a:extLst>
          </p:cNvPr>
          <p:cNvSpPr/>
          <p:nvPr/>
        </p:nvSpPr>
        <p:spPr>
          <a:xfrm>
            <a:off x="2750344" y="1664494"/>
            <a:ext cx="271462" cy="78581"/>
          </a:xfrm>
          <a:prstGeom prst="rect">
            <a:avLst/>
          </a:prstGeom>
          <a:solidFill>
            <a:srgbClr val="B9D8E7"/>
          </a:solidFill>
          <a:ln>
            <a:solidFill>
              <a:srgbClr val="B9D8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6AE27F9-C6BE-44FD-DCC4-6FFDE931140B}"/>
              </a:ext>
            </a:extLst>
          </p:cNvPr>
          <p:cNvSpPr/>
          <p:nvPr/>
        </p:nvSpPr>
        <p:spPr>
          <a:xfrm>
            <a:off x="2528888" y="3421856"/>
            <a:ext cx="271462" cy="1285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3AE4DFF-7185-F0BF-DA39-F70652C2E61B}"/>
              </a:ext>
            </a:extLst>
          </p:cNvPr>
          <p:cNvSpPr txBox="1"/>
          <p:nvPr/>
        </p:nvSpPr>
        <p:spPr>
          <a:xfrm>
            <a:off x="2664619" y="1599907"/>
            <a:ext cx="564356" cy="200055"/>
          </a:xfrm>
          <a:prstGeom prst="rect">
            <a:avLst/>
          </a:prstGeom>
          <a:noFill/>
        </p:spPr>
        <p:txBody>
          <a:bodyPr wrap="square" rtlCol="0">
            <a:spAutoFit/>
          </a:bodyPr>
          <a:lstStyle/>
          <a:p>
            <a:r>
              <a:rPr lang="en-US" sz="700" dirty="0"/>
              <a:t>Sex</a:t>
            </a:r>
          </a:p>
        </p:txBody>
      </p:sp>
      <p:sp>
        <p:nvSpPr>
          <p:cNvPr id="5" name="TextBox 4">
            <a:extLst>
              <a:ext uri="{FF2B5EF4-FFF2-40B4-BE49-F238E27FC236}">
                <a16:creationId xmlns:a16="http://schemas.microsoft.com/office/drawing/2014/main" id="{D781E1C3-62E4-2D57-DBE9-B2E2C139576B}"/>
              </a:ext>
            </a:extLst>
          </p:cNvPr>
          <p:cNvSpPr txBox="1"/>
          <p:nvPr/>
        </p:nvSpPr>
        <p:spPr>
          <a:xfrm>
            <a:off x="2516064" y="3371820"/>
            <a:ext cx="564356" cy="200055"/>
          </a:xfrm>
          <a:prstGeom prst="rect">
            <a:avLst/>
          </a:prstGeom>
          <a:noFill/>
        </p:spPr>
        <p:txBody>
          <a:bodyPr wrap="square" rtlCol="0">
            <a:spAutoFit/>
          </a:bodyPr>
          <a:lstStyle/>
          <a:p>
            <a:r>
              <a:rPr lang="en-US" sz="700" dirty="0"/>
              <a:t>Sex</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grpSp>
        <p:nvGrpSpPr>
          <p:cNvPr id="315" name="Google Shape;315;p21"/>
          <p:cNvGrpSpPr/>
          <p:nvPr/>
        </p:nvGrpSpPr>
        <p:grpSpPr>
          <a:xfrm>
            <a:off x="17747" y="-3"/>
            <a:ext cx="9108505" cy="5376716"/>
            <a:chOff x="9379" y="-12171"/>
            <a:chExt cx="12144673" cy="7168954"/>
          </a:xfrm>
        </p:grpSpPr>
        <p:sp>
          <p:nvSpPr>
            <p:cNvPr id="316" name="Google Shape;316;p21"/>
            <p:cNvSpPr/>
            <p:nvPr/>
          </p:nvSpPr>
          <p:spPr>
            <a:xfrm>
              <a:off x="2351309"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17" name="Google Shape;317;p21"/>
            <p:cNvSpPr/>
            <p:nvPr/>
          </p:nvSpPr>
          <p:spPr>
            <a:xfrm>
              <a:off x="2002966"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18" name="Google Shape;318;p21"/>
            <p:cNvSpPr/>
            <p:nvPr/>
          </p:nvSpPr>
          <p:spPr>
            <a:xfrm>
              <a:off x="581885" y="-1286"/>
              <a:ext cx="10661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19" name="Google Shape;319;p21"/>
            <p:cNvSpPr/>
            <p:nvPr/>
          </p:nvSpPr>
          <p:spPr>
            <a:xfrm>
              <a:off x="9379" y="-12171"/>
              <a:ext cx="572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20" name="Google Shape;320;p21"/>
            <p:cNvSpPr/>
            <p:nvPr/>
          </p:nvSpPr>
          <p:spPr>
            <a:xfrm rot="10800000">
              <a:off x="11600683" y="56474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21" name="Google Shape;321;p21"/>
            <p:cNvSpPr/>
            <p:nvPr/>
          </p:nvSpPr>
          <p:spPr>
            <a:xfrm rot="10800000">
              <a:off x="11255154" y="4741460"/>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22" name="Google Shape;322;p21"/>
            <p:cNvSpPr/>
            <p:nvPr/>
          </p:nvSpPr>
          <p:spPr>
            <a:xfrm>
              <a:off x="15452" y="3777099"/>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23" name="Google Shape;323;p21"/>
            <p:cNvSpPr txBox="1"/>
            <p:nvPr/>
          </p:nvSpPr>
          <p:spPr>
            <a:xfrm rot="-5400000">
              <a:off x="-284021" y="4040835"/>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5</a:t>
              </a:r>
              <a:endParaRPr>
                <a:solidFill>
                  <a:schemeClr val="lt1"/>
                </a:solidFill>
                <a:latin typeface="Roboto"/>
                <a:ea typeface="Roboto"/>
                <a:cs typeface="Roboto"/>
                <a:sym typeface="Roboto"/>
              </a:endParaRPr>
            </a:p>
          </p:txBody>
        </p:sp>
        <p:sp>
          <p:nvSpPr>
            <p:cNvPr id="324" name="Google Shape;324;p21"/>
            <p:cNvSpPr txBox="1"/>
            <p:nvPr/>
          </p:nvSpPr>
          <p:spPr>
            <a:xfrm rot="5400000">
              <a:off x="10624333" y="5335589"/>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6</a:t>
              </a:r>
              <a:endParaRPr>
                <a:solidFill>
                  <a:schemeClr val="lt1"/>
                </a:solidFill>
                <a:latin typeface="Roboto"/>
                <a:ea typeface="Roboto"/>
                <a:cs typeface="Roboto"/>
                <a:sym typeface="Roboto"/>
              </a:endParaRPr>
            </a:p>
          </p:txBody>
        </p:sp>
        <p:sp>
          <p:nvSpPr>
            <p:cNvPr id="325" name="Google Shape;325;p21"/>
            <p:cNvSpPr txBox="1"/>
            <p:nvPr/>
          </p:nvSpPr>
          <p:spPr>
            <a:xfrm rot="5400000">
              <a:off x="11079906" y="62363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Wrap- Up</a:t>
              </a:r>
              <a:endParaRPr>
                <a:solidFill>
                  <a:schemeClr val="lt1"/>
                </a:solidFill>
                <a:latin typeface="Roboto"/>
                <a:ea typeface="Roboto"/>
                <a:cs typeface="Roboto"/>
                <a:sym typeface="Roboto"/>
              </a:endParaRPr>
            </a:p>
          </p:txBody>
        </p:sp>
        <p:pic>
          <p:nvPicPr>
            <p:cNvPr id="326" name="Google Shape;326;p21"/>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327" name="Google Shape;327;p21"/>
          <p:cNvSpPr txBox="1">
            <a:spLocks noGrp="1"/>
          </p:cNvSpPr>
          <p:nvPr>
            <p:ph type="title"/>
          </p:nvPr>
        </p:nvSpPr>
        <p:spPr>
          <a:xfrm>
            <a:off x="530524" y="415475"/>
            <a:ext cx="7847400" cy="5727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Household Types</a:t>
            </a:r>
            <a:endParaRPr/>
          </a:p>
        </p:txBody>
      </p:sp>
      <p:graphicFrame>
        <p:nvGraphicFramePr>
          <p:cNvPr id="328" name="Google Shape;328;p21"/>
          <p:cNvGraphicFramePr/>
          <p:nvPr/>
        </p:nvGraphicFramePr>
        <p:xfrm>
          <a:off x="579225" y="1980650"/>
          <a:ext cx="7686975" cy="2418250"/>
        </p:xfrm>
        <a:graphic>
          <a:graphicData uri="http://schemas.openxmlformats.org/drawingml/2006/table">
            <a:tbl>
              <a:tblPr>
                <a:noFill/>
                <a:tableStyleId>{3DC64773-66ED-4E8E-A08A-23306D7B5912}</a:tableStyleId>
              </a:tblPr>
              <a:tblGrid>
                <a:gridCol w="2562325">
                  <a:extLst>
                    <a:ext uri="{9D8B030D-6E8A-4147-A177-3AD203B41FA5}">
                      <a16:colId xmlns:a16="http://schemas.microsoft.com/office/drawing/2014/main" val="20000"/>
                    </a:ext>
                  </a:extLst>
                </a:gridCol>
                <a:gridCol w="2562325">
                  <a:extLst>
                    <a:ext uri="{9D8B030D-6E8A-4147-A177-3AD203B41FA5}">
                      <a16:colId xmlns:a16="http://schemas.microsoft.com/office/drawing/2014/main" val="20001"/>
                    </a:ext>
                  </a:extLst>
                </a:gridCol>
                <a:gridCol w="2562325">
                  <a:extLst>
                    <a:ext uri="{9D8B030D-6E8A-4147-A177-3AD203B41FA5}">
                      <a16:colId xmlns:a16="http://schemas.microsoft.com/office/drawing/2014/main" val="20002"/>
                    </a:ext>
                  </a:extLst>
                </a:gridCol>
              </a:tblGrid>
              <a:tr h="534975">
                <a:tc>
                  <a:txBody>
                    <a:bodyPr/>
                    <a:lstStyle/>
                    <a:p>
                      <a:pPr marL="0" lvl="0" indent="0" algn="ctr" rtl="0">
                        <a:lnSpc>
                          <a:spcPct val="90000"/>
                        </a:lnSpc>
                        <a:spcBef>
                          <a:spcPts val="800"/>
                        </a:spcBef>
                        <a:spcAft>
                          <a:spcPts val="0"/>
                        </a:spcAft>
                        <a:buNone/>
                      </a:pPr>
                      <a:r>
                        <a:rPr lang="en" sz="1500">
                          <a:solidFill>
                            <a:schemeClr val="dk1"/>
                          </a:solidFill>
                          <a:latin typeface="Roboto Medium"/>
                          <a:ea typeface="Roboto Medium"/>
                          <a:cs typeface="Roboto Medium"/>
                          <a:sym typeface="Roboto Medium"/>
                        </a:rPr>
                        <a:t>Households with Children</a:t>
                      </a:r>
                      <a:endParaRPr sz="800">
                        <a:latin typeface="Roboto Medium"/>
                        <a:ea typeface="Roboto Medium"/>
                        <a:cs typeface="Roboto Medium"/>
                        <a:sym typeface="Roboto Medium"/>
                      </a:endParaRPr>
                    </a:p>
                  </a:txBody>
                  <a:tcPr marL="91425" marR="91425" marT="91425" marB="91425"/>
                </a:tc>
                <a:tc>
                  <a:txBody>
                    <a:bodyPr/>
                    <a:lstStyle/>
                    <a:p>
                      <a:pPr marL="0" lvl="0" indent="0" algn="ctr" rtl="0">
                        <a:lnSpc>
                          <a:spcPct val="90000"/>
                        </a:lnSpc>
                        <a:spcBef>
                          <a:spcPts val="800"/>
                        </a:spcBef>
                        <a:spcAft>
                          <a:spcPts val="0"/>
                        </a:spcAft>
                        <a:buNone/>
                      </a:pPr>
                      <a:r>
                        <a:rPr lang="en">
                          <a:solidFill>
                            <a:schemeClr val="dk1"/>
                          </a:solidFill>
                          <a:latin typeface="Roboto Medium"/>
                          <a:ea typeface="Roboto Medium"/>
                          <a:cs typeface="Roboto Medium"/>
                          <a:sym typeface="Roboto Medium"/>
                        </a:rPr>
                        <a:t>Households without Children</a:t>
                      </a:r>
                      <a:endParaRPr sz="700">
                        <a:latin typeface="Roboto Medium"/>
                        <a:ea typeface="Roboto Medium"/>
                        <a:cs typeface="Roboto Medium"/>
                        <a:sym typeface="Roboto Medium"/>
                      </a:endParaRPr>
                    </a:p>
                  </a:txBody>
                  <a:tcPr marL="91425" marR="91425" marT="91425" marB="91425"/>
                </a:tc>
                <a:tc>
                  <a:txBody>
                    <a:bodyPr/>
                    <a:lstStyle/>
                    <a:p>
                      <a:pPr marL="0" lvl="0" indent="0" algn="ctr" rtl="0">
                        <a:lnSpc>
                          <a:spcPct val="90000"/>
                        </a:lnSpc>
                        <a:spcBef>
                          <a:spcPts val="800"/>
                        </a:spcBef>
                        <a:spcAft>
                          <a:spcPts val="0"/>
                        </a:spcAft>
                        <a:buNone/>
                      </a:pPr>
                      <a:r>
                        <a:rPr lang="en" sz="1300">
                          <a:solidFill>
                            <a:schemeClr val="dk1"/>
                          </a:solidFill>
                          <a:latin typeface="Roboto Medium"/>
                          <a:ea typeface="Roboto Medium"/>
                          <a:cs typeface="Roboto Medium"/>
                          <a:sym typeface="Roboto Medium"/>
                        </a:rPr>
                        <a:t>Households with only Children</a:t>
                      </a:r>
                      <a:endParaRPr sz="600">
                        <a:latin typeface="Roboto Medium"/>
                        <a:ea typeface="Roboto Medium"/>
                        <a:cs typeface="Roboto Medium"/>
                        <a:sym typeface="Roboto Medium"/>
                      </a:endParaRPr>
                    </a:p>
                  </a:txBody>
                  <a:tcPr marL="91425" marR="91425" marT="91425" marB="91425"/>
                </a:tc>
                <a:extLst>
                  <a:ext uri="{0D108BD9-81ED-4DB2-BD59-A6C34878D82A}">
                    <a16:rowId xmlns:a16="http://schemas.microsoft.com/office/drawing/2014/main" val="10000"/>
                  </a:ext>
                </a:extLst>
              </a:tr>
              <a:tr h="1883275">
                <a:tc>
                  <a:txBody>
                    <a:bodyPr/>
                    <a:lstStyle/>
                    <a:p>
                      <a:pPr marL="0" lvl="0" indent="0" algn="l" rtl="0">
                        <a:lnSpc>
                          <a:spcPct val="90000"/>
                        </a:lnSpc>
                        <a:spcBef>
                          <a:spcPts val="800"/>
                        </a:spcBef>
                        <a:spcAft>
                          <a:spcPts val="0"/>
                        </a:spcAft>
                        <a:buNone/>
                      </a:pPr>
                      <a:r>
                        <a:rPr lang="en" sz="2100">
                          <a:solidFill>
                            <a:schemeClr val="dk1"/>
                          </a:solidFill>
                          <a:latin typeface="Roboto"/>
                          <a:ea typeface="Roboto"/>
                          <a:cs typeface="Roboto"/>
                          <a:sym typeface="Roboto"/>
                        </a:rPr>
                        <a:t>At least one person is 18 or older and at least one person is under 18.</a:t>
                      </a:r>
                      <a:endParaRPr/>
                    </a:p>
                  </a:txBody>
                  <a:tcPr marL="91425" marR="91425" marT="91425" marB="91425"/>
                </a:tc>
                <a:tc>
                  <a:txBody>
                    <a:bodyPr/>
                    <a:lstStyle/>
                    <a:p>
                      <a:pPr marL="0" lvl="0" indent="0" algn="l" rtl="0">
                        <a:lnSpc>
                          <a:spcPct val="90000"/>
                        </a:lnSpc>
                        <a:spcBef>
                          <a:spcPts val="800"/>
                        </a:spcBef>
                        <a:spcAft>
                          <a:spcPts val="0"/>
                        </a:spcAft>
                        <a:buNone/>
                      </a:pPr>
                      <a:r>
                        <a:rPr lang="en" sz="2100">
                          <a:solidFill>
                            <a:schemeClr val="dk1"/>
                          </a:solidFill>
                          <a:latin typeface="Roboto"/>
                          <a:ea typeface="Roboto"/>
                          <a:cs typeface="Roboto"/>
                          <a:sym typeface="Roboto"/>
                        </a:rPr>
                        <a:t>Only adults 18 and older.</a:t>
                      </a:r>
                      <a:endParaRPr/>
                    </a:p>
                  </a:txBody>
                  <a:tcPr marL="91425" marR="91425" marT="91425" marB="91425"/>
                </a:tc>
                <a:tc>
                  <a:txBody>
                    <a:bodyPr/>
                    <a:lstStyle/>
                    <a:p>
                      <a:pPr marL="0" lvl="0" indent="0" algn="l" rtl="0">
                        <a:lnSpc>
                          <a:spcPct val="90000"/>
                        </a:lnSpc>
                        <a:spcBef>
                          <a:spcPts val="800"/>
                        </a:spcBef>
                        <a:spcAft>
                          <a:spcPts val="0"/>
                        </a:spcAft>
                        <a:buNone/>
                      </a:pPr>
                      <a:r>
                        <a:rPr lang="en" sz="2100">
                          <a:solidFill>
                            <a:schemeClr val="dk1"/>
                          </a:solidFill>
                          <a:latin typeface="Roboto"/>
                          <a:ea typeface="Roboto"/>
                          <a:cs typeface="Roboto"/>
                          <a:sym typeface="Roboto"/>
                        </a:rPr>
                        <a:t>Only children under 18.</a:t>
                      </a:r>
                      <a:endParaRPr/>
                    </a:p>
                  </a:txBody>
                  <a:tcPr marL="91425" marR="91425" marT="91425" marB="91425"/>
                </a:tc>
                <a:extLst>
                  <a:ext uri="{0D108BD9-81ED-4DB2-BD59-A6C34878D82A}">
                    <a16:rowId xmlns:a16="http://schemas.microsoft.com/office/drawing/2014/main" val="10001"/>
                  </a:ext>
                </a:extLst>
              </a:tr>
            </a:tbl>
          </a:graphicData>
        </a:graphic>
      </p:graphicFrame>
      <p:pic>
        <p:nvPicPr>
          <p:cNvPr id="329" name="Google Shape;329;p21"/>
          <p:cNvPicPr preferRelativeResize="0"/>
          <p:nvPr/>
        </p:nvPicPr>
        <p:blipFill rotWithShape="1">
          <a:blip r:embed="rId4">
            <a:alphaModFix/>
          </a:blip>
          <a:srcRect l="4870" b="8908"/>
          <a:stretch/>
        </p:blipFill>
        <p:spPr>
          <a:xfrm>
            <a:off x="1345975" y="1113375"/>
            <a:ext cx="923025" cy="823525"/>
          </a:xfrm>
          <a:prstGeom prst="rect">
            <a:avLst/>
          </a:prstGeom>
          <a:noFill/>
          <a:ln>
            <a:noFill/>
          </a:ln>
        </p:spPr>
      </p:pic>
      <p:pic>
        <p:nvPicPr>
          <p:cNvPr id="330" name="Google Shape;330;p21"/>
          <p:cNvPicPr preferRelativeResize="0"/>
          <p:nvPr/>
        </p:nvPicPr>
        <p:blipFill>
          <a:blip r:embed="rId5">
            <a:alphaModFix/>
          </a:blip>
          <a:stretch>
            <a:fillRect/>
          </a:stretch>
        </p:blipFill>
        <p:spPr>
          <a:xfrm>
            <a:off x="6649347" y="1324051"/>
            <a:ext cx="731300" cy="612850"/>
          </a:xfrm>
          <a:prstGeom prst="rect">
            <a:avLst/>
          </a:prstGeom>
          <a:noFill/>
          <a:ln>
            <a:noFill/>
          </a:ln>
        </p:spPr>
      </p:pic>
      <p:pic>
        <p:nvPicPr>
          <p:cNvPr id="331" name="Google Shape;331;p21"/>
          <p:cNvPicPr preferRelativeResize="0"/>
          <p:nvPr/>
        </p:nvPicPr>
        <p:blipFill rotWithShape="1">
          <a:blip r:embed="rId6">
            <a:alphaModFix/>
          </a:blip>
          <a:srcRect r="61719"/>
          <a:stretch/>
        </p:blipFill>
        <p:spPr>
          <a:xfrm>
            <a:off x="4078500" y="1217275"/>
            <a:ext cx="332050" cy="749825"/>
          </a:xfrm>
          <a:prstGeom prst="rect">
            <a:avLst/>
          </a:prstGeom>
          <a:noFill/>
          <a:ln>
            <a:noFill/>
          </a:ln>
        </p:spPr>
      </p:pic>
      <p:pic>
        <p:nvPicPr>
          <p:cNvPr id="332" name="Google Shape;332;p21"/>
          <p:cNvPicPr preferRelativeResize="0"/>
          <p:nvPr/>
        </p:nvPicPr>
        <p:blipFill rotWithShape="1">
          <a:blip r:embed="rId6">
            <a:alphaModFix/>
          </a:blip>
          <a:srcRect l="55488"/>
          <a:stretch/>
        </p:blipFill>
        <p:spPr>
          <a:xfrm>
            <a:off x="4438225" y="1217275"/>
            <a:ext cx="386100" cy="749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grpSp>
        <p:nvGrpSpPr>
          <p:cNvPr id="338" name="Google Shape;338;p22"/>
          <p:cNvGrpSpPr/>
          <p:nvPr/>
        </p:nvGrpSpPr>
        <p:grpSpPr>
          <a:xfrm>
            <a:off x="7034" y="-9128"/>
            <a:ext cx="9108505" cy="5376716"/>
            <a:chOff x="9379" y="-12171"/>
            <a:chExt cx="12144673" cy="7168954"/>
          </a:xfrm>
        </p:grpSpPr>
        <p:sp>
          <p:nvSpPr>
            <p:cNvPr id="339" name="Google Shape;339;p22"/>
            <p:cNvSpPr/>
            <p:nvPr/>
          </p:nvSpPr>
          <p:spPr>
            <a:xfrm>
              <a:off x="2351309"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40" name="Google Shape;340;p22"/>
            <p:cNvSpPr/>
            <p:nvPr/>
          </p:nvSpPr>
          <p:spPr>
            <a:xfrm>
              <a:off x="2002966"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41" name="Google Shape;341;p22"/>
            <p:cNvSpPr/>
            <p:nvPr/>
          </p:nvSpPr>
          <p:spPr>
            <a:xfrm>
              <a:off x="581885" y="-1286"/>
              <a:ext cx="10661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42" name="Google Shape;342;p22"/>
            <p:cNvSpPr/>
            <p:nvPr/>
          </p:nvSpPr>
          <p:spPr>
            <a:xfrm>
              <a:off x="9379" y="-12171"/>
              <a:ext cx="572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43" name="Google Shape;343;p22"/>
            <p:cNvSpPr/>
            <p:nvPr/>
          </p:nvSpPr>
          <p:spPr>
            <a:xfrm rot="10800000">
              <a:off x="11600683" y="56474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44" name="Google Shape;344;p22"/>
            <p:cNvSpPr/>
            <p:nvPr/>
          </p:nvSpPr>
          <p:spPr>
            <a:xfrm rot="10800000">
              <a:off x="11255154" y="4741460"/>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45" name="Google Shape;345;p22"/>
            <p:cNvSpPr/>
            <p:nvPr/>
          </p:nvSpPr>
          <p:spPr>
            <a:xfrm>
              <a:off x="15452" y="3777099"/>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46" name="Google Shape;346;p22"/>
            <p:cNvSpPr txBox="1"/>
            <p:nvPr/>
          </p:nvSpPr>
          <p:spPr>
            <a:xfrm rot="-5400000">
              <a:off x="-284021" y="4040835"/>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5</a:t>
              </a:r>
              <a:endParaRPr>
                <a:solidFill>
                  <a:schemeClr val="lt1"/>
                </a:solidFill>
                <a:latin typeface="Roboto"/>
                <a:ea typeface="Roboto"/>
                <a:cs typeface="Roboto"/>
                <a:sym typeface="Roboto"/>
              </a:endParaRPr>
            </a:p>
          </p:txBody>
        </p:sp>
        <p:sp>
          <p:nvSpPr>
            <p:cNvPr id="347" name="Google Shape;347;p22"/>
            <p:cNvSpPr txBox="1"/>
            <p:nvPr/>
          </p:nvSpPr>
          <p:spPr>
            <a:xfrm rot="5400000">
              <a:off x="10624333" y="5335589"/>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6</a:t>
              </a:r>
              <a:endParaRPr>
                <a:solidFill>
                  <a:schemeClr val="lt1"/>
                </a:solidFill>
                <a:latin typeface="Roboto"/>
                <a:ea typeface="Roboto"/>
                <a:cs typeface="Roboto"/>
                <a:sym typeface="Roboto"/>
              </a:endParaRPr>
            </a:p>
          </p:txBody>
        </p:sp>
        <p:sp>
          <p:nvSpPr>
            <p:cNvPr id="348" name="Google Shape;348;p22"/>
            <p:cNvSpPr txBox="1"/>
            <p:nvPr/>
          </p:nvSpPr>
          <p:spPr>
            <a:xfrm rot="5400000">
              <a:off x="11079906" y="62363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Wrap- Up</a:t>
              </a:r>
              <a:endParaRPr>
                <a:solidFill>
                  <a:schemeClr val="lt1"/>
                </a:solidFill>
                <a:latin typeface="Roboto"/>
                <a:ea typeface="Roboto"/>
                <a:cs typeface="Roboto"/>
                <a:sym typeface="Roboto"/>
              </a:endParaRPr>
            </a:p>
          </p:txBody>
        </p:sp>
        <p:pic>
          <p:nvPicPr>
            <p:cNvPr id="349" name="Google Shape;349;p22"/>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350" name="Google Shape;350;p22"/>
          <p:cNvSpPr txBox="1">
            <a:spLocks noGrp="1"/>
          </p:cNvSpPr>
          <p:nvPr>
            <p:ph type="body" idx="1"/>
          </p:nvPr>
        </p:nvSpPr>
        <p:spPr>
          <a:xfrm>
            <a:off x="696900" y="1152475"/>
            <a:ext cx="7258800" cy="34164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US" dirty="0"/>
              <a:t>Sex</a:t>
            </a:r>
            <a:endParaRPr dirty="0"/>
          </a:p>
          <a:p>
            <a:pPr marL="457200" lvl="0" indent="0" algn="l" rtl="0">
              <a:spcBef>
                <a:spcPts val="800"/>
              </a:spcBef>
              <a:spcAft>
                <a:spcPts val="0"/>
              </a:spcAft>
              <a:buNone/>
            </a:pPr>
            <a:endParaRPr dirty="0"/>
          </a:p>
          <a:p>
            <a:pPr marL="457200" lvl="0" indent="-317500" algn="l" rtl="0">
              <a:spcBef>
                <a:spcPts val="800"/>
              </a:spcBef>
              <a:spcAft>
                <a:spcPts val="0"/>
              </a:spcAft>
              <a:buSzPts val="1400"/>
              <a:buChar char="●"/>
            </a:pPr>
            <a:r>
              <a:rPr lang="en" dirty="0"/>
              <a:t>Race</a:t>
            </a:r>
          </a:p>
          <a:p>
            <a:pPr marL="457200" lvl="0" indent="-317500" algn="l" rtl="0">
              <a:spcBef>
                <a:spcPts val="800"/>
              </a:spcBef>
              <a:spcAft>
                <a:spcPts val="0"/>
              </a:spcAft>
              <a:buSzPts val="1400"/>
              <a:buChar char="●"/>
            </a:pPr>
            <a:endParaRPr lang="en" dirty="0"/>
          </a:p>
          <a:p>
            <a:pPr marL="457200" lvl="0" indent="-317500" algn="l" rtl="0">
              <a:spcBef>
                <a:spcPts val="800"/>
              </a:spcBef>
              <a:spcAft>
                <a:spcPts val="0"/>
              </a:spcAft>
              <a:buSzPts val="1400"/>
              <a:buChar char="●"/>
            </a:pPr>
            <a:r>
              <a:rPr lang="en" dirty="0"/>
              <a:t>Chronic Homelessness</a:t>
            </a:r>
            <a:endParaRPr dirty="0"/>
          </a:p>
          <a:p>
            <a:pPr marL="457200" lvl="0" indent="0" algn="l" rtl="0">
              <a:spcBef>
                <a:spcPts val="800"/>
              </a:spcBef>
              <a:spcAft>
                <a:spcPts val="0"/>
              </a:spcAft>
              <a:buNone/>
            </a:pPr>
            <a:endParaRPr dirty="0"/>
          </a:p>
        </p:txBody>
      </p:sp>
      <p:sp>
        <p:nvSpPr>
          <p:cNvPr id="351" name="Google Shape;351;p22"/>
          <p:cNvSpPr txBox="1">
            <a:spLocks noGrp="1"/>
          </p:cNvSpPr>
          <p:nvPr>
            <p:ph type="title"/>
          </p:nvPr>
        </p:nvSpPr>
        <p:spPr>
          <a:xfrm>
            <a:off x="909750" y="423800"/>
            <a:ext cx="70971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Demographics</a:t>
            </a:r>
            <a:endParaRPr dirty="0"/>
          </a:p>
        </p:txBody>
      </p:sp>
      <p:sp>
        <p:nvSpPr>
          <p:cNvPr id="353" name="Google Shape;353;p22"/>
          <p:cNvSpPr txBox="1"/>
          <p:nvPr/>
        </p:nvSpPr>
        <p:spPr>
          <a:xfrm>
            <a:off x="1117850" y="4689475"/>
            <a:ext cx="118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Page 3-6</a:t>
            </a:r>
            <a:endParaRPr>
              <a:solidFill>
                <a:schemeClr val="dk1"/>
              </a:solidFill>
              <a:latin typeface="Roboto"/>
              <a:ea typeface="Roboto"/>
              <a:cs typeface="Roboto"/>
              <a:sym typeface="Roboto"/>
            </a:endParaRPr>
          </a:p>
        </p:txBody>
      </p:sp>
      <p:sp>
        <p:nvSpPr>
          <p:cNvPr id="4" name="Rectangle 3">
            <a:extLst>
              <a:ext uri="{FF2B5EF4-FFF2-40B4-BE49-F238E27FC236}">
                <a16:creationId xmlns:a16="http://schemas.microsoft.com/office/drawing/2014/main" id="{FE57FCF7-9FE3-45E4-6114-A37489DF0C73}"/>
              </a:ext>
            </a:extLst>
          </p:cNvPr>
          <p:cNvSpPr/>
          <p:nvPr/>
        </p:nvSpPr>
        <p:spPr>
          <a:xfrm>
            <a:off x="3207026" y="1152475"/>
            <a:ext cx="430696" cy="998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omputer&#10;&#10;AI-generated content may be incorrect.">
            <a:extLst>
              <a:ext uri="{FF2B5EF4-FFF2-40B4-BE49-F238E27FC236}">
                <a16:creationId xmlns:a16="http://schemas.microsoft.com/office/drawing/2014/main" id="{F2ED70C8-C4AA-97D2-AA27-37C430622164}"/>
              </a:ext>
            </a:extLst>
          </p:cNvPr>
          <p:cNvPicPr>
            <a:picLocks noChangeAspect="1"/>
          </p:cNvPicPr>
          <p:nvPr/>
        </p:nvPicPr>
        <p:blipFill>
          <a:blip r:embed="rId4"/>
          <a:srcRect b="85887"/>
          <a:stretch>
            <a:fillRect/>
          </a:stretch>
        </p:blipFill>
        <p:spPr>
          <a:xfrm>
            <a:off x="3986178" y="281158"/>
            <a:ext cx="4387747" cy="646266"/>
          </a:xfrm>
          <a:prstGeom prst="rect">
            <a:avLst/>
          </a:prstGeom>
        </p:spPr>
      </p:pic>
      <p:pic>
        <p:nvPicPr>
          <p:cNvPr id="9" name="Picture 8" descr="A screenshot of a computer screen&#10;&#10;AI-generated content may be incorrect.">
            <a:extLst>
              <a:ext uri="{FF2B5EF4-FFF2-40B4-BE49-F238E27FC236}">
                <a16:creationId xmlns:a16="http://schemas.microsoft.com/office/drawing/2014/main" id="{E8A6B38A-7FD8-BA74-B7B7-3D7D695B7DFF}"/>
              </a:ext>
            </a:extLst>
          </p:cNvPr>
          <p:cNvPicPr>
            <a:picLocks noChangeAspect="1"/>
          </p:cNvPicPr>
          <p:nvPr/>
        </p:nvPicPr>
        <p:blipFill>
          <a:blip r:embed="rId5"/>
          <a:srcRect t="40511"/>
          <a:stretch>
            <a:fillRect/>
          </a:stretch>
        </p:blipFill>
        <p:spPr>
          <a:xfrm>
            <a:off x="4017563" y="2549229"/>
            <a:ext cx="4421739" cy="2255769"/>
          </a:xfrm>
          <a:prstGeom prst="rect">
            <a:avLst/>
          </a:prstGeom>
        </p:spPr>
      </p:pic>
      <p:pic>
        <p:nvPicPr>
          <p:cNvPr id="11" name="Picture 10" descr="A screenshot of a computer&#10;&#10;AI-generated content may be incorrect.">
            <a:extLst>
              <a:ext uri="{FF2B5EF4-FFF2-40B4-BE49-F238E27FC236}">
                <a16:creationId xmlns:a16="http://schemas.microsoft.com/office/drawing/2014/main" id="{37B70539-7693-7E2E-232E-44F1E4F07DBE}"/>
              </a:ext>
            </a:extLst>
          </p:cNvPr>
          <p:cNvPicPr>
            <a:picLocks noChangeAspect="1"/>
          </p:cNvPicPr>
          <p:nvPr/>
        </p:nvPicPr>
        <p:blipFill>
          <a:blip r:embed="rId4"/>
          <a:srcRect t="66455"/>
          <a:stretch>
            <a:fillRect/>
          </a:stretch>
        </p:blipFill>
        <p:spPr>
          <a:xfrm>
            <a:off x="3976936" y="851807"/>
            <a:ext cx="4464429" cy="1725386"/>
          </a:xfrm>
          <a:prstGeom prst="rect">
            <a:avLst/>
          </a:prstGeom>
        </p:spPr>
      </p:pic>
      <p:sp>
        <p:nvSpPr>
          <p:cNvPr id="12" name="Rectangle 11">
            <a:extLst>
              <a:ext uri="{FF2B5EF4-FFF2-40B4-BE49-F238E27FC236}">
                <a16:creationId xmlns:a16="http://schemas.microsoft.com/office/drawing/2014/main" id="{507C9B9C-FA35-9DB4-18EC-46D38893B556}"/>
              </a:ext>
            </a:extLst>
          </p:cNvPr>
          <p:cNvSpPr/>
          <p:nvPr/>
        </p:nvSpPr>
        <p:spPr>
          <a:xfrm>
            <a:off x="4147457" y="281158"/>
            <a:ext cx="424543" cy="1426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96D39FB-866F-9929-AE7E-A834B6F0684E}"/>
              </a:ext>
            </a:extLst>
          </p:cNvPr>
          <p:cNvSpPr txBox="1"/>
          <p:nvPr/>
        </p:nvSpPr>
        <p:spPr>
          <a:xfrm>
            <a:off x="4147457" y="278146"/>
            <a:ext cx="981608" cy="215444"/>
          </a:xfrm>
          <a:prstGeom prst="rect">
            <a:avLst/>
          </a:prstGeom>
          <a:noFill/>
        </p:spPr>
        <p:txBody>
          <a:bodyPr wrap="square" rtlCol="0">
            <a:spAutoFit/>
          </a:bodyPr>
          <a:lstStyle/>
          <a:p>
            <a:r>
              <a:rPr lang="en-US" sz="800" dirty="0"/>
              <a:t>Sex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pSp>
        <p:nvGrpSpPr>
          <p:cNvPr id="359" name="Google Shape;359;p23"/>
          <p:cNvGrpSpPr/>
          <p:nvPr/>
        </p:nvGrpSpPr>
        <p:grpSpPr>
          <a:xfrm>
            <a:off x="7034" y="-9128"/>
            <a:ext cx="9108505" cy="5376716"/>
            <a:chOff x="9379" y="-12171"/>
            <a:chExt cx="12144673" cy="7168954"/>
          </a:xfrm>
        </p:grpSpPr>
        <p:sp>
          <p:nvSpPr>
            <p:cNvPr id="360" name="Google Shape;360;p23"/>
            <p:cNvSpPr/>
            <p:nvPr/>
          </p:nvSpPr>
          <p:spPr>
            <a:xfrm>
              <a:off x="2351309"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61" name="Google Shape;361;p23"/>
            <p:cNvSpPr/>
            <p:nvPr/>
          </p:nvSpPr>
          <p:spPr>
            <a:xfrm>
              <a:off x="2002966"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62" name="Google Shape;362;p23"/>
            <p:cNvSpPr/>
            <p:nvPr/>
          </p:nvSpPr>
          <p:spPr>
            <a:xfrm>
              <a:off x="581885" y="-1286"/>
              <a:ext cx="10661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63" name="Google Shape;363;p23"/>
            <p:cNvSpPr/>
            <p:nvPr/>
          </p:nvSpPr>
          <p:spPr>
            <a:xfrm>
              <a:off x="9379" y="-12171"/>
              <a:ext cx="572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64" name="Google Shape;364;p23"/>
            <p:cNvSpPr/>
            <p:nvPr/>
          </p:nvSpPr>
          <p:spPr>
            <a:xfrm rot="10800000">
              <a:off x="11600683" y="56474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65" name="Google Shape;365;p23"/>
            <p:cNvSpPr/>
            <p:nvPr/>
          </p:nvSpPr>
          <p:spPr>
            <a:xfrm rot="10800000">
              <a:off x="11255154" y="4741460"/>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66" name="Google Shape;366;p23"/>
            <p:cNvSpPr/>
            <p:nvPr/>
          </p:nvSpPr>
          <p:spPr>
            <a:xfrm>
              <a:off x="15452" y="3777099"/>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367" name="Google Shape;367;p23"/>
            <p:cNvSpPr txBox="1"/>
            <p:nvPr/>
          </p:nvSpPr>
          <p:spPr>
            <a:xfrm rot="-5400000">
              <a:off x="-284021" y="4040835"/>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5</a:t>
              </a:r>
              <a:endParaRPr>
                <a:solidFill>
                  <a:schemeClr val="lt1"/>
                </a:solidFill>
                <a:latin typeface="Roboto"/>
                <a:ea typeface="Roboto"/>
                <a:cs typeface="Roboto"/>
                <a:sym typeface="Roboto"/>
              </a:endParaRPr>
            </a:p>
          </p:txBody>
        </p:sp>
        <p:sp>
          <p:nvSpPr>
            <p:cNvPr id="368" name="Google Shape;368;p23"/>
            <p:cNvSpPr txBox="1"/>
            <p:nvPr/>
          </p:nvSpPr>
          <p:spPr>
            <a:xfrm rot="5400000">
              <a:off x="10624333" y="5335589"/>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6</a:t>
              </a:r>
              <a:endParaRPr>
                <a:solidFill>
                  <a:schemeClr val="lt1"/>
                </a:solidFill>
                <a:latin typeface="Roboto"/>
                <a:ea typeface="Roboto"/>
                <a:cs typeface="Roboto"/>
                <a:sym typeface="Roboto"/>
              </a:endParaRPr>
            </a:p>
          </p:txBody>
        </p:sp>
        <p:sp>
          <p:nvSpPr>
            <p:cNvPr id="369" name="Google Shape;369;p23"/>
            <p:cNvSpPr txBox="1"/>
            <p:nvPr/>
          </p:nvSpPr>
          <p:spPr>
            <a:xfrm rot="5400000">
              <a:off x="11079906" y="62363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Wrap- Up</a:t>
              </a:r>
              <a:endParaRPr>
                <a:solidFill>
                  <a:schemeClr val="lt1"/>
                </a:solidFill>
                <a:latin typeface="Roboto"/>
                <a:ea typeface="Roboto"/>
                <a:cs typeface="Roboto"/>
                <a:sym typeface="Roboto"/>
              </a:endParaRPr>
            </a:p>
          </p:txBody>
        </p:sp>
        <p:pic>
          <p:nvPicPr>
            <p:cNvPr id="370" name="Google Shape;370;p23"/>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371" name="Google Shape;371;p23"/>
          <p:cNvSpPr txBox="1">
            <a:spLocks noGrp="1"/>
          </p:cNvSpPr>
          <p:nvPr>
            <p:ph type="title"/>
          </p:nvPr>
        </p:nvSpPr>
        <p:spPr>
          <a:xfrm>
            <a:off x="300988" y="427875"/>
            <a:ext cx="8520600" cy="5727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Veteran and Youths</a:t>
            </a:r>
            <a:endParaRPr/>
          </a:p>
        </p:txBody>
      </p:sp>
      <p:sp>
        <p:nvSpPr>
          <p:cNvPr id="372" name="Google Shape;372;p23"/>
          <p:cNvSpPr/>
          <p:nvPr/>
        </p:nvSpPr>
        <p:spPr>
          <a:xfrm>
            <a:off x="478725" y="2003950"/>
            <a:ext cx="2538300" cy="2527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373" name="Google Shape;373;p23"/>
          <p:cNvSpPr/>
          <p:nvPr/>
        </p:nvSpPr>
        <p:spPr>
          <a:xfrm>
            <a:off x="3136088" y="2003950"/>
            <a:ext cx="2538300" cy="2527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374" name="Google Shape;374;p23"/>
          <p:cNvSpPr/>
          <p:nvPr/>
        </p:nvSpPr>
        <p:spPr>
          <a:xfrm>
            <a:off x="5793450" y="2003950"/>
            <a:ext cx="2538300" cy="2527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375" name="Google Shape;375;p23"/>
          <p:cNvSpPr txBox="1"/>
          <p:nvPr/>
        </p:nvSpPr>
        <p:spPr>
          <a:xfrm>
            <a:off x="779325" y="2449275"/>
            <a:ext cx="19260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-Veteran Households with at least one child and one adult</a:t>
            </a:r>
            <a:endParaRPr>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a:p>
            <a:pPr marL="0" lvl="0" indent="0" algn="l" rtl="0">
              <a:spcBef>
                <a:spcPts val="0"/>
              </a:spcBef>
              <a:spcAft>
                <a:spcPts val="0"/>
              </a:spcAft>
              <a:buNone/>
            </a:pPr>
            <a:r>
              <a:rPr lang="en">
                <a:solidFill>
                  <a:schemeClr val="dk1"/>
                </a:solidFill>
                <a:latin typeface="Roboto"/>
                <a:ea typeface="Roboto"/>
                <a:cs typeface="Roboto"/>
                <a:sym typeface="Roboto"/>
              </a:rPr>
              <a:t>-Parenting Youth (parents are 18 years and older)</a:t>
            </a:r>
            <a:endParaRPr>
              <a:solidFill>
                <a:schemeClr val="dk1"/>
              </a:solidFill>
              <a:latin typeface="Roboto"/>
              <a:ea typeface="Roboto"/>
              <a:cs typeface="Roboto"/>
              <a:sym typeface="Roboto"/>
            </a:endParaRPr>
          </a:p>
        </p:txBody>
      </p:sp>
      <p:sp>
        <p:nvSpPr>
          <p:cNvPr id="376" name="Google Shape;376;p23"/>
          <p:cNvSpPr txBox="1"/>
          <p:nvPr/>
        </p:nvSpPr>
        <p:spPr>
          <a:xfrm>
            <a:off x="3396638" y="2449275"/>
            <a:ext cx="20172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-Veteran Households without Children</a:t>
            </a:r>
            <a:endParaRPr>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a:p>
            <a:pPr marL="0" lvl="0" indent="0" algn="l" rtl="0">
              <a:spcBef>
                <a:spcPts val="0"/>
              </a:spcBef>
              <a:spcAft>
                <a:spcPts val="0"/>
              </a:spcAft>
              <a:buNone/>
            </a:pPr>
            <a:r>
              <a:rPr lang="en">
                <a:solidFill>
                  <a:schemeClr val="dk1"/>
                </a:solidFill>
                <a:latin typeface="Roboto"/>
                <a:ea typeface="Roboto"/>
                <a:cs typeface="Roboto"/>
                <a:sym typeface="Roboto"/>
              </a:rPr>
              <a:t>-Unaccompanied Youth 18 years and older</a:t>
            </a:r>
            <a:endParaRPr>
              <a:solidFill>
                <a:schemeClr val="dk1"/>
              </a:solidFill>
              <a:latin typeface="Roboto"/>
              <a:ea typeface="Roboto"/>
              <a:cs typeface="Roboto"/>
              <a:sym typeface="Roboto"/>
            </a:endParaRPr>
          </a:p>
        </p:txBody>
      </p:sp>
      <p:sp>
        <p:nvSpPr>
          <p:cNvPr id="377" name="Google Shape;377;p23"/>
          <p:cNvSpPr txBox="1"/>
          <p:nvPr/>
        </p:nvSpPr>
        <p:spPr>
          <a:xfrm>
            <a:off x="6021600" y="2449275"/>
            <a:ext cx="2082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-Unaccompanied Youth Under the Age of 18</a:t>
            </a:r>
            <a:endParaRPr>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a:p>
            <a:pPr marL="0" lvl="0" indent="0" algn="l" rtl="0">
              <a:spcBef>
                <a:spcPts val="0"/>
              </a:spcBef>
              <a:spcAft>
                <a:spcPts val="0"/>
              </a:spcAft>
              <a:buNone/>
            </a:pPr>
            <a:r>
              <a:rPr lang="en">
                <a:solidFill>
                  <a:schemeClr val="dk1"/>
                </a:solidFill>
                <a:latin typeface="Roboto"/>
                <a:ea typeface="Roboto"/>
                <a:cs typeface="Roboto"/>
                <a:sym typeface="Roboto"/>
              </a:rPr>
              <a:t> -Parenting Youth (parents are under the age of 18)</a:t>
            </a:r>
            <a:endParaRPr>
              <a:solidFill>
                <a:schemeClr val="dk1"/>
              </a:solidFill>
              <a:latin typeface="Roboto"/>
              <a:ea typeface="Roboto"/>
              <a:cs typeface="Roboto"/>
              <a:sym typeface="Roboto"/>
            </a:endParaRPr>
          </a:p>
        </p:txBody>
      </p:sp>
      <p:sp>
        <p:nvSpPr>
          <p:cNvPr id="378" name="Google Shape;378;p23"/>
          <p:cNvSpPr/>
          <p:nvPr/>
        </p:nvSpPr>
        <p:spPr>
          <a:xfrm>
            <a:off x="545525" y="1337575"/>
            <a:ext cx="2471700" cy="615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9" name="Google Shape;379;p23"/>
          <p:cNvSpPr/>
          <p:nvPr/>
        </p:nvSpPr>
        <p:spPr>
          <a:xfrm>
            <a:off x="3136100" y="1337575"/>
            <a:ext cx="2471700" cy="615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0" name="Google Shape;380;p23"/>
          <p:cNvSpPr/>
          <p:nvPr/>
        </p:nvSpPr>
        <p:spPr>
          <a:xfrm>
            <a:off x="5793450" y="1337575"/>
            <a:ext cx="2471700" cy="615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1" name="Google Shape;381;p23"/>
          <p:cNvSpPr txBox="1"/>
          <p:nvPr/>
        </p:nvSpPr>
        <p:spPr>
          <a:xfrm>
            <a:off x="599050" y="1337575"/>
            <a:ext cx="2351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Roboto Medium"/>
                <a:ea typeface="Roboto Medium"/>
                <a:cs typeface="Roboto Medium"/>
                <a:sym typeface="Roboto Medium"/>
              </a:rPr>
              <a:t>Households with At least One Child and One Adult</a:t>
            </a:r>
            <a:endParaRPr>
              <a:solidFill>
                <a:schemeClr val="dk1"/>
              </a:solidFill>
              <a:latin typeface="Roboto Medium"/>
              <a:ea typeface="Roboto Medium"/>
              <a:cs typeface="Roboto Medium"/>
              <a:sym typeface="Roboto Medium"/>
            </a:endParaRPr>
          </a:p>
        </p:txBody>
      </p:sp>
      <p:sp>
        <p:nvSpPr>
          <p:cNvPr id="382" name="Google Shape;382;p23"/>
          <p:cNvSpPr txBox="1"/>
          <p:nvPr/>
        </p:nvSpPr>
        <p:spPr>
          <a:xfrm>
            <a:off x="3195950" y="1337575"/>
            <a:ext cx="2352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Roboto Medium"/>
                <a:ea typeface="Roboto Medium"/>
                <a:cs typeface="Roboto Medium"/>
                <a:sym typeface="Roboto Medium"/>
              </a:rPr>
              <a:t>Households without Children</a:t>
            </a:r>
            <a:endParaRPr>
              <a:solidFill>
                <a:schemeClr val="dk1"/>
              </a:solidFill>
              <a:latin typeface="Roboto Medium"/>
              <a:ea typeface="Roboto Medium"/>
              <a:cs typeface="Roboto Medium"/>
              <a:sym typeface="Roboto Medium"/>
            </a:endParaRPr>
          </a:p>
        </p:txBody>
      </p:sp>
      <p:sp>
        <p:nvSpPr>
          <p:cNvPr id="383" name="Google Shape;383;p23"/>
          <p:cNvSpPr txBox="1"/>
          <p:nvPr/>
        </p:nvSpPr>
        <p:spPr>
          <a:xfrm>
            <a:off x="5875650" y="1337575"/>
            <a:ext cx="2307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Roboto Medium"/>
                <a:ea typeface="Roboto Medium"/>
                <a:cs typeface="Roboto Medium"/>
                <a:sym typeface="Roboto Medium"/>
              </a:rPr>
              <a:t>Households with only Children</a:t>
            </a:r>
            <a:endParaRPr>
              <a:solidFill>
                <a:schemeClr val="dk1"/>
              </a:solidFill>
              <a:latin typeface="Roboto Medium"/>
              <a:ea typeface="Roboto Medium"/>
              <a:cs typeface="Roboto Medium"/>
              <a:sym typeface="Roboto Medium"/>
            </a:endParaRPr>
          </a:p>
        </p:txBody>
      </p:sp>
      <p:sp>
        <p:nvSpPr>
          <p:cNvPr id="384" name="Google Shape;384;p23"/>
          <p:cNvSpPr txBox="1"/>
          <p:nvPr/>
        </p:nvSpPr>
        <p:spPr>
          <a:xfrm>
            <a:off x="1091750" y="4688100"/>
            <a:ext cx="149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Page 7-11</a:t>
            </a:r>
            <a:endParaRPr>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Custom 1">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3920</Words>
  <Application>Microsoft Office PowerPoint</Application>
  <PresentationFormat>On-screen Show (16:9)</PresentationFormat>
  <Paragraphs>306</Paragraphs>
  <Slides>26</Slides>
  <Notes>21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Roboto Medium</vt:lpstr>
      <vt:lpstr>Twentieth Century</vt:lpstr>
      <vt:lpstr>Arial</vt:lpstr>
      <vt:lpstr>Roboto Black</vt:lpstr>
      <vt:lpstr>Roboto</vt:lpstr>
      <vt:lpstr>Office Theme</vt:lpstr>
      <vt:lpstr>How to Read and Analyze your PIT Data</vt:lpstr>
      <vt:lpstr>Agenda</vt:lpstr>
      <vt:lpstr>Brief Overview of the PIT Count</vt:lpstr>
      <vt:lpstr>3 Report Types</vt:lpstr>
      <vt:lpstr>Overview of the First Page</vt:lpstr>
      <vt:lpstr>Data Quality Checks Section</vt:lpstr>
      <vt:lpstr>Household Types</vt:lpstr>
      <vt:lpstr>Demographics</vt:lpstr>
      <vt:lpstr>Veteran and Youths</vt:lpstr>
      <vt:lpstr>Additional Homeless Populations</vt:lpstr>
      <vt:lpstr>2025 Variables to Consider</vt:lpstr>
      <vt:lpstr>Analyzing Trends Over Time</vt:lpstr>
      <vt:lpstr>Talking Points from PIT Report ONLY</vt:lpstr>
      <vt:lpstr>Why Utilize PIT Data</vt:lpstr>
      <vt:lpstr>2025 PIT Data</vt:lpstr>
      <vt:lpstr>2025 PIT Data</vt:lpstr>
      <vt:lpstr>Comparison Year Over Year</vt:lpstr>
      <vt:lpstr>2025 HIC Data</vt:lpstr>
      <vt:lpstr>2025 HIC Data</vt:lpstr>
      <vt:lpstr>Comparison to HIC Data</vt:lpstr>
      <vt:lpstr>Presentation Suggestions</vt:lpstr>
      <vt:lpstr>Prompting Questions</vt:lpstr>
      <vt:lpstr>Important Reminder</vt:lpstr>
      <vt:lpstr>PowerPoint Presentation</vt:lpstr>
      <vt:lpstr>Summary/ Wrap-up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Ava Paredes</cp:lastModifiedBy>
  <cp:revision>1</cp:revision>
  <dcterms:modified xsi:type="dcterms:W3CDTF">2025-11-20T17:00:16Z</dcterms:modified>
</cp:coreProperties>
</file>