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3"/>
  </p:notesMasterIdLst>
  <p:sldIdLst>
    <p:sldId id="259" r:id="rId2"/>
    <p:sldId id="499" r:id="rId3"/>
    <p:sldId id="500" r:id="rId4"/>
    <p:sldId id="389" r:id="rId5"/>
    <p:sldId id="512" r:id="rId6"/>
    <p:sldId id="562" r:id="rId7"/>
    <p:sldId id="520" r:id="rId8"/>
    <p:sldId id="378" r:id="rId9"/>
    <p:sldId id="547" r:id="rId10"/>
    <p:sldId id="568" r:id="rId11"/>
    <p:sldId id="477" r:id="rId12"/>
  </p:sldIdLst>
  <p:sldSz cx="12192000" cy="6858000"/>
  <p:notesSz cx="7010400" cy="9296400"/>
  <p:embeddedFontLst>
    <p:embeddedFont>
      <p:font typeface="Roboto" panose="02000000000000000000" pitchFamily="2" charset="0"/>
      <p:regular r:id="rId14"/>
      <p:bold r:id="rId15"/>
      <p:italic r:id="rId16"/>
      <p:boldItalic r:id="rId17"/>
    </p:embeddedFont>
    <p:embeddedFont>
      <p:font typeface="Roboto Black" panose="02000000000000000000" pitchFamily="2" charset="0"/>
      <p:bold r:id="rId18"/>
      <p:boldItalic r:id="rId19"/>
    </p:embeddedFont>
    <p:embeddedFont>
      <p:font typeface="Tw Cen MT" panose="020B0602020104020603" pitchFamily="34" charset="0"/>
      <p:regular r:id="rId20"/>
      <p:bold r:id="rId21"/>
      <p:italic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D5D6"/>
    <a:srgbClr val="718791"/>
    <a:srgbClr val="54646C"/>
    <a:srgbClr val="1B5CBB"/>
    <a:srgbClr val="1C5CB9"/>
    <a:srgbClr val="4472C4"/>
    <a:srgbClr val="003D79"/>
    <a:srgbClr val="546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24757F-A5E6-4823-93A3-2700BDF3CD5E}" v="1" dt="2025-11-03T23:00:26.1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09" autoAdjust="0"/>
    <p:restoredTop sz="84262" autoAdjust="0"/>
  </p:normalViewPr>
  <p:slideViewPr>
    <p:cSldViewPr snapToGrid="0">
      <p:cViewPr varScale="1">
        <p:scale>
          <a:sx n="93" d="100"/>
          <a:sy n="93" d="100"/>
        </p:scale>
        <p:origin x="822"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va Paredes" userId="228e2b10-63ef-42b3-97c2-b8f9b5612379" providerId="ADAL" clId="{21182906-56E0-421C-A03A-2EBEAAE828BA}"/>
    <pc:docChg chg="modSld">
      <pc:chgData name="Ava Paredes" userId="228e2b10-63ef-42b3-97c2-b8f9b5612379" providerId="ADAL" clId="{21182906-56E0-421C-A03A-2EBEAAE828BA}" dt="2025-11-10T20:09:40.249" v="23" actId="729"/>
      <pc:docMkLst>
        <pc:docMk/>
      </pc:docMkLst>
      <pc:sldChg chg="modSp mod">
        <pc:chgData name="Ava Paredes" userId="228e2b10-63ef-42b3-97c2-b8f9b5612379" providerId="ADAL" clId="{21182906-56E0-421C-A03A-2EBEAAE828BA}" dt="2025-11-03T22:59:57.060" v="1" actId="20577"/>
        <pc:sldMkLst>
          <pc:docMk/>
          <pc:sldMk cId="2121316952" sldId="259"/>
        </pc:sldMkLst>
        <pc:spChg chg="mod">
          <ac:chgData name="Ava Paredes" userId="228e2b10-63ef-42b3-97c2-b8f9b5612379" providerId="ADAL" clId="{21182906-56E0-421C-A03A-2EBEAAE828BA}" dt="2025-11-03T22:59:57.060" v="1" actId="20577"/>
          <ac:spMkLst>
            <pc:docMk/>
            <pc:sldMk cId="2121316952" sldId="259"/>
            <ac:spMk id="2" creationId="{00000000-0000-0000-0000-000000000000}"/>
          </ac:spMkLst>
        </pc:spChg>
      </pc:sldChg>
      <pc:sldChg chg="modSp mod">
        <pc:chgData name="Ava Paredes" userId="228e2b10-63ef-42b3-97c2-b8f9b5612379" providerId="ADAL" clId="{21182906-56E0-421C-A03A-2EBEAAE828BA}" dt="2025-11-03T23:00:33.803" v="22" actId="20577"/>
        <pc:sldMkLst>
          <pc:docMk/>
          <pc:sldMk cId="1055390449" sldId="477"/>
        </pc:sldMkLst>
        <pc:spChg chg="mod">
          <ac:chgData name="Ava Paredes" userId="228e2b10-63ef-42b3-97c2-b8f9b5612379" providerId="ADAL" clId="{21182906-56E0-421C-A03A-2EBEAAE828BA}" dt="2025-11-03T23:00:33.803" v="22" actId="20577"/>
          <ac:spMkLst>
            <pc:docMk/>
            <pc:sldMk cId="1055390449" sldId="477"/>
            <ac:spMk id="5" creationId="{00000000-0000-0000-0000-000000000000}"/>
          </ac:spMkLst>
        </pc:spChg>
      </pc:sldChg>
      <pc:sldChg chg="modSp mod">
        <pc:chgData name="Ava Paredes" userId="228e2b10-63ef-42b3-97c2-b8f9b5612379" providerId="ADAL" clId="{21182906-56E0-421C-A03A-2EBEAAE828BA}" dt="2025-11-03T23:00:09.548" v="3" actId="20577"/>
        <pc:sldMkLst>
          <pc:docMk/>
          <pc:sldMk cId="2128005777" sldId="500"/>
        </pc:sldMkLst>
        <pc:spChg chg="mod">
          <ac:chgData name="Ava Paredes" userId="228e2b10-63ef-42b3-97c2-b8f9b5612379" providerId="ADAL" clId="{21182906-56E0-421C-A03A-2EBEAAE828BA}" dt="2025-11-03T23:00:09.548" v="3" actId="20577"/>
          <ac:spMkLst>
            <pc:docMk/>
            <pc:sldMk cId="2128005777" sldId="500"/>
            <ac:spMk id="30" creationId="{00000000-0000-0000-0000-000000000000}"/>
          </ac:spMkLst>
        </pc:spChg>
      </pc:sldChg>
      <pc:sldChg chg="mod modShow">
        <pc:chgData name="Ava Paredes" userId="228e2b10-63ef-42b3-97c2-b8f9b5612379" providerId="ADAL" clId="{21182906-56E0-421C-A03A-2EBEAAE828BA}" dt="2025-11-10T20:09:40.249" v="23" actId="729"/>
        <pc:sldMkLst>
          <pc:docMk/>
          <pc:sldMk cId="449604600" sldId="547"/>
        </pc:sldMkLst>
      </pc:sldChg>
      <pc:sldChg chg="modSp mod">
        <pc:chgData name="Ava Paredes" userId="228e2b10-63ef-42b3-97c2-b8f9b5612379" providerId="ADAL" clId="{21182906-56E0-421C-A03A-2EBEAAE828BA}" dt="2025-11-03T23:00:27.335" v="7" actId="20577"/>
        <pc:sldMkLst>
          <pc:docMk/>
          <pc:sldMk cId="3947932459" sldId="568"/>
        </pc:sldMkLst>
        <pc:spChg chg="mod">
          <ac:chgData name="Ava Paredes" userId="228e2b10-63ef-42b3-97c2-b8f9b5612379" providerId="ADAL" clId="{21182906-56E0-421C-A03A-2EBEAAE828BA}" dt="2025-11-03T23:00:27.335" v="7" actId="20577"/>
          <ac:spMkLst>
            <pc:docMk/>
            <pc:sldMk cId="3947932459" sldId="568"/>
            <ac:spMk id="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93BA69B-2E3D-4131-AC91-B22CA25CB3E1}" type="datetimeFigureOut">
              <a:rPr lang="en-US" smtClean="0"/>
              <a:t>11/10/2025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63A9EE3-F95B-42C0-BF9C-6396409CFC7B}" type="slidenum">
              <a:rPr lang="en-US" smtClean="0"/>
              <a:t>‹#›</a:t>
            </a:fld>
            <a:endParaRPr lang="en-US"/>
          </a:p>
        </p:txBody>
      </p:sp>
    </p:spTree>
    <p:extLst>
      <p:ext uri="{BB962C8B-B14F-4D97-AF65-F5344CB8AC3E}">
        <p14:creationId xmlns:p14="http://schemas.microsoft.com/office/powerpoint/2010/main" val="289723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commandcenter.pointintime.info/"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and welcome to the </a:t>
            </a:r>
            <a:r>
              <a:rPr lang="en-US" baseline="0" dirty="0"/>
              <a:t>Regional Command Center training for the PIT count this year.</a:t>
            </a:r>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a:t>
            </a:fld>
            <a:endParaRPr lang="en-US"/>
          </a:p>
        </p:txBody>
      </p:sp>
    </p:spTree>
    <p:extLst>
      <p:ext uri="{BB962C8B-B14F-4D97-AF65-F5344CB8AC3E}">
        <p14:creationId xmlns:p14="http://schemas.microsoft.com/office/powerpoint/2010/main" val="35654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10</a:t>
            </a:fld>
            <a:endParaRPr lang="en-US"/>
          </a:p>
        </p:txBody>
      </p:sp>
    </p:spTree>
    <p:extLst>
      <p:ext uri="{BB962C8B-B14F-4D97-AF65-F5344CB8AC3E}">
        <p14:creationId xmlns:p14="http://schemas.microsoft.com/office/powerpoint/2010/main" val="1648730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is my contact information if you have any questions or need any additional help in the mean time. Thank you so much for everything you do. This count wouldn’t be possible without you and as always I cannot express my gratitude enough for each and every one of you!</a:t>
            </a:r>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11</a:t>
            </a:fld>
            <a:endParaRPr lang="en-US"/>
          </a:p>
        </p:txBody>
      </p:sp>
    </p:spTree>
    <p:extLst>
      <p:ext uri="{BB962C8B-B14F-4D97-AF65-F5344CB8AC3E}">
        <p14:creationId xmlns:p14="http://schemas.microsoft.com/office/powerpoint/2010/main" val="2551387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2</a:t>
            </a:fld>
            <a:endParaRPr lang="en-US"/>
          </a:p>
        </p:txBody>
      </p:sp>
    </p:spTree>
    <p:extLst>
      <p:ext uri="{BB962C8B-B14F-4D97-AF65-F5344CB8AC3E}">
        <p14:creationId xmlns:p14="http://schemas.microsoft.com/office/powerpoint/2010/main" val="1044503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Now let’s jump into the tutorial of the command center</a:t>
            </a:r>
          </a:p>
          <a:p>
            <a:r>
              <a:rPr lang="en-US" sz="1200" kern="1200" dirty="0">
                <a:solidFill>
                  <a:schemeClr val="tx1"/>
                </a:solidFill>
                <a:effectLst/>
                <a:latin typeface="+mn-lt"/>
                <a:ea typeface="+mn-ea"/>
                <a:cs typeface="+mn-cs"/>
              </a:rPr>
              <a:t>The URL for the command center is: </a:t>
            </a:r>
            <a:r>
              <a:rPr lang="en-US" sz="1200" u="sng" kern="1200" dirty="0">
                <a:solidFill>
                  <a:schemeClr val="tx1"/>
                </a:solidFill>
                <a:effectLst/>
                <a:latin typeface="+mn-lt"/>
                <a:ea typeface="+mn-ea"/>
                <a:cs typeface="+mn-cs"/>
                <a:hlinkClick r:id="rId3"/>
              </a:rPr>
              <a:t>https://commandcenter.pointintime.info/</a:t>
            </a:r>
            <a:r>
              <a:rPr lang="en-US" sz="1200" kern="1200" dirty="0">
                <a:solidFill>
                  <a:schemeClr val="tx1"/>
                </a:solidFill>
                <a:effectLst/>
                <a:latin typeface="+mn-lt"/>
                <a:ea typeface="+mn-ea"/>
                <a:cs typeface="+mn-cs"/>
              </a:rPr>
              <a:t> I would recommend bookmarking this webpage on your computer.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You’re going to start with the login screen, which will be the same login information as your Counting US login. If you have not registered for the app you will not be able to use these functions until you register. If you are unable to login, please email me and I will grant you access.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Currently I only plan to allow primary and secondary PIT leads access to the command center. If you would like to add any additional community members please send me an email including their information (name and email) as well as what role they will playing to assist you in the command center.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another note, your command center may look significantly different than mine. This is because you all should only have access to your region. I will only be showing you the tools that regional admins have access to during this training. If there is something I haven’t covered by the end of this training that you have questions about, please let me know as soon as possible so that I can be of assistance.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Once you are logged in you will be brought to the home screen where you will navigate to the activities tab on the left, Please select Texas 2023 BoS Count.</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This will then take you to the Summary Screen. I would not worry about this screen because most of these filters will be left blank with the new survey tool.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quick note: there is a yellow highlight at the top of this screen and it says make active. Do not press this button at any point. This is how the portal notifies you that we are in test mode. This yellow highlight will be going away at midnight on 1/27/2022 to signify that the count is live.</a:t>
            </a:r>
          </a:p>
          <a:p>
            <a:r>
              <a:rPr lang="en-US" sz="1200" kern="1200" dirty="0">
                <a:solidFill>
                  <a:schemeClr val="tx1"/>
                </a:solidFill>
                <a:effectLst/>
                <a:latin typeface="+mn-lt"/>
                <a:ea typeface="+mn-ea"/>
                <a:cs typeface="+mn-cs"/>
              </a:rPr>
              <a:t>Now I am going to skip over this summary tab to the responses tab. Once you click responses it will give you the option of map view or list view.</a:t>
            </a: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3</a:t>
            </a:fld>
            <a:endParaRPr lang="en-US"/>
          </a:p>
        </p:txBody>
      </p:sp>
    </p:spTree>
    <p:extLst>
      <p:ext uri="{BB962C8B-B14F-4D97-AF65-F5344CB8AC3E}">
        <p14:creationId xmlns:p14="http://schemas.microsoft.com/office/powerpoint/2010/main" val="2389050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now that we are in map view I am going to do the high level overview. My goal is only to give you information on the tools that I think will be the most helpful to you. If you notice I skip something you are curious about, you can feel free to explore those portions of the command center on your own. </a:t>
            </a:r>
          </a:p>
          <a:p>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view is good for seeing clusters of surveys coming in. You can click on a cluster and it will show you were each individual survey was pinged by the GPS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This year more than others you will be using this feature for the observation count in particular because you will need to keep an eye out to see if there are numerous observations surveys in the same spot. If you have multiple volunteer shifts or have volunteers going to the same locations and they aren’t coordinating, you will be at risk of observation surveys being conducted on the same person multiple times. I would recommend throughout the volunteer shifts, using this screen to see if surveys are popping up in the same location which seem to be describing the same person.</a:t>
            </a:r>
          </a:p>
          <a:p>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To do this, I would recommend zooming in on the area and if the surveys are within the same geographical location I would click the survey, click open, and then read through the information. Do the same thing with the other survey,</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If you aren’t sure if this is a duplicate or if you want to come back and look over them again later, you can always tag it is as potential duplicate and come back.</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You do this by clicking assign tags at the bottom, selecting this plus button, creating a tag called duplicate, selecting a color, then selecting that tag and saving it. That way when you come back into the survey, you will see this reminder so you know which survey you are likely archiving. </a:t>
            </a:r>
          </a:p>
          <a:p>
            <a:pPr marL="1543050" lvl="3"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When I do archive a survey because it is a duplicate, I select archive survey, reason other, then type in duplicate.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You can archive for other reasons including the survey was a test, submitted by accident, or you believe the person was not experiencing homelessness. Please just make it clear in the notes section of the archival as to your reasoning.  </a:t>
            </a:r>
          </a:p>
          <a:p>
            <a:pPr marL="1085850" lvl="2"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Also from this screen, you can open up a survey and edit it. You are able to do this with any survey you seen in the command center. You will most often use this when a volunteer calls you to notify you that they made an error on a survey. </a:t>
            </a:r>
          </a:p>
          <a:p>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Typically this is where I would show you how to pull reports; however, the reports for the observation surveys will not be useful for data quality checks like they were in the past. This is because none of our new survey questions are part of the pre-generated report. Each community will be getting a completely separate report that will be custom created by me this year for your observation surveys in particular.</a:t>
            </a:r>
            <a:endParaRPr lang="en-US" baseline="0" dirty="0"/>
          </a:p>
        </p:txBody>
      </p:sp>
      <p:sp>
        <p:nvSpPr>
          <p:cNvPr id="4" name="Slide Number Placeholder 3"/>
          <p:cNvSpPr>
            <a:spLocks noGrp="1"/>
          </p:cNvSpPr>
          <p:nvPr>
            <p:ph type="sldNum" sz="quarter" idx="10"/>
          </p:nvPr>
        </p:nvSpPr>
        <p:spPr/>
        <p:txBody>
          <a:bodyPr/>
          <a:lstStyle/>
          <a:p>
            <a:fld id="{A63A9EE3-F95B-42C0-BF9C-6396409CFC7B}" type="slidenum">
              <a:rPr lang="en-US" smtClean="0"/>
              <a:t>4</a:t>
            </a:fld>
            <a:endParaRPr lang="en-US"/>
          </a:p>
        </p:txBody>
      </p:sp>
    </p:spTree>
    <p:extLst>
      <p:ext uri="{BB962C8B-B14F-4D97-AF65-F5344CB8AC3E}">
        <p14:creationId xmlns:p14="http://schemas.microsoft.com/office/powerpoint/2010/main" val="1803993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Now lets move on over to the list view, which is the other spot you will be spending your time on the day of the count. While the map view was helpful for finding duplicate surveys based on location, the list view is where you will find duplicate surveys based on description.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primary column you will use is the notes section, where you will be searching for similarities based on nickname or description,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Removing duplicate surveys is not an exact science this year and will require you to use a combination approach of looking at the map view and the notes section.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main tag I foresee everyone using is duplicate.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But you could also tag them if you have already reviewed the survey and don’t want to risk continuously opening it up throughout the day.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You can also decide amongst yourself and your other PIT lead(s) if you want some additional codes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including the name of the PIT Lead who reviewed it,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the location the survey was completed,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or any other details that would be of use to you and your team.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Please be as short and clear as possible with these titles though so that there isn’t more confusion. Please reach out to me if you need more ideas of types of tag options. </a:t>
            </a:r>
          </a:p>
          <a:p>
            <a:pPr marL="628650" lvl="1" indent="-171450">
              <a:buFont typeface="Arial" panose="020B0604020202020204" pitchFamily="34" charset="0"/>
              <a:buChar cha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other thing on this screen that you may or may not find useful are the filter and sorting options: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If you are wanting to sort your columns, you can sort one at a time by clicking the down arrow that appears when you hover over the title and sort be ascending or descending.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 primarily use this sorting function on the date column to see the surveys in order of when they came in. For the other columns I tend to use the filter option.</a:t>
            </a:r>
          </a:p>
          <a:p>
            <a:pPr lvl="0"/>
            <a:r>
              <a:rPr lang="en-US" sz="1200" kern="1200" dirty="0">
                <a:solidFill>
                  <a:schemeClr val="tx1"/>
                </a:solidFill>
                <a:effectLst/>
                <a:latin typeface="+mn-lt"/>
                <a:ea typeface="+mn-ea"/>
                <a:cs typeface="+mn-cs"/>
              </a:rPr>
              <a:t>Technically you can filter on either the list or map view, but I think it works much better on the list view.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There are a ton of different filtering options, but most of them are not useful for the observation survey.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In the basic filters I mainly use the survey type (so you can filter for observation or sheltered only) or the user (so you can look at all of the surveys submitted by one volunteer in particular). </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Sometimes the user filter is a bit tricky, so instead of typing you can always click the down arrow and search for the name of the user you are looking for. It goes in alphabetical order by last name,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Now this custom filter option is new this year, and this is where I would recommend you go if you are wanting to look at answers to one specific question in particular,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This filter would only be useful for the questions age range, where you encountered this individual, and why you believe they are experiencing homelessness. It does not work on questions that are fill in the blank.</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To use the custom filter you would select the question and the answer/answers that you are interested in looking over. You can pull up as many of the answer options as you feel like make sense. </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5</a:t>
            </a:fld>
            <a:endParaRPr lang="en-US"/>
          </a:p>
        </p:txBody>
      </p:sp>
    </p:spTree>
    <p:extLst>
      <p:ext uri="{BB962C8B-B14F-4D97-AF65-F5344CB8AC3E}">
        <p14:creationId xmlns:p14="http://schemas.microsoft.com/office/powerpoint/2010/main" val="4164652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6</a:t>
            </a:fld>
            <a:endParaRPr lang="en-US"/>
          </a:p>
        </p:txBody>
      </p:sp>
    </p:spTree>
    <p:extLst>
      <p:ext uri="{BB962C8B-B14F-4D97-AF65-F5344CB8AC3E}">
        <p14:creationId xmlns:p14="http://schemas.microsoft.com/office/powerpoint/2010/main" val="813286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Now that we are back on the map view, I want to talk about the features that will be helpful to any region participating in the sheltered count.</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Layers: The main two layers I use are county and then sometimes city/town and census place. My recommendation is that when you are using any filter below county, first zoom in to the general area you are looking at. This will speed up the loading process significantly.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When you have one of the layers up, you can click on that area which is mainly useful for running reports.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You can select as many of these areas as you want, I find that PIT leads tend to do this most often when they want to pull information from some of their cities/counties, but not all of them,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From here you can either run a report or export the data set to a csv, You are able to do this on either the map tab or the list view tab. I personally prefer doing both on the map view tab so I will show you what that looks like here. </a:t>
            </a:r>
          </a:p>
          <a:p>
            <a:pPr lvl="1"/>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Now when you are pulling reports for a particular geography you have a few options. You can either do the layer and select option shown here.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You’ll notice when you do this, it has a prompt that says run over selected geography.</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You can also manually select your geography in here. If you want to run over your entire region. You can leave the filter by geography section blank and it will automatically run a report across your full coverage area.</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Now the county and City filters work well; however, sometimes you may notice that there are multiple counties with the same name.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This is because the filter includes any county in the United States with that county name.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If you run into this problem, I recommend that you close out zoom into your region a bit more, and then go back to the filter option. This should fix your issue. </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This is important to remember because if you pull a report on a different county by accident it will show you zero entries which may not be accurate to your survey results.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Now that you have your geography selected there are two other things you will need to decide. Whether you want to run the report on Unsheltered, Sheltered, or both of them combined. As a note: every observation survey will be categorized under the unsheltered report option.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Once you have decided this, you will then need to select whether you want this to include surveys that have been archived or whether you want to invalid surveys removed. It will automatically select the filtered option (meaning that the archived surveys won’t be included). I would recommend that you keep this as is unless there is a specific reason you want to see the invalid surveys as well.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Once you have all that selected it will run this report for you. </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In previous count years I recommended that each PIT lead ran a data quality check every hour or so to see which sheltered and unsheltered surveys were missing information. </a:t>
            </a:r>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7</a:t>
            </a:fld>
            <a:endParaRPr lang="en-US"/>
          </a:p>
        </p:txBody>
      </p:sp>
    </p:spTree>
    <p:extLst>
      <p:ext uri="{BB962C8B-B14F-4D97-AF65-F5344CB8AC3E}">
        <p14:creationId xmlns:p14="http://schemas.microsoft.com/office/powerpoint/2010/main" val="2349542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other main feature you will use is the users tab.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You have the ability to see who all is registered on your team. This is why we want volunteers to register as soon as possible so that before the day of the count you can ensure that you have all of the volunteers you need on your team. If they are on the wrong team, you will not be able to monitor their incoming data.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If you notice that there is a volunteer missing from your team; however, they have informed you that they registered, please contact them and make sure that they change their team in the mobile app. Alternatively, you can also email me the name and email address of the volunteers you believe you should have and I can manually assign them to your team for you.  </a:t>
            </a:r>
          </a:p>
          <a:p>
            <a:pPr lvl="0"/>
            <a:r>
              <a:rPr lang="en-US" sz="1200" kern="1200" dirty="0">
                <a:solidFill>
                  <a:schemeClr val="tx1"/>
                </a:solidFill>
                <a:effectLst/>
                <a:latin typeface="+mn-lt"/>
                <a:ea typeface="+mn-ea"/>
                <a:cs typeface="+mn-cs"/>
              </a:rPr>
              <a:t>The Team screen on your computer may look different on the night of the count because you will only be able to see your team name rather than all of the team names.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Anyone who registers for the count using the required registration portal will be automatically assigned to the team they selected. This is how you will check who in your region has been through the correct registration process.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If you would like me to double check that your volunteers that are registered have completed the required trainings, please send me an email and I will work with you on getting this information out promptly. </a:t>
            </a:r>
          </a:p>
        </p:txBody>
      </p:sp>
      <p:sp>
        <p:nvSpPr>
          <p:cNvPr id="4" name="Slide Number Placeholder 3"/>
          <p:cNvSpPr>
            <a:spLocks noGrp="1"/>
          </p:cNvSpPr>
          <p:nvPr>
            <p:ph type="sldNum" sz="quarter" idx="10"/>
          </p:nvPr>
        </p:nvSpPr>
        <p:spPr/>
        <p:txBody>
          <a:bodyPr/>
          <a:lstStyle/>
          <a:p>
            <a:fld id="{A63A9EE3-F95B-42C0-BF9C-6396409CFC7B}" type="slidenum">
              <a:rPr lang="en-US" smtClean="0"/>
              <a:t>8</a:t>
            </a:fld>
            <a:endParaRPr lang="en-US"/>
          </a:p>
        </p:txBody>
      </p:sp>
    </p:spTree>
    <p:extLst>
      <p:ext uri="{BB962C8B-B14F-4D97-AF65-F5344CB8AC3E}">
        <p14:creationId xmlns:p14="http://schemas.microsoft.com/office/powerpoint/2010/main" val="1233726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3A9EE3-F95B-42C0-BF9C-6396409CFC7B}" type="slidenum">
              <a:rPr lang="en-US" smtClean="0"/>
              <a:t>9</a:t>
            </a:fld>
            <a:endParaRPr lang="en-US"/>
          </a:p>
        </p:txBody>
      </p:sp>
    </p:spTree>
    <p:extLst>
      <p:ext uri="{BB962C8B-B14F-4D97-AF65-F5344CB8AC3E}">
        <p14:creationId xmlns:p14="http://schemas.microsoft.com/office/powerpoint/2010/main" val="27760238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8" name="Group 97"/>
          <p:cNvGrpSpPr/>
          <p:nvPr userDrawn="1"/>
        </p:nvGrpSpPr>
        <p:grpSpPr>
          <a:xfrm>
            <a:off x="-1300119" y="65517"/>
            <a:ext cx="13414626" cy="6702530"/>
            <a:chOff x="-1327981" y="26125"/>
            <a:chExt cx="13778145" cy="6884159"/>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26125"/>
              <a:ext cx="1982576" cy="1056482"/>
            </a:xfrm>
            <a:prstGeom prst="rect">
              <a:avLst/>
            </a:prstGeom>
          </p:spPr>
        </p:pic>
        <p:pic>
          <p:nvPicPr>
            <p:cNvPr id="56" name="Picture 5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40227" y="26125"/>
              <a:ext cx="1982576" cy="1056482"/>
            </a:xfrm>
            <a:prstGeom prst="rect">
              <a:avLst/>
            </a:prstGeom>
          </p:spPr>
        </p:pic>
        <p:pic>
          <p:nvPicPr>
            <p:cNvPr id="57" name="Picture 5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26125"/>
              <a:ext cx="1982576" cy="1056482"/>
            </a:xfrm>
            <a:prstGeom prst="rect">
              <a:avLst/>
            </a:prstGeom>
          </p:spPr>
        </p:pic>
        <p:pic>
          <p:nvPicPr>
            <p:cNvPr id="58" name="Picture 5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8938" y="26125"/>
              <a:ext cx="1982576" cy="1056482"/>
            </a:xfrm>
            <a:prstGeom prst="rect">
              <a:avLst/>
            </a:prstGeom>
          </p:spPr>
        </p:pic>
        <p:pic>
          <p:nvPicPr>
            <p:cNvPr id="59" name="Picture 5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3263" y="26125"/>
              <a:ext cx="1982576" cy="1056482"/>
            </a:xfrm>
            <a:prstGeom prst="rect">
              <a:avLst/>
            </a:prstGeom>
          </p:spPr>
        </p:pic>
        <p:pic>
          <p:nvPicPr>
            <p:cNvPr id="60" name="Picture 5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26125"/>
              <a:ext cx="1982576" cy="1056482"/>
            </a:xfrm>
            <a:prstGeom prst="rect">
              <a:avLst/>
            </a:prstGeom>
          </p:spPr>
        </p:pic>
        <p:pic>
          <p:nvPicPr>
            <p:cNvPr id="62" name="Picture 6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1632" y="1194560"/>
              <a:ext cx="1982576" cy="1056482"/>
            </a:xfrm>
            <a:prstGeom prst="rect">
              <a:avLst/>
            </a:prstGeom>
          </p:spPr>
        </p:pic>
        <p:pic>
          <p:nvPicPr>
            <p:cNvPr id="63" name="Picture 6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1186812"/>
              <a:ext cx="1982576" cy="1056482"/>
            </a:xfrm>
            <a:prstGeom prst="rect">
              <a:avLst/>
            </a:prstGeom>
          </p:spPr>
        </p:pic>
        <p:pic>
          <p:nvPicPr>
            <p:cNvPr id="64" name="Picture 6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10343" y="1194560"/>
              <a:ext cx="1982576" cy="1056482"/>
            </a:xfrm>
            <a:prstGeom prst="rect">
              <a:avLst/>
            </a:prstGeom>
          </p:spPr>
        </p:pic>
        <p:pic>
          <p:nvPicPr>
            <p:cNvPr id="65" name="Picture 6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1194560"/>
              <a:ext cx="1982576" cy="1056482"/>
            </a:xfrm>
            <a:prstGeom prst="rect">
              <a:avLst/>
            </a:prstGeom>
          </p:spPr>
        </p:pic>
        <p:pic>
          <p:nvPicPr>
            <p:cNvPr id="66" name="Picture 6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1194560"/>
              <a:ext cx="1982576" cy="1056482"/>
            </a:xfrm>
            <a:prstGeom prst="rect">
              <a:avLst/>
            </a:prstGeom>
          </p:spPr>
        </p:pic>
        <p:pic>
          <p:nvPicPr>
            <p:cNvPr id="69" name="Picture 6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37423" y="2347915"/>
              <a:ext cx="1982576" cy="1056482"/>
            </a:xfrm>
            <a:prstGeom prst="rect">
              <a:avLst/>
            </a:prstGeom>
          </p:spPr>
        </p:pic>
        <p:pic>
          <p:nvPicPr>
            <p:cNvPr id="70" name="Picture 6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21748" y="2347915"/>
              <a:ext cx="1982576" cy="1056482"/>
            </a:xfrm>
            <a:prstGeom prst="rect">
              <a:avLst/>
            </a:prstGeom>
          </p:spPr>
        </p:pic>
        <p:pic>
          <p:nvPicPr>
            <p:cNvPr id="71" name="Picture 7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6134" y="2357854"/>
              <a:ext cx="1982576" cy="1056482"/>
            </a:xfrm>
            <a:prstGeom prst="rect">
              <a:avLst/>
            </a:prstGeom>
          </p:spPr>
        </p:pic>
        <p:pic>
          <p:nvPicPr>
            <p:cNvPr id="72" name="Picture 7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0520" y="2357854"/>
              <a:ext cx="1982576" cy="1056482"/>
            </a:xfrm>
            <a:prstGeom prst="rect">
              <a:avLst/>
            </a:prstGeom>
          </p:spPr>
        </p:pic>
        <p:pic>
          <p:nvPicPr>
            <p:cNvPr id="73" name="Picture 7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54845" y="2357854"/>
              <a:ext cx="1982576" cy="1056482"/>
            </a:xfrm>
            <a:prstGeom prst="rect">
              <a:avLst/>
            </a:prstGeom>
          </p:spPr>
        </p:pic>
        <p:pic>
          <p:nvPicPr>
            <p:cNvPr id="75" name="Picture 7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902" y="3516350"/>
              <a:ext cx="1982576" cy="1056482"/>
            </a:xfrm>
            <a:prstGeom prst="rect">
              <a:avLst/>
            </a:prstGeom>
          </p:spPr>
        </p:pic>
        <p:pic>
          <p:nvPicPr>
            <p:cNvPr id="76" name="Picture 7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30288" y="3528480"/>
              <a:ext cx="1982576" cy="1056482"/>
            </a:xfrm>
            <a:prstGeom prst="rect">
              <a:avLst/>
            </a:prstGeom>
          </p:spPr>
        </p:pic>
        <p:pic>
          <p:nvPicPr>
            <p:cNvPr id="77" name="Picture 7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14613" y="3526289"/>
              <a:ext cx="1982576" cy="1056482"/>
            </a:xfrm>
            <a:prstGeom prst="rect">
              <a:avLst/>
            </a:prstGeom>
          </p:spPr>
        </p:pic>
        <p:pic>
          <p:nvPicPr>
            <p:cNvPr id="78" name="Picture 7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8999" y="3526289"/>
              <a:ext cx="1982576" cy="1056482"/>
            </a:xfrm>
            <a:prstGeom prst="rect">
              <a:avLst/>
            </a:prstGeom>
          </p:spPr>
        </p:pic>
        <p:pic>
          <p:nvPicPr>
            <p:cNvPr id="79" name="Picture 7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73324" y="3526289"/>
              <a:ext cx="1982576" cy="1056482"/>
            </a:xfrm>
            <a:prstGeom prst="rect">
              <a:avLst/>
            </a:prstGeom>
          </p:spPr>
        </p:pic>
        <p:pic>
          <p:nvPicPr>
            <p:cNvPr id="80" name="Picture 7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67588" y="3530032"/>
              <a:ext cx="1982576" cy="1056482"/>
            </a:xfrm>
            <a:prstGeom prst="rect">
              <a:avLst/>
            </a:prstGeom>
          </p:spPr>
        </p:pic>
        <p:pic>
          <p:nvPicPr>
            <p:cNvPr id="81" name="Picture 8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693" y="4683176"/>
              <a:ext cx="1982576" cy="1056482"/>
            </a:xfrm>
            <a:prstGeom prst="rect">
              <a:avLst/>
            </a:prstGeom>
          </p:spPr>
        </p:pic>
        <p:pic>
          <p:nvPicPr>
            <p:cNvPr id="82" name="Picture 8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26018" y="4692100"/>
              <a:ext cx="1982576" cy="1056482"/>
            </a:xfrm>
            <a:prstGeom prst="rect">
              <a:avLst/>
            </a:prstGeom>
          </p:spPr>
        </p:pic>
        <p:pic>
          <p:nvPicPr>
            <p:cNvPr id="83" name="Picture 8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00404" y="4693115"/>
              <a:ext cx="1982576" cy="1056482"/>
            </a:xfrm>
            <a:prstGeom prst="rect">
              <a:avLst/>
            </a:prstGeom>
          </p:spPr>
        </p:pic>
        <p:pic>
          <p:nvPicPr>
            <p:cNvPr id="84" name="Picture 8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84729" y="4693115"/>
              <a:ext cx="1982576" cy="1056482"/>
            </a:xfrm>
            <a:prstGeom prst="rect">
              <a:avLst/>
            </a:prstGeom>
          </p:spPr>
        </p:pic>
        <p:pic>
          <p:nvPicPr>
            <p:cNvPr id="85" name="Picture 8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69054" y="4693115"/>
              <a:ext cx="1982576" cy="1056482"/>
            </a:xfrm>
            <a:prstGeom prst="rect">
              <a:avLst/>
            </a:prstGeom>
          </p:spPr>
        </p:pic>
        <p:pic>
          <p:nvPicPr>
            <p:cNvPr id="87" name="Picture 8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7484" y="5851611"/>
              <a:ext cx="1982576" cy="1056482"/>
            </a:xfrm>
            <a:prstGeom prst="rect">
              <a:avLst/>
            </a:prstGeom>
          </p:spPr>
        </p:pic>
        <p:pic>
          <p:nvPicPr>
            <p:cNvPr id="88" name="Picture 8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1870" y="5853802"/>
              <a:ext cx="1982576" cy="1056482"/>
            </a:xfrm>
            <a:prstGeom prst="rect">
              <a:avLst/>
            </a:prstGeom>
          </p:spPr>
        </p:pic>
        <p:pic>
          <p:nvPicPr>
            <p:cNvPr id="89" name="Picture 8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86195" y="5851611"/>
              <a:ext cx="1982576" cy="1056482"/>
            </a:xfrm>
            <a:prstGeom prst="rect">
              <a:avLst/>
            </a:prstGeom>
          </p:spPr>
        </p:pic>
        <p:pic>
          <p:nvPicPr>
            <p:cNvPr id="90" name="Picture 8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0581" y="5851611"/>
              <a:ext cx="1982576" cy="1056482"/>
            </a:xfrm>
            <a:prstGeom prst="rect">
              <a:avLst/>
            </a:prstGeom>
          </p:spPr>
        </p:pic>
        <p:pic>
          <p:nvPicPr>
            <p:cNvPr id="91" name="Picture 9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44906" y="5851611"/>
              <a:ext cx="1982576" cy="1056482"/>
            </a:xfrm>
            <a:prstGeom prst="rect">
              <a:avLst/>
            </a:prstGeom>
          </p:spPr>
        </p:pic>
        <p:pic>
          <p:nvPicPr>
            <p:cNvPr id="93" name="Picture 9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2754" y="1194560"/>
              <a:ext cx="1982576" cy="1056482"/>
            </a:xfrm>
            <a:prstGeom prst="rect">
              <a:avLst/>
            </a:prstGeom>
          </p:spPr>
        </p:pic>
        <p:pic>
          <p:nvPicPr>
            <p:cNvPr id="94" name="Picture 9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2356620"/>
              <a:ext cx="1982576" cy="1056482"/>
            </a:xfrm>
            <a:prstGeom prst="rect">
              <a:avLst/>
            </a:prstGeom>
          </p:spPr>
        </p:pic>
        <p:pic>
          <p:nvPicPr>
            <p:cNvPr id="95" name="Picture 9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7981" y="4684545"/>
              <a:ext cx="1982576" cy="1056482"/>
            </a:xfrm>
            <a:prstGeom prst="rect">
              <a:avLst/>
            </a:prstGeom>
          </p:spPr>
        </p:pic>
        <p:pic>
          <p:nvPicPr>
            <p:cNvPr id="97" name="Picture 9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767" y="5851371"/>
              <a:ext cx="1982576" cy="1056482"/>
            </a:xfrm>
            <a:prstGeom prst="rect">
              <a:avLst/>
            </a:prstGeom>
          </p:spPr>
        </p:pic>
      </p:gr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sp>
        <p:nvSpPr>
          <p:cNvPr id="104" name="Rectangle 103"/>
          <p:cNvSpPr/>
          <p:nvPr userDrawn="1"/>
        </p:nvSpPr>
        <p:spPr>
          <a:xfrm>
            <a:off x="6793271" y="0"/>
            <a:ext cx="5398729"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userDrawn="1"/>
        </p:nvSpPr>
        <p:spPr>
          <a:xfrm>
            <a:off x="6793272" y="5764917"/>
            <a:ext cx="5014122" cy="461665"/>
          </a:xfrm>
          <a:prstGeom prst="rect">
            <a:avLst/>
          </a:prstGeom>
          <a:noFill/>
        </p:spPr>
        <p:txBody>
          <a:bodyPr wrap="square" rtlCol="0">
            <a:spAutoFit/>
          </a:bodyPr>
          <a:lstStyle/>
          <a:p>
            <a:pPr algn="r"/>
            <a:r>
              <a:rPr lang="en-US" sz="2400" dirty="0">
                <a:solidFill>
                  <a:schemeClr val="bg1"/>
                </a:solidFill>
                <a:latin typeface="+mj-lt"/>
              </a:rPr>
              <a:t>Strategies</a:t>
            </a:r>
            <a:r>
              <a:rPr lang="en-US" sz="2400" baseline="0" dirty="0">
                <a:solidFill>
                  <a:schemeClr val="bg1"/>
                </a:solidFill>
                <a:latin typeface="+mj-lt"/>
              </a:rPr>
              <a:t> For Change</a:t>
            </a:r>
            <a:endParaRPr lang="en-US" sz="2400" dirty="0">
              <a:solidFill>
                <a:schemeClr val="bg1"/>
              </a:solidFill>
              <a:latin typeface="+mj-lt"/>
            </a:endParaRPr>
          </a:p>
        </p:txBody>
      </p:sp>
      <p:sp>
        <p:nvSpPr>
          <p:cNvPr id="106" name="TextBox 105"/>
          <p:cNvSpPr txBox="1"/>
          <p:nvPr userDrawn="1"/>
        </p:nvSpPr>
        <p:spPr>
          <a:xfrm>
            <a:off x="6793271" y="6265415"/>
            <a:ext cx="5014123" cy="338554"/>
          </a:xfrm>
          <a:prstGeom prst="rect">
            <a:avLst/>
          </a:prstGeom>
          <a:noFill/>
        </p:spPr>
        <p:txBody>
          <a:bodyPr wrap="square" rtlCol="0">
            <a:spAutoFit/>
          </a:bodyPr>
          <a:lstStyle/>
          <a:p>
            <a:pPr algn="r"/>
            <a:r>
              <a:rPr lang="en-US" sz="1600" dirty="0">
                <a:solidFill>
                  <a:schemeClr val="bg1"/>
                </a:solidFill>
                <a:latin typeface="+mn-lt"/>
              </a:rPr>
              <a:t>thn.org</a:t>
            </a:r>
          </a:p>
        </p:txBody>
      </p:sp>
      <p:sp>
        <p:nvSpPr>
          <p:cNvPr id="108" name="Title 107"/>
          <p:cNvSpPr>
            <a:spLocks noGrp="1"/>
          </p:cNvSpPr>
          <p:nvPr>
            <p:ph type="title"/>
          </p:nvPr>
        </p:nvSpPr>
        <p:spPr>
          <a:xfrm>
            <a:off x="7477533" y="2075542"/>
            <a:ext cx="4329861" cy="2453864"/>
          </a:xfrm>
        </p:spPr>
        <p:txBody>
          <a:bodyPr/>
          <a:lstStyle>
            <a:lvl1pPr algn="r">
              <a:defRPr>
                <a:solidFill>
                  <a:schemeClr val="bg1"/>
                </a:solidFill>
              </a:defRPr>
            </a:lvl1pPr>
          </a:lstStyle>
          <a:p>
            <a:r>
              <a:rPr lang="en-US"/>
              <a:t>Click to edit Master title style</a:t>
            </a:r>
            <a:endParaRPr lang="en-US" dirty="0"/>
          </a:p>
        </p:txBody>
      </p:sp>
      <p:pic>
        <p:nvPicPr>
          <p:cNvPr id="119" name="Picture 1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460399" y="546942"/>
            <a:ext cx="4074545" cy="1223486"/>
          </a:xfrm>
          <a:prstGeom prst="rect">
            <a:avLst/>
          </a:prstGeom>
        </p:spPr>
      </p:pic>
      <p:sp>
        <p:nvSpPr>
          <p:cNvPr id="120" name="Rectangle 119"/>
          <p:cNvSpPr/>
          <p:nvPr userDrawn="1"/>
        </p:nvSpPr>
        <p:spPr>
          <a:xfrm>
            <a:off x="-1712684" y="-261257"/>
            <a:ext cx="1640114" cy="79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275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05067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209431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A96898-7E7E-4DF6-B26A-9F21224F7E22}"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59880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96898-7E7E-4DF6-B26A-9F21224F7E22}"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F59D1-7C16-4B01-85C2-4A7CDD205D7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80420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6A96898-7E7E-4DF6-B26A-9F21224F7E22}"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104792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A96898-7E7E-4DF6-B26A-9F21224F7E22}"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BF59D1-7C16-4B01-85C2-4A7CDD205D72}"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07837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A96898-7E7E-4DF6-B26A-9F21224F7E22}"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BF59D1-7C16-4B01-85C2-4A7CDD205D72}" type="slidenum">
              <a:rPr lang="en-US" smtClean="0"/>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5889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96898-7E7E-4DF6-B26A-9F21224F7E22}"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BF59D1-7C16-4B01-85C2-4A7CDD205D72}"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326652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46785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96898-7E7E-4DF6-B26A-9F21224F7E22}"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BF59D1-7C16-4B01-85C2-4A7CDD205D7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1443" y="5831446"/>
            <a:ext cx="981458" cy="783338"/>
          </a:xfrm>
          <a:prstGeom prst="rect">
            <a:avLst/>
          </a:prstGeom>
        </p:spPr>
      </p:pic>
    </p:spTree>
    <p:extLst>
      <p:ext uri="{BB962C8B-B14F-4D97-AF65-F5344CB8AC3E}">
        <p14:creationId xmlns:p14="http://schemas.microsoft.com/office/powerpoint/2010/main" val="95056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96898-7E7E-4DF6-B26A-9F21224F7E22}" type="datetimeFigureOut">
              <a:rPr lang="en-US" smtClean="0"/>
              <a:t>11/10/2025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F59D1-7C16-4B01-85C2-4A7CDD205D72}" type="slidenum">
              <a:rPr lang="en-US" smtClean="0"/>
              <a:t>‹#›</a:t>
            </a:fld>
            <a:endParaRPr lang="en-US"/>
          </a:p>
        </p:txBody>
      </p:sp>
    </p:spTree>
    <p:extLst>
      <p:ext uri="{BB962C8B-B14F-4D97-AF65-F5344CB8AC3E}">
        <p14:creationId xmlns:p14="http://schemas.microsoft.com/office/powerpoint/2010/main" val="205722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creencast.com/t/jvS5C4O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thn.org/texas-balance-state-continuum-care/data/pit-count-and-hic/" TargetMode="External"/><Relationship Id="rId4" Type="http://schemas.openxmlformats.org/officeDocument/2006/relationships/hyperlink" Target="https://txbos.pointintime.info/"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Kyra@thn.org"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commandcenter.pointintime.info/#hom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txbos.pointintime.info"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7533" y="2133600"/>
            <a:ext cx="4337096" cy="2844800"/>
          </a:xfrm>
        </p:spPr>
        <p:txBody>
          <a:bodyPr>
            <a:normAutofit/>
          </a:bodyPr>
          <a:lstStyle/>
          <a:p>
            <a:r>
              <a:rPr lang="en-US" dirty="0">
                <a:hlinkClick r:id="rId3">
                  <a:extLst>
                    <a:ext uri="{A12FA001-AC4F-418D-AE19-62706E023703}">
                      <ahyp:hlinkClr xmlns:ahyp="http://schemas.microsoft.com/office/drawing/2018/hyperlinkcolor" val="tx"/>
                    </a:ext>
                  </a:extLst>
                </a:hlinkClick>
              </a:rPr>
              <a:t>2026 Regional Command Center Training</a:t>
            </a:r>
            <a:endParaRPr lang="en-US" dirty="0"/>
          </a:p>
        </p:txBody>
      </p:sp>
    </p:spTree>
    <p:extLst>
      <p:ext uri="{BB962C8B-B14F-4D97-AF65-F5344CB8AC3E}">
        <p14:creationId xmlns:p14="http://schemas.microsoft.com/office/powerpoint/2010/main" val="212131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DF41FAC-E252-438B-9EB1-F38FD6E69D14}"/>
              </a:ext>
            </a:extLst>
          </p:cNvPr>
          <p:cNvGrpSpPr/>
          <p:nvPr/>
        </p:nvGrpSpPr>
        <p:grpSpPr>
          <a:xfrm>
            <a:off x="0" y="-12171"/>
            <a:ext cx="11940009" cy="6868885"/>
            <a:chOff x="0" y="-12171"/>
            <a:chExt cx="11940009" cy="6868885"/>
          </a:xfrm>
        </p:grpSpPr>
        <p:sp>
          <p:nvSpPr>
            <p:cNvPr id="9" name="Rectangle 8">
              <a:extLst>
                <a:ext uri="{FF2B5EF4-FFF2-40B4-BE49-F238E27FC236}">
                  <a16:creationId xmlns:a16="http://schemas.microsoft.com/office/drawing/2014/main" id="{B50B542B-3B46-4958-BD61-1977C2BFD9E2}"/>
                </a:ext>
              </a:extLst>
            </p:cNvPr>
            <p:cNvSpPr/>
            <p:nvPr/>
          </p:nvSpPr>
          <p:spPr>
            <a:xfrm>
              <a:off x="478971" y="-1286"/>
              <a:ext cx="114610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EC0A839-4FB7-4A3D-8DCB-FB8BF9C66B5C}"/>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46">
              <a:extLst>
                <a:ext uri="{FF2B5EF4-FFF2-40B4-BE49-F238E27FC236}">
                  <a16:creationId xmlns:a16="http://schemas.microsoft.com/office/drawing/2014/main" id="{A4A32224-662A-4377-9FCA-E2E7C5EED9EA}"/>
                </a:ext>
              </a:extLst>
            </p:cNvPr>
            <p:cNvSpPr/>
            <p:nvPr/>
          </p:nvSpPr>
          <p:spPr>
            <a:xfrm>
              <a:off x="0"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30018BA8-2F65-4F71-A33B-8923D6AABAAB}"/>
                </a:ext>
              </a:extLst>
            </p:cNvPr>
            <p:cNvSpPr txBox="1"/>
            <p:nvPr/>
          </p:nvSpPr>
          <p:spPr>
            <a:xfrm rot="10800000">
              <a:off x="178630" y="5373530"/>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9" name="Picture 18">
              <a:extLst>
                <a:ext uri="{FF2B5EF4-FFF2-40B4-BE49-F238E27FC236}">
                  <a16:creationId xmlns:a16="http://schemas.microsoft.com/office/drawing/2014/main" id="{4B81AF74-96CA-4E40-8121-9784A972634E}"/>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55265" y="5048"/>
            <a:ext cx="11384744" cy="1325563"/>
          </a:xfrm>
        </p:spPr>
        <p:txBody>
          <a:bodyPr/>
          <a:lstStyle/>
          <a:p>
            <a:pPr algn="ctr"/>
            <a:r>
              <a:rPr lang="en-US" dirty="0"/>
              <a:t>Next Steps</a:t>
            </a:r>
          </a:p>
        </p:txBody>
      </p:sp>
      <p:sp>
        <p:nvSpPr>
          <p:cNvPr id="11" name="Content Placeholder 4"/>
          <p:cNvSpPr>
            <a:spLocks noGrp="1"/>
          </p:cNvSpPr>
          <p:nvPr>
            <p:ph idx="1"/>
          </p:nvPr>
        </p:nvSpPr>
        <p:spPr>
          <a:xfrm>
            <a:off x="1440914" y="1241331"/>
            <a:ext cx="9434139" cy="5038344"/>
          </a:xfrm>
        </p:spPr>
        <p:txBody>
          <a:bodyPr>
            <a:normAutofit/>
          </a:bodyPr>
          <a:lstStyle/>
          <a:p>
            <a:r>
              <a:rPr lang="en-US" sz="1900" dirty="0">
                <a:solidFill>
                  <a:schemeClr val="tx2"/>
                </a:solidFill>
              </a:rPr>
              <a:t>Watch the regional command center training videos when released</a:t>
            </a:r>
          </a:p>
          <a:p>
            <a:r>
              <a:rPr lang="en-US" sz="1900" dirty="0">
                <a:solidFill>
                  <a:schemeClr val="tx2"/>
                </a:solidFill>
              </a:rPr>
              <a:t>Watch the mobile app training videos when released</a:t>
            </a:r>
            <a:endParaRPr lang="en-US" sz="1900" dirty="0"/>
          </a:p>
          <a:p>
            <a:r>
              <a:rPr lang="en-US" sz="1900" dirty="0"/>
              <a:t>Make sure you and the volunteers are registered for the count. </a:t>
            </a:r>
          </a:p>
          <a:p>
            <a:pPr marL="742950" lvl="1" indent="-285750"/>
            <a:r>
              <a:rPr lang="en-US" sz="1700" dirty="0">
                <a:solidFill>
                  <a:schemeClr val="tx2"/>
                </a:solidFill>
                <a:hlinkClick r:id="rId4"/>
              </a:rPr>
              <a:t>https://txbos.pointintime.info/</a:t>
            </a:r>
            <a:endParaRPr lang="en-US" sz="1700" dirty="0">
              <a:solidFill>
                <a:schemeClr val="tx2"/>
              </a:solidFill>
            </a:endParaRPr>
          </a:p>
          <a:p>
            <a:pPr marL="742950" lvl="1" indent="-285750"/>
            <a:endParaRPr lang="en-US" sz="2000" dirty="0">
              <a:solidFill>
                <a:schemeClr val="tx2"/>
              </a:solidFill>
            </a:endParaRPr>
          </a:p>
          <a:p>
            <a:pPr marL="285750" indent="-285750"/>
            <a:r>
              <a:rPr lang="en-US" sz="1800" dirty="0">
                <a:solidFill>
                  <a:schemeClr val="tx2"/>
                </a:solidFill>
              </a:rPr>
              <a:t>Double Check the Sheltered Locations List in the Mobile App</a:t>
            </a:r>
          </a:p>
          <a:p>
            <a:pPr marL="457200" lvl="1" indent="0">
              <a:buNone/>
            </a:pPr>
            <a:r>
              <a:rPr lang="en-US" sz="1600" b="1" dirty="0">
                <a:solidFill>
                  <a:schemeClr val="tx2"/>
                </a:solidFill>
              </a:rPr>
              <a:t>Please contact me:</a:t>
            </a:r>
          </a:p>
          <a:p>
            <a:pPr marL="742950" lvl="1" indent="-285750"/>
            <a:r>
              <a:rPr lang="en-US" sz="1600" dirty="0">
                <a:solidFill>
                  <a:schemeClr val="tx2"/>
                </a:solidFill>
              </a:rPr>
              <a:t>If you aren’t sure which sheltered locations are in your area.</a:t>
            </a:r>
          </a:p>
          <a:p>
            <a:pPr marL="742950" lvl="1" indent="-285750"/>
            <a:r>
              <a:rPr lang="en-US" sz="1600" dirty="0">
                <a:solidFill>
                  <a:schemeClr val="tx2"/>
                </a:solidFill>
              </a:rPr>
              <a:t>If you believe that there is a sheltered location missing.</a:t>
            </a:r>
          </a:p>
          <a:p>
            <a:pPr marL="742950" lvl="1" indent="-285750"/>
            <a:r>
              <a:rPr lang="en-US" sz="1600" dirty="0">
                <a:solidFill>
                  <a:schemeClr val="tx2"/>
                </a:solidFill>
              </a:rPr>
              <a:t>If you will be conducting surveys with individuals who are staying in a hotel on an agency voucher.</a:t>
            </a:r>
          </a:p>
          <a:p>
            <a:pPr marL="285750" indent="-285750"/>
            <a:r>
              <a:rPr lang="en-US" sz="1800" b="1" dirty="0">
                <a:solidFill>
                  <a:schemeClr val="tx2"/>
                </a:solidFill>
              </a:rPr>
              <a:t>Look at resources on the THN website</a:t>
            </a:r>
          </a:p>
          <a:p>
            <a:pPr marL="742950" lvl="1" indent="-285750"/>
            <a:r>
              <a:rPr lang="en-US" sz="1600" dirty="0">
                <a:solidFill>
                  <a:schemeClr val="tx2"/>
                </a:solidFill>
              </a:rPr>
              <a:t>Link: </a:t>
            </a:r>
            <a:r>
              <a:rPr lang="en-US" sz="1600" dirty="0">
                <a:solidFill>
                  <a:schemeClr val="tx2"/>
                </a:solidFill>
                <a:hlinkClick r:id="rId5"/>
              </a:rPr>
              <a:t>https://www.thn.org</a:t>
            </a:r>
            <a:endParaRPr lang="en-US" sz="1600" dirty="0"/>
          </a:p>
          <a:p>
            <a:r>
              <a:rPr lang="en-US" sz="1800" dirty="0"/>
              <a:t>There will be additional refresher materials released in January of 2026.</a:t>
            </a:r>
          </a:p>
          <a:p>
            <a:endParaRPr lang="en-US" dirty="0"/>
          </a:p>
        </p:txBody>
      </p:sp>
    </p:spTree>
    <p:extLst>
      <p:ext uri="{BB962C8B-B14F-4D97-AF65-F5344CB8AC3E}">
        <p14:creationId xmlns:p14="http://schemas.microsoft.com/office/powerpoint/2010/main" val="3947932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7533" y="2133600"/>
            <a:ext cx="4337096" cy="2844800"/>
          </a:xfrm>
        </p:spPr>
        <p:txBody>
          <a:bodyPr>
            <a:normAutofit/>
          </a:bodyPr>
          <a:lstStyle/>
          <a:p>
            <a:r>
              <a:rPr lang="en-US" dirty="0"/>
              <a:t>Thank you!</a:t>
            </a:r>
          </a:p>
        </p:txBody>
      </p:sp>
      <p:grpSp>
        <p:nvGrpSpPr>
          <p:cNvPr id="6" name="Group 5" title="Contact Information"/>
          <p:cNvGrpSpPr/>
          <p:nvPr/>
        </p:nvGrpSpPr>
        <p:grpSpPr>
          <a:xfrm>
            <a:off x="1124712" y="1115568"/>
            <a:ext cx="4334256" cy="4526280"/>
            <a:chOff x="1124712" y="1115568"/>
            <a:chExt cx="4334256" cy="4526280"/>
          </a:xfrm>
        </p:grpSpPr>
        <p:sp>
          <p:nvSpPr>
            <p:cNvPr id="3" name="Rectangle 2"/>
            <p:cNvSpPr/>
            <p:nvPr/>
          </p:nvSpPr>
          <p:spPr>
            <a:xfrm>
              <a:off x="1389888" y="1188720"/>
              <a:ext cx="3968496" cy="4453128"/>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124712" y="1115568"/>
              <a:ext cx="4334256" cy="1446550"/>
            </a:xfrm>
            <a:prstGeom prst="rect">
              <a:avLst/>
            </a:prstGeom>
            <a:noFill/>
          </p:spPr>
          <p:txBody>
            <a:bodyPr wrap="square" rtlCol="0">
              <a:spAutoFit/>
            </a:bodyPr>
            <a:lstStyle/>
            <a:p>
              <a:pPr algn="ctr"/>
              <a:r>
                <a:rPr lang="en-US" sz="4400" dirty="0">
                  <a:latin typeface="+mj-lt"/>
                </a:rPr>
                <a:t>Contact Information</a:t>
              </a:r>
            </a:p>
          </p:txBody>
        </p:sp>
        <p:sp>
          <p:nvSpPr>
            <p:cNvPr id="5" name="TextBox 4"/>
            <p:cNvSpPr txBox="1"/>
            <p:nvPr/>
          </p:nvSpPr>
          <p:spPr>
            <a:xfrm>
              <a:off x="1389888" y="3074182"/>
              <a:ext cx="3968496" cy="1477328"/>
            </a:xfrm>
            <a:prstGeom prst="rect">
              <a:avLst/>
            </a:prstGeom>
            <a:noFill/>
          </p:spPr>
          <p:txBody>
            <a:bodyPr wrap="square" rtlCol="0">
              <a:spAutoFit/>
            </a:bodyPr>
            <a:lstStyle/>
            <a:p>
              <a:pPr algn="ctr"/>
              <a:r>
                <a:rPr lang="en-US" b="1" dirty="0"/>
                <a:t>Ava Paredes</a:t>
              </a:r>
            </a:p>
            <a:p>
              <a:pPr algn="ctr"/>
              <a:r>
                <a:rPr lang="en-US" dirty="0"/>
                <a:t>Data and Engagement Coordinator</a:t>
              </a:r>
            </a:p>
            <a:p>
              <a:pPr algn="ctr"/>
              <a:endParaRPr lang="en-US" dirty="0"/>
            </a:p>
            <a:p>
              <a:pPr algn="ctr"/>
              <a:r>
                <a:rPr lang="en-US" dirty="0"/>
                <a:t>Email: Ava</a:t>
              </a:r>
              <a:r>
                <a:rPr lang="en-US" dirty="0">
                  <a:hlinkClick r:id="rId3"/>
                </a:rPr>
                <a:t>@thn.org</a:t>
              </a:r>
              <a:endParaRPr lang="en-US" dirty="0"/>
            </a:p>
            <a:p>
              <a:pPr algn="ctr"/>
              <a:r>
                <a:rPr lang="en-US" dirty="0"/>
                <a:t>Phone: (512)-652-4714</a:t>
              </a:r>
            </a:p>
          </p:txBody>
        </p:sp>
      </p:grpSp>
    </p:spTree>
    <p:extLst>
      <p:ext uri="{BB962C8B-B14F-4D97-AF65-F5344CB8AC3E}">
        <p14:creationId xmlns:p14="http://schemas.microsoft.com/office/powerpoint/2010/main" val="1055390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627E5EE4-C92E-4B35-B67A-1C6ACFF383FC}"/>
              </a:ext>
            </a:extLst>
          </p:cNvPr>
          <p:cNvGrpSpPr/>
          <p:nvPr/>
        </p:nvGrpSpPr>
        <p:grpSpPr>
          <a:xfrm>
            <a:off x="0" y="-12168"/>
            <a:ext cx="12154052" cy="7169067"/>
            <a:chOff x="0" y="-12168"/>
            <a:chExt cx="12154052" cy="7169067"/>
          </a:xfrm>
        </p:grpSpPr>
        <p:sp>
          <p:nvSpPr>
            <p:cNvPr id="55" name="Rectangle 54">
              <a:extLst>
                <a:ext uri="{FF2B5EF4-FFF2-40B4-BE49-F238E27FC236}">
                  <a16:creationId xmlns:a16="http://schemas.microsoft.com/office/drawing/2014/main" id="{C96507F4-6547-4C41-815B-8F6930301512}"/>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8270F4F6-D91E-4474-8AF1-0A0CA8D05F97}"/>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98849C08-BB22-46D9-B70B-C0A2D8E37C27}"/>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0BD595AD-F9E8-4340-9CAE-2805D755FF30}"/>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04FEF98-CB4C-487E-8871-0998449C488F}"/>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7033E86F-1D55-4B87-A065-EAE19FA005FF}"/>
                </a:ext>
              </a:extLst>
            </p:cNvPr>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CB1CD5DD-CC09-4850-B426-198BDCA7F295}"/>
                </a:ext>
              </a:extLst>
            </p:cNvPr>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517F8635-287E-4F75-B5BD-2F5A4C888082}"/>
                </a:ext>
              </a:extLst>
            </p:cNvPr>
            <p:cNvSpPr/>
            <p:nvPr/>
          </p:nvSpPr>
          <p:spPr>
            <a:xfrm>
              <a:off x="0" y="-12168"/>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Freeform 46">
              <a:extLst>
                <a:ext uri="{FF2B5EF4-FFF2-40B4-BE49-F238E27FC236}">
                  <a16:creationId xmlns:a16="http://schemas.microsoft.com/office/drawing/2014/main" id="{EEF17B06-8D71-4FDF-BFC3-EBA1E53A62DA}"/>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Freeform 36">
              <a:extLst>
                <a:ext uri="{FF2B5EF4-FFF2-40B4-BE49-F238E27FC236}">
                  <a16:creationId xmlns:a16="http://schemas.microsoft.com/office/drawing/2014/main" id="{3E3995EF-5AD5-4C06-A760-D8EAD22D0E67}"/>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reeform 30">
              <a:extLst>
                <a:ext uri="{FF2B5EF4-FFF2-40B4-BE49-F238E27FC236}">
                  <a16:creationId xmlns:a16="http://schemas.microsoft.com/office/drawing/2014/main" id="{8EDC2AB3-18ED-4B2B-B849-A9D98E951CFD}"/>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Freeform 28">
              <a:extLst>
                <a:ext uri="{FF2B5EF4-FFF2-40B4-BE49-F238E27FC236}">
                  <a16:creationId xmlns:a16="http://schemas.microsoft.com/office/drawing/2014/main" id="{39D9DBE8-E29B-4C0D-85C0-FCFC28455F66}"/>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reeform 26">
              <a:extLst>
                <a:ext uri="{FF2B5EF4-FFF2-40B4-BE49-F238E27FC236}">
                  <a16:creationId xmlns:a16="http://schemas.microsoft.com/office/drawing/2014/main" id="{0C7A4C3E-4BAC-4B65-8081-5F512FD3663D}"/>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Freeform 24">
              <a:extLst>
                <a:ext uri="{FF2B5EF4-FFF2-40B4-BE49-F238E27FC236}">
                  <a16:creationId xmlns:a16="http://schemas.microsoft.com/office/drawing/2014/main" id="{247BBA4A-BF80-4401-94B4-B2967E31AC7F}"/>
                </a:ext>
              </a:extLst>
            </p:cNvPr>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Freeform 48">
              <a:extLst>
                <a:ext uri="{FF2B5EF4-FFF2-40B4-BE49-F238E27FC236}">
                  <a16:creationId xmlns:a16="http://schemas.microsoft.com/office/drawing/2014/main" id="{BB02F423-02EC-4A3D-BACC-BBFE7F37EFAB}"/>
                </a:ext>
              </a:extLst>
            </p:cNvPr>
            <p:cNvSpPr/>
            <p:nvPr/>
          </p:nvSpPr>
          <p:spPr>
            <a:xfrm rot="10800000">
              <a:off x="9599297" y="-3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17F7143-3984-44A4-A92B-A8AD9799CA6D}"/>
                </a:ext>
              </a:extLst>
            </p:cNvPr>
            <p:cNvSpPr txBox="1"/>
            <p:nvPr/>
          </p:nvSpPr>
          <p:spPr>
            <a:xfrm>
              <a:off x="9488640" y="29414"/>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109" name="TextBox 108">
              <a:extLst>
                <a:ext uri="{FF2B5EF4-FFF2-40B4-BE49-F238E27FC236}">
                  <a16:creationId xmlns:a16="http://schemas.microsoft.com/office/drawing/2014/main" id="{CC24DA30-4E11-4B9C-BF15-856467C5890D}"/>
                </a:ext>
              </a:extLst>
            </p:cNvPr>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110" name="TextBox 109">
              <a:extLst>
                <a:ext uri="{FF2B5EF4-FFF2-40B4-BE49-F238E27FC236}">
                  <a16:creationId xmlns:a16="http://schemas.microsoft.com/office/drawing/2014/main" id="{1D3E25BE-50FD-43B9-B00C-B9EC6315476A}"/>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111" name="TextBox 110">
              <a:extLst>
                <a:ext uri="{FF2B5EF4-FFF2-40B4-BE49-F238E27FC236}">
                  <a16:creationId xmlns:a16="http://schemas.microsoft.com/office/drawing/2014/main" id="{F8950ED8-6807-4504-BC87-4BA114FCAD9B}"/>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112" name="TextBox 111">
              <a:extLst>
                <a:ext uri="{FF2B5EF4-FFF2-40B4-BE49-F238E27FC236}">
                  <a16:creationId xmlns:a16="http://schemas.microsoft.com/office/drawing/2014/main" id="{18981A4F-E4E9-4F4B-A391-9988DB354111}"/>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113" name="TextBox 112">
              <a:extLst>
                <a:ext uri="{FF2B5EF4-FFF2-40B4-BE49-F238E27FC236}">
                  <a16:creationId xmlns:a16="http://schemas.microsoft.com/office/drawing/2014/main" id="{125B3B4A-750E-4509-8E89-5B9F21DC150F}"/>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114" name="TextBox 113">
              <a:extLst>
                <a:ext uri="{FF2B5EF4-FFF2-40B4-BE49-F238E27FC236}">
                  <a16:creationId xmlns:a16="http://schemas.microsoft.com/office/drawing/2014/main" id="{CD554C93-1896-434F-A304-A18DF095A51B}"/>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115" name="Picture 114">
              <a:extLst>
                <a:ext uri="{FF2B5EF4-FFF2-40B4-BE49-F238E27FC236}">
                  <a16:creationId xmlns:a16="http://schemas.microsoft.com/office/drawing/2014/main" id="{A2197026-C26C-4B98-B082-3BCA3D3AF72D}"/>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28" name="Title 2"/>
          <p:cNvSpPr>
            <a:spLocks noGrp="1"/>
          </p:cNvSpPr>
          <p:nvPr>
            <p:ph type="title"/>
          </p:nvPr>
        </p:nvSpPr>
        <p:spPr>
          <a:xfrm>
            <a:off x="10888" y="12381"/>
            <a:ext cx="9577486" cy="1325563"/>
          </a:xfrm>
        </p:spPr>
        <p:txBody>
          <a:bodyPr/>
          <a:lstStyle/>
          <a:p>
            <a:pPr algn="ctr"/>
            <a:r>
              <a:rPr lang="en-US" dirty="0"/>
              <a:t>Agenda</a:t>
            </a:r>
          </a:p>
        </p:txBody>
      </p:sp>
      <p:grpSp>
        <p:nvGrpSpPr>
          <p:cNvPr id="30" name="Group 29" descr="Point-in-Time (PIT Basics)" title="Module 1">
            <a:extLst>
              <a:ext uri="{FF2B5EF4-FFF2-40B4-BE49-F238E27FC236}">
                <a16:creationId xmlns:a16="http://schemas.microsoft.com/office/drawing/2014/main" id="{FC6AD48D-0CD1-414E-BB43-3C6997810727}"/>
              </a:ext>
            </a:extLst>
          </p:cNvPr>
          <p:cNvGrpSpPr/>
          <p:nvPr/>
        </p:nvGrpSpPr>
        <p:grpSpPr>
          <a:xfrm>
            <a:off x="1427867" y="1189412"/>
            <a:ext cx="4889949" cy="558110"/>
            <a:chOff x="1036718" y="2144036"/>
            <a:chExt cx="4889949" cy="558110"/>
          </a:xfrm>
        </p:grpSpPr>
        <p:sp>
          <p:nvSpPr>
            <p:cNvPr id="32" name="Oval 3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C4F3A7E-6664-4BE8-9708-B24F6BFCE2E4}"/>
                </a:ext>
              </a:extLst>
            </p:cNvPr>
            <p:cNvSpPr txBox="1"/>
            <p:nvPr/>
          </p:nvSpPr>
          <p:spPr>
            <a:xfrm>
              <a:off x="1447649" y="2144036"/>
              <a:ext cx="4479018" cy="523220"/>
            </a:xfrm>
            <a:prstGeom prst="rect">
              <a:avLst/>
            </a:prstGeom>
            <a:noFill/>
          </p:spPr>
          <p:txBody>
            <a:bodyPr wrap="square" rtlCol="0">
              <a:spAutoFit/>
            </a:bodyPr>
            <a:lstStyle/>
            <a:p>
              <a:r>
                <a:rPr lang="en-US" sz="2800" dirty="0">
                  <a:solidFill>
                    <a:srgbClr val="003D79"/>
                  </a:solidFill>
                </a:rPr>
                <a:t>General Navigation</a:t>
              </a:r>
            </a:p>
          </p:txBody>
        </p:sp>
        <p:sp>
          <p:nvSpPr>
            <p:cNvPr id="34" name="TextBox 33">
              <a:extLst>
                <a:ext uri="{FF2B5EF4-FFF2-40B4-BE49-F238E27FC236}">
                  <a16:creationId xmlns:a16="http://schemas.microsoft.com/office/drawing/2014/main" id="{65327AF2-7E8F-4A6D-BF38-42C375637900}"/>
                </a:ext>
              </a:extLst>
            </p:cNvPr>
            <p:cNvSpPr txBox="1"/>
            <p:nvPr/>
          </p:nvSpPr>
          <p:spPr>
            <a:xfrm>
              <a:off x="1403880" y="2425147"/>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35" name="Group 34" descr="PIT Count Methodology" title="Module 2">
            <a:extLst>
              <a:ext uri="{FF2B5EF4-FFF2-40B4-BE49-F238E27FC236}">
                <a16:creationId xmlns:a16="http://schemas.microsoft.com/office/drawing/2014/main" id="{FC6AD48D-0CD1-414E-BB43-3C6997810727}"/>
              </a:ext>
            </a:extLst>
          </p:cNvPr>
          <p:cNvGrpSpPr/>
          <p:nvPr/>
        </p:nvGrpSpPr>
        <p:grpSpPr>
          <a:xfrm>
            <a:off x="1426369" y="1737396"/>
            <a:ext cx="4874518" cy="523220"/>
            <a:chOff x="1036718" y="2142394"/>
            <a:chExt cx="4874518" cy="523220"/>
          </a:xfrm>
        </p:grpSpPr>
        <p:sp>
          <p:nvSpPr>
            <p:cNvPr id="36" name="Oval 3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C4F3A7E-6664-4BE8-9708-B24F6BFCE2E4}"/>
                </a:ext>
              </a:extLst>
            </p:cNvPr>
            <p:cNvSpPr txBox="1"/>
            <p:nvPr/>
          </p:nvSpPr>
          <p:spPr>
            <a:xfrm>
              <a:off x="1435200" y="2142394"/>
              <a:ext cx="4476036" cy="523220"/>
            </a:xfrm>
            <a:prstGeom prst="rect">
              <a:avLst/>
            </a:prstGeom>
            <a:noFill/>
          </p:spPr>
          <p:txBody>
            <a:bodyPr wrap="square" rtlCol="0">
              <a:spAutoFit/>
            </a:bodyPr>
            <a:lstStyle/>
            <a:p>
              <a:r>
                <a:rPr lang="en-US" sz="2800" dirty="0">
                  <a:solidFill>
                    <a:srgbClr val="003D79"/>
                  </a:solidFill>
                </a:rPr>
                <a:t>Map View</a:t>
              </a:r>
            </a:p>
          </p:txBody>
        </p:sp>
      </p:grpSp>
      <p:grpSp>
        <p:nvGrpSpPr>
          <p:cNvPr id="39" name="Group 38" descr="Unsheltered PIT Planning" title="Module 3">
            <a:extLst>
              <a:ext uri="{FF2B5EF4-FFF2-40B4-BE49-F238E27FC236}">
                <a16:creationId xmlns:a16="http://schemas.microsoft.com/office/drawing/2014/main" id="{FC6AD48D-0CD1-414E-BB43-3C6997810727}"/>
              </a:ext>
            </a:extLst>
          </p:cNvPr>
          <p:cNvGrpSpPr/>
          <p:nvPr/>
        </p:nvGrpSpPr>
        <p:grpSpPr>
          <a:xfrm>
            <a:off x="1432720" y="2251578"/>
            <a:ext cx="4874518" cy="559753"/>
            <a:chOff x="1036718" y="2142394"/>
            <a:chExt cx="4874518" cy="559753"/>
          </a:xfrm>
        </p:grpSpPr>
        <p:sp>
          <p:nvSpPr>
            <p:cNvPr id="40" name="Oval 39">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2C4F3A7E-6664-4BE8-9708-B24F6BFCE2E4}"/>
                </a:ext>
              </a:extLst>
            </p:cNvPr>
            <p:cNvSpPr txBox="1"/>
            <p:nvPr/>
          </p:nvSpPr>
          <p:spPr>
            <a:xfrm>
              <a:off x="1435200" y="2142394"/>
              <a:ext cx="4476036" cy="523220"/>
            </a:xfrm>
            <a:prstGeom prst="rect">
              <a:avLst/>
            </a:prstGeom>
            <a:noFill/>
          </p:spPr>
          <p:txBody>
            <a:bodyPr wrap="square" rtlCol="0">
              <a:spAutoFit/>
            </a:bodyPr>
            <a:lstStyle/>
            <a:p>
              <a:r>
                <a:rPr lang="en-US" sz="2800" dirty="0">
                  <a:solidFill>
                    <a:srgbClr val="003D79"/>
                  </a:solidFill>
                </a:rPr>
                <a:t>Reporting</a:t>
              </a:r>
            </a:p>
          </p:txBody>
        </p:sp>
        <p:sp>
          <p:nvSpPr>
            <p:cNvPr id="43" name="TextBox 42">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46" name="Group 45" descr="Sheltered PIT Planning" title="Module 4">
            <a:extLst>
              <a:ext uri="{FF2B5EF4-FFF2-40B4-BE49-F238E27FC236}">
                <a16:creationId xmlns:a16="http://schemas.microsoft.com/office/drawing/2014/main" id="{FC6AD48D-0CD1-414E-BB43-3C6997810727}"/>
              </a:ext>
            </a:extLst>
          </p:cNvPr>
          <p:cNvGrpSpPr/>
          <p:nvPr/>
        </p:nvGrpSpPr>
        <p:grpSpPr>
          <a:xfrm>
            <a:off x="1433138" y="2827810"/>
            <a:ext cx="4690140" cy="559753"/>
            <a:chOff x="1036718" y="2142394"/>
            <a:chExt cx="4690140" cy="559753"/>
          </a:xfrm>
        </p:grpSpPr>
        <p:sp>
          <p:nvSpPr>
            <p:cNvPr id="48" name="Oval 47">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2C4F3A7E-6664-4BE8-9708-B24F6BFCE2E4}"/>
                </a:ext>
              </a:extLst>
            </p:cNvPr>
            <p:cNvSpPr txBox="1"/>
            <p:nvPr/>
          </p:nvSpPr>
          <p:spPr>
            <a:xfrm>
              <a:off x="1435200" y="2142394"/>
              <a:ext cx="4291658" cy="523220"/>
            </a:xfrm>
            <a:prstGeom prst="rect">
              <a:avLst/>
            </a:prstGeom>
            <a:noFill/>
          </p:spPr>
          <p:txBody>
            <a:bodyPr wrap="square" rtlCol="0">
              <a:spAutoFit/>
            </a:bodyPr>
            <a:lstStyle/>
            <a:p>
              <a:r>
                <a:rPr lang="en-US" sz="2800" dirty="0">
                  <a:solidFill>
                    <a:srgbClr val="003D79"/>
                  </a:solidFill>
                </a:rPr>
                <a:t>List View</a:t>
              </a:r>
            </a:p>
          </p:txBody>
        </p:sp>
        <p:sp>
          <p:nvSpPr>
            <p:cNvPr id="59" name="TextBox 58">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0" name="Group 59" descr="Collaboration" title="Module 5">
            <a:extLst>
              <a:ext uri="{FF2B5EF4-FFF2-40B4-BE49-F238E27FC236}">
                <a16:creationId xmlns:a16="http://schemas.microsoft.com/office/drawing/2014/main" id="{FC6AD48D-0CD1-414E-BB43-3C6997810727}"/>
              </a:ext>
            </a:extLst>
          </p:cNvPr>
          <p:cNvGrpSpPr/>
          <p:nvPr/>
        </p:nvGrpSpPr>
        <p:grpSpPr>
          <a:xfrm>
            <a:off x="1439286" y="3320139"/>
            <a:ext cx="5169078" cy="559753"/>
            <a:chOff x="1036718" y="2142394"/>
            <a:chExt cx="5169078" cy="559753"/>
          </a:xfrm>
        </p:grpSpPr>
        <p:sp>
          <p:nvSpPr>
            <p:cNvPr id="62" name="Oval 61">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2C4F3A7E-6664-4BE8-9708-B24F6BFCE2E4}"/>
                </a:ext>
              </a:extLst>
            </p:cNvPr>
            <p:cNvSpPr txBox="1"/>
            <p:nvPr/>
          </p:nvSpPr>
          <p:spPr>
            <a:xfrm>
              <a:off x="1435199" y="2142394"/>
              <a:ext cx="4770597" cy="523220"/>
            </a:xfrm>
            <a:prstGeom prst="rect">
              <a:avLst/>
            </a:prstGeom>
            <a:noFill/>
          </p:spPr>
          <p:txBody>
            <a:bodyPr wrap="square" rtlCol="0">
              <a:spAutoFit/>
            </a:bodyPr>
            <a:lstStyle/>
            <a:p>
              <a:r>
                <a:rPr lang="en-US" sz="2800" dirty="0">
                  <a:solidFill>
                    <a:srgbClr val="003D79"/>
                  </a:solidFill>
                </a:rPr>
                <a:t>Users Tab</a:t>
              </a:r>
            </a:p>
          </p:txBody>
        </p:sp>
        <p:sp>
          <p:nvSpPr>
            <p:cNvPr id="64" name="TextBox 6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65" name="Group 64" descr="Successful PIT Count" title="Module 6">
            <a:extLst>
              <a:ext uri="{FF2B5EF4-FFF2-40B4-BE49-F238E27FC236}">
                <a16:creationId xmlns:a16="http://schemas.microsoft.com/office/drawing/2014/main" id="{FC6AD48D-0CD1-414E-BB43-3C6997810727}"/>
              </a:ext>
            </a:extLst>
          </p:cNvPr>
          <p:cNvGrpSpPr/>
          <p:nvPr/>
        </p:nvGrpSpPr>
        <p:grpSpPr>
          <a:xfrm>
            <a:off x="1435162" y="3789294"/>
            <a:ext cx="7243886" cy="559753"/>
            <a:chOff x="1036718" y="2142394"/>
            <a:chExt cx="7243886" cy="559753"/>
          </a:xfrm>
        </p:grpSpPr>
        <p:sp>
          <p:nvSpPr>
            <p:cNvPr id="66" name="Oval 65">
              <a:extLst>
                <a:ext uri="{FF2B5EF4-FFF2-40B4-BE49-F238E27FC236}">
                  <a16:creationId xmlns:a16="http://schemas.microsoft.com/office/drawing/2014/main" id="{F85BDDBC-B31F-43B7-9760-DB6417E2C3E1}"/>
                </a:ext>
              </a:extLst>
            </p:cNvPr>
            <p:cNvSpPr/>
            <p:nvPr/>
          </p:nvSpPr>
          <p:spPr>
            <a:xfrm>
              <a:off x="1036718" y="2231704"/>
              <a:ext cx="331943" cy="33194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C4F3A7E-6664-4BE8-9708-B24F6BFCE2E4}"/>
                </a:ext>
              </a:extLst>
            </p:cNvPr>
            <p:cNvSpPr txBox="1"/>
            <p:nvPr/>
          </p:nvSpPr>
          <p:spPr>
            <a:xfrm>
              <a:off x="1435199" y="2142394"/>
              <a:ext cx="6845405" cy="523220"/>
            </a:xfrm>
            <a:prstGeom prst="rect">
              <a:avLst/>
            </a:prstGeom>
            <a:noFill/>
          </p:spPr>
          <p:txBody>
            <a:bodyPr wrap="square" rtlCol="0">
              <a:spAutoFit/>
            </a:bodyPr>
            <a:lstStyle/>
            <a:p>
              <a:r>
                <a:rPr lang="en-US" sz="2800" dirty="0">
                  <a:solidFill>
                    <a:srgbClr val="003D79"/>
                  </a:solidFill>
                </a:rPr>
                <a:t>Region Tab</a:t>
              </a:r>
            </a:p>
          </p:txBody>
        </p:sp>
        <p:sp>
          <p:nvSpPr>
            <p:cNvPr id="68" name="TextBox 67">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grpSp>
        <p:nvGrpSpPr>
          <p:cNvPr id="70" name="Group 69" descr="Next Steps" title="Module 7">
            <a:extLst>
              <a:ext uri="{FF2B5EF4-FFF2-40B4-BE49-F238E27FC236}">
                <a16:creationId xmlns:a16="http://schemas.microsoft.com/office/drawing/2014/main" id="{FC6AD48D-0CD1-414E-BB43-3C6997810727}"/>
              </a:ext>
            </a:extLst>
          </p:cNvPr>
          <p:cNvGrpSpPr/>
          <p:nvPr/>
        </p:nvGrpSpPr>
        <p:grpSpPr>
          <a:xfrm>
            <a:off x="1434899" y="4300316"/>
            <a:ext cx="4196440" cy="559753"/>
            <a:chOff x="1014946" y="2142394"/>
            <a:chExt cx="4196440" cy="559753"/>
          </a:xfrm>
        </p:grpSpPr>
        <p:sp>
          <p:nvSpPr>
            <p:cNvPr id="71" name="Oval 70">
              <a:extLst>
                <a:ext uri="{FF2B5EF4-FFF2-40B4-BE49-F238E27FC236}">
                  <a16:creationId xmlns:a16="http://schemas.microsoft.com/office/drawing/2014/main" id="{F85BDDBC-B31F-43B7-9760-DB6417E2C3E1}"/>
                </a:ext>
              </a:extLst>
            </p:cNvPr>
            <p:cNvSpPr/>
            <p:nvPr/>
          </p:nvSpPr>
          <p:spPr>
            <a:xfrm>
              <a:off x="1014946" y="2231704"/>
              <a:ext cx="331943" cy="331943"/>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2C4F3A7E-6664-4BE8-9708-B24F6BFCE2E4}"/>
                </a:ext>
              </a:extLst>
            </p:cNvPr>
            <p:cNvSpPr txBox="1"/>
            <p:nvPr/>
          </p:nvSpPr>
          <p:spPr>
            <a:xfrm>
              <a:off x="1435199" y="2142394"/>
              <a:ext cx="3776187" cy="523220"/>
            </a:xfrm>
            <a:prstGeom prst="rect">
              <a:avLst/>
            </a:prstGeom>
            <a:noFill/>
          </p:spPr>
          <p:txBody>
            <a:bodyPr wrap="square" rtlCol="0">
              <a:spAutoFit/>
            </a:bodyPr>
            <a:lstStyle/>
            <a:p>
              <a:r>
                <a:rPr lang="en-US" sz="2800" dirty="0">
                  <a:solidFill>
                    <a:srgbClr val="003D79"/>
                  </a:solidFill>
                </a:rPr>
                <a:t>Wrap-up/ Next Steps</a:t>
              </a:r>
            </a:p>
          </p:txBody>
        </p:sp>
        <p:sp>
          <p:nvSpPr>
            <p:cNvPr id="74" name="TextBox 73">
              <a:extLst>
                <a:ext uri="{FF2B5EF4-FFF2-40B4-BE49-F238E27FC236}">
                  <a16:creationId xmlns:a16="http://schemas.microsoft.com/office/drawing/2014/main" id="{65327AF2-7E8F-4A6D-BF38-42C375637900}"/>
                </a:ext>
              </a:extLst>
            </p:cNvPr>
            <p:cNvSpPr txBox="1"/>
            <p:nvPr/>
          </p:nvSpPr>
          <p:spPr>
            <a:xfrm>
              <a:off x="1435200" y="2425148"/>
              <a:ext cx="2526748" cy="276999"/>
            </a:xfrm>
            <a:prstGeom prst="rect">
              <a:avLst/>
            </a:prstGeom>
            <a:noFill/>
          </p:spPr>
          <p:txBody>
            <a:bodyPr wrap="square" rtlCol="0">
              <a:spAutoFit/>
            </a:bodyPr>
            <a:lstStyle/>
            <a:p>
              <a:endParaRPr lang="en-US" sz="1200" dirty="0">
                <a:solidFill>
                  <a:schemeClr val="tx1">
                    <a:lumMod val="75000"/>
                    <a:lumOff val="25000"/>
                  </a:schemeClr>
                </a:solidFill>
                <a:latin typeface="Tw Cen MT" panose="020B0602020104020603" pitchFamily="34" charset="0"/>
              </a:endParaRPr>
            </a:p>
          </p:txBody>
        </p:sp>
      </p:grpSp>
    </p:spTree>
    <p:extLst>
      <p:ext uri="{BB962C8B-B14F-4D97-AF65-F5344CB8AC3E}">
        <p14:creationId xmlns:p14="http://schemas.microsoft.com/office/powerpoint/2010/main" val="88784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500"/>
                                  </p:stCondLst>
                                  <p:childTnLst>
                                    <p:set>
                                      <p:cBhvr>
                                        <p:cTn id="9" dur="1" fill="hold">
                                          <p:stCondLst>
                                            <p:cond delay="0"/>
                                          </p:stCondLst>
                                        </p:cTn>
                                        <p:tgtEl>
                                          <p:spTgt spid="35"/>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nodeType="afterEffect">
                                  <p:stCondLst>
                                    <p:cond delay="500"/>
                                  </p:stCondLst>
                                  <p:childTnLst>
                                    <p:set>
                                      <p:cBhvr>
                                        <p:cTn id="12" dur="1" fill="hold">
                                          <p:stCondLst>
                                            <p:cond delay="0"/>
                                          </p:stCondLst>
                                        </p:cTn>
                                        <p:tgtEl>
                                          <p:spTgt spid="39"/>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500"/>
                                  </p:stCondLst>
                                  <p:childTnLst>
                                    <p:set>
                                      <p:cBhvr>
                                        <p:cTn id="15" dur="1" fill="hold">
                                          <p:stCondLst>
                                            <p:cond delay="0"/>
                                          </p:stCondLst>
                                        </p:cTn>
                                        <p:tgtEl>
                                          <p:spTgt spid="46"/>
                                        </p:tgtEl>
                                        <p:attrNameLst>
                                          <p:attrName>style.visibility</p:attrName>
                                        </p:attrNameLst>
                                      </p:cBhvr>
                                      <p:to>
                                        <p:strVal val="visible"/>
                                      </p:to>
                                    </p:set>
                                  </p:childTnLst>
                                </p:cTn>
                              </p:par>
                            </p:childTnLst>
                          </p:cTn>
                        </p:par>
                        <p:par>
                          <p:cTn id="16" fill="hold">
                            <p:stCondLst>
                              <p:cond delay="1500"/>
                            </p:stCondLst>
                            <p:childTnLst>
                              <p:par>
                                <p:cTn id="17" presetID="1" presetClass="entr" presetSubtype="0" fill="hold" nodeType="afterEffect">
                                  <p:stCondLst>
                                    <p:cond delay="500"/>
                                  </p:stCondLst>
                                  <p:childTnLst>
                                    <p:set>
                                      <p:cBhvr>
                                        <p:cTn id="18" dur="1" fill="hold">
                                          <p:stCondLst>
                                            <p:cond delay="0"/>
                                          </p:stCondLst>
                                        </p:cTn>
                                        <p:tgtEl>
                                          <p:spTgt spid="60"/>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nodeType="afterEffect">
                                  <p:stCondLst>
                                    <p:cond delay="500"/>
                                  </p:stCondLst>
                                  <p:childTnLst>
                                    <p:set>
                                      <p:cBhvr>
                                        <p:cTn id="21" dur="1" fill="hold">
                                          <p:stCondLst>
                                            <p:cond delay="0"/>
                                          </p:stCondLst>
                                        </p:cTn>
                                        <p:tgtEl>
                                          <p:spTgt spid="65"/>
                                        </p:tgtEl>
                                        <p:attrNameLst>
                                          <p:attrName>style.visibility</p:attrName>
                                        </p:attrNameLst>
                                      </p:cBhvr>
                                      <p:to>
                                        <p:strVal val="visible"/>
                                      </p:to>
                                    </p:set>
                                  </p:childTnLst>
                                </p:cTn>
                              </p:par>
                            </p:childTnLst>
                          </p:cTn>
                        </p:par>
                        <p:par>
                          <p:cTn id="22" fill="hold">
                            <p:stCondLst>
                              <p:cond delay="2500"/>
                            </p:stCondLst>
                            <p:childTnLst>
                              <p:par>
                                <p:cTn id="23" presetID="1" presetClass="entr" presetSubtype="0" fill="hold" nodeType="afterEffect">
                                  <p:stCondLst>
                                    <p:cond delay="500"/>
                                  </p:stCondLst>
                                  <p:childTnLst>
                                    <p:set>
                                      <p:cBhvr>
                                        <p:cTn id="24"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D6F0C3A3-4C96-4168-A93E-50280D66F536}"/>
              </a:ext>
            </a:extLst>
          </p:cNvPr>
          <p:cNvGrpSpPr/>
          <p:nvPr/>
        </p:nvGrpSpPr>
        <p:grpSpPr>
          <a:xfrm>
            <a:off x="9378" y="-301511"/>
            <a:ext cx="12144674" cy="7458410"/>
            <a:chOff x="9378" y="-301511"/>
            <a:chExt cx="12144674" cy="7458410"/>
          </a:xfrm>
        </p:grpSpPr>
        <p:sp>
          <p:nvSpPr>
            <p:cNvPr id="31" name="Rectangle 30">
              <a:extLst>
                <a:ext uri="{FF2B5EF4-FFF2-40B4-BE49-F238E27FC236}">
                  <a16:creationId xmlns:a16="http://schemas.microsoft.com/office/drawing/2014/main" id="{07267FE6-D736-4014-B520-E554A7D8C77F}"/>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50D7D71D-2306-4E17-A947-67BAE80AC094}"/>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DC9D39F9-CC39-4430-8E89-E44D95D75189}"/>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B9A883C3-09ED-4863-8BF5-78115B61B95B}"/>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4C499E72-0816-4358-AD84-3CCC4121D0E8}"/>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847B816-A29F-42EA-A7A0-10A72F0BDBBB}"/>
                </a:ext>
              </a:extLst>
            </p:cNvPr>
            <p:cNvSpPr/>
            <p:nvPr/>
          </p:nvSpPr>
          <p:spPr>
            <a:xfrm>
              <a:off x="66402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9EF58EB2-CD3D-47E3-BF99-A063B2F7A84B}"/>
                </a:ext>
              </a:extLst>
            </p:cNvPr>
            <p:cNvSpPr/>
            <p:nvPr/>
          </p:nvSpPr>
          <p:spPr>
            <a:xfrm>
              <a:off x="359231"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CF93309-E88B-4EFD-9B43-65C6CFA7F627}"/>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46">
              <a:extLst>
                <a:ext uri="{FF2B5EF4-FFF2-40B4-BE49-F238E27FC236}">
                  <a16:creationId xmlns:a16="http://schemas.microsoft.com/office/drawing/2014/main" id="{F32C664B-CBC6-444D-B63C-7EE9A595E02A}"/>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36">
              <a:extLst>
                <a:ext uri="{FF2B5EF4-FFF2-40B4-BE49-F238E27FC236}">
                  <a16:creationId xmlns:a16="http://schemas.microsoft.com/office/drawing/2014/main" id="{36C7A791-D7E5-40A2-B74D-3FC97DB05BF0}"/>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30">
              <a:extLst>
                <a:ext uri="{FF2B5EF4-FFF2-40B4-BE49-F238E27FC236}">
                  <a16:creationId xmlns:a16="http://schemas.microsoft.com/office/drawing/2014/main" id="{25E4133F-BB79-47B1-A56F-916D694C24D6}"/>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28">
              <a:extLst>
                <a:ext uri="{FF2B5EF4-FFF2-40B4-BE49-F238E27FC236}">
                  <a16:creationId xmlns:a16="http://schemas.microsoft.com/office/drawing/2014/main" id="{3D35152F-5D4D-4020-AC50-0F7796B624AF}"/>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26">
              <a:extLst>
                <a:ext uri="{FF2B5EF4-FFF2-40B4-BE49-F238E27FC236}">
                  <a16:creationId xmlns:a16="http://schemas.microsoft.com/office/drawing/2014/main" id="{20EC1E42-4DA5-4D1F-80D1-265D513F86D6}"/>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24">
              <a:extLst>
                <a:ext uri="{FF2B5EF4-FFF2-40B4-BE49-F238E27FC236}">
                  <a16:creationId xmlns:a16="http://schemas.microsoft.com/office/drawing/2014/main" id="{D00DF106-D93C-4407-BF7A-A7D7F353CFB2}"/>
                </a:ext>
              </a:extLst>
            </p:cNvPr>
            <p:cNvSpPr/>
            <p:nvPr/>
          </p:nvSpPr>
          <p:spPr>
            <a:xfrm rot="10800000">
              <a:off x="9942673"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48">
              <a:extLst>
                <a:ext uri="{FF2B5EF4-FFF2-40B4-BE49-F238E27FC236}">
                  <a16:creationId xmlns:a16="http://schemas.microsoft.com/office/drawing/2014/main" id="{15F24D4C-CEC2-4B9E-AFCE-E539B98D03FE}"/>
                </a:ext>
              </a:extLst>
            </p:cNvPr>
            <p:cNvSpPr/>
            <p:nvPr/>
          </p:nvSpPr>
          <p:spPr>
            <a:xfrm>
              <a:off x="9378" y="-37"/>
              <a:ext cx="572295"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4CF666CF-F444-4C16-B1D8-3932B1DF5C9C}"/>
                </a:ext>
              </a:extLst>
            </p:cNvPr>
            <p:cNvSpPr txBox="1"/>
            <p:nvPr/>
          </p:nvSpPr>
          <p:spPr>
            <a:xfrm rot="10800000">
              <a:off x="198665" y="-301511"/>
              <a:ext cx="492443" cy="1461416"/>
            </a:xfrm>
            <a:prstGeom prst="rect">
              <a:avLst/>
            </a:prstGeom>
            <a:noFill/>
          </p:spPr>
          <p:txBody>
            <a:bodyPr vert="vert" wrap="square" rtlCol="0">
              <a:spAutoFit/>
            </a:bodyPr>
            <a:lstStyle/>
            <a:p>
              <a:r>
                <a:rPr lang="en-US" sz="2000" dirty="0">
                  <a:solidFill>
                    <a:schemeClr val="bg1"/>
                  </a:solidFill>
                </a:rPr>
                <a:t>Module 1</a:t>
              </a:r>
            </a:p>
          </p:txBody>
        </p:sp>
        <p:sp>
          <p:nvSpPr>
            <p:cNvPr id="69" name="TextBox 68">
              <a:extLst>
                <a:ext uri="{FF2B5EF4-FFF2-40B4-BE49-F238E27FC236}">
                  <a16:creationId xmlns:a16="http://schemas.microsoft.com/office/drawing/2014/main" id="{66059E89-5DAC-47E1-83E9-CC5B4767D9E3}"/>
                </a:ext>
              </a:extLst>
            </p:cNvPr>
            <p:cNvSpPr txBox="1"/>
            <p:nvPr/>
          </p:nvSpPr>
          <p:spPr>
            <a:xfrm>
              <a:off x="9852914" y="962394"/>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72" name="TextBox 71">
              <a:extLst>
                <a:ext uri="{FF2B5EF4-FFF2-40B4-BE49-F238E27FC236}">
                  <a16:creationId xmlns:a16="http://schemas.microsoft.com/office/drawing/2014/main" id="{9312B45B-A894-4310-A101-C62D091817BC}"/>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73" name="TextBox 72">
              <a:extLst>
                <a:ext uri="{FF2B5EF4-FFF2-40B4-BE49-F238E27FC236}">
                  <a16:creationId xmlns:a16="http://schemas.microsoft.com/office/drawing/2014/main" id="{E83DE6A7-DB76-4C7A-991B-4CFE222619BC}"/>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74" name="TextBox 73">
              <a:extLst>
                <a:ext uri="{FF2B5EF4-FFF2-40B4-BE49-F238E27FC236}">
                  <a16:creationId xmlns:a16="http://schemas.microsoft.com/office/drawing/2014/main" id="{B4B0B956-F9E8-494A-8852-7053DA335522}"/>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75" name="TextBox 74">
              <a:extLst>
                <a:ext uri="{FF2B5EF4-FFF2-40B4-BE49-F238E27FC236}">
                  <a16:creationId xmlns:a16="http://schemas.microsoft.com/office/drawing/2014/main" id="{559C0C51-56F5-41EF-ABE8-52CBFC198831}"/>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76" name="TextBox 75">
              <a:extLst>
                <a:ext uri="{FF2B5EF4-FFF2-40B4-BE49-F238E27FC236}">
                  <a16:creationId xmlns:a16="http://schemas.microsoft.com/office/drawing/2014/main" id="{86E8787E-A32F-4C64-AAF8-C7AE60DD3A9F}"/>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77" name="Picture 76">
              <a:extLst>
                <a:ext uri="{FF2B5EF4-FFF2-40B4-BE49-F238E27FC236}">
                  <a16:creationId xmlns:a16="http://schemas.microsoft.com/office/drawing/2014/main" id="{8FDB6C38-498A-4DC3-94DC-0B2D43BA794F}"/>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28" name="Title 2"/>
          <p:cNvSpPr>
            <a:spLocks noGrp="1"/>
          </p:cNvSpPr>
          <p:nvPr>
            <p:ph type="title"/>
          </p:nvPr>
        </p:nvSpPr>
        <p:spPr>
          <a:xfrm>
            <a:off x="609359" y="12381"/>
            <a:ext cx="9333314" cy="1325563"/>
          </a:xfrm>
        </p:spPr>
        <p:txBody>
          <a:bodyPr/>
          <a:lstStyle/>
          <a:p>
            <a:pPr algn="ctr"/>
            <a:r>
              <a:rPr lang="en-US" dirty="0"/>
              <a:t>General Navigation</a:t>
            </a:r>
          </a:p>
        </p:txBody>
      </p:sp>
      <p:sp>
        <p:nvSpPr>
          <p:cNvPr id="30" name="Content Placeholder 4"/>
          <p:cNvSpPr>
            <a:spLocks noGrp="1"/>
          </p:cNvSpPr>
          <p:nvPr>
            <p:ph idx="1"/>
          </p:nvPr>
        </p:nvSpPr>
        <p:spPr>
          <a:xfrm>
            <a:off x="957362" y="1517167"/>
            <a:ext cx="7783795" cy="4351338"/>
          </a:xfrm>
        </p:spPr>
        <p:txBody>
          <a:bodyPr>
            <a:normAutofit/>
          </a:bodyPr>
          <a:lstStyle/>
          <a:p>
            <a:pPr marL="0" indent="0">
              <a:buNone/>
            </a:pPr>
            <a:r>
              <a:rPr lang="en-US" sz="1800" dirty="0"/>
              <a:t>Registration Link: </a:t>
            </a:r>
            <a:r>
              <a:rPr lang="en-US" sz="1800" dirty="0">
                <a:hlinkClick r:id="rId4"/>
              </a:rPr>
              <a:t>commandcenter.pointintime.info</a:t>
            </a:r>
            <a:endParaRPr lang="en-US" sz="2000" dirty="0">
              <a:solidFill>
                <a:srgbClr val="FF0000"/>
              </a:solidFill>
            </a:endParaRPr>
          </a:p>
          <a:p>
            <a:pPr marL="0" indent="0">
              <a:buNone/>
            </a:pPr>
            <a:r>
              <a:rPr lang="en-US" sz="1800" b="1" dirty="0">
                <a:solidFill>
                  <a:schemeClr val="tx2"/>
                </a:solidFill>
              </a:rPr>
              <a:t>Reminders: </a:t>
            </a:r>
          </a:p>
          <a:p>
            <a:pPr marL="285750" indent="-285750"/>
            <a:r>
              <a:rPr lang="en-US" sz="1800" b="1" dirty="0">
                <a:solidFill>
                  <a:schemeClr val="tx2"/>
                </a:solidFill>
              </a:rPr>
              <a:t>You will need to register for the mobile app before getting access to the Command Center.</a:t>
            </a:r>
          </a:p>
          <a:p>
            <a:pPr marL="285750" indent="-285750"/>
            <a:r>
              <a:rPr lang="en-US" sz="1800" dirty="0">
                <a:solidFill>
                  <a:schemeClr val="tx2"/>
                </a:solidFill>
              </a:rPr>
              <a:t>Right now only PIT leads will be given access to the Command Center</a:t>
            </a:r>
          </a:p>
          <a:p>
            <a:pPr marL="742950" lvl="1" indent="-285750"/>
            <a:r>
              <a:rPr lang="en-US" sz="1600" dirty="0">
                <a:solidFill>
                  <a:schemeClr val="tx2"/>
                </a:solidFill>
              </a:rPr>
              <a:t>If you attempt to login and it doesn’t let you, please email me and I will grant you access</a:t>
            </a:r>
          </a:p>
          <a:p>
            <a:pPr marL="285750" indent="-285750"/>
            <a:r>
              <a:rPr lang="en-US" sz="1800" b="1" dirty="0">
                <a:solidFill>
                  <a:schemeClr val="tx2"/>
                </a:solidFill>
              </a:rPr>
              <a:t>Navigate to the </a:t>
            </a:r>
            <a:r>
              <a:rPr lang="en-US" sz="1800" b="1" u="sng" dirty="0">
                <a:solidFill>
                  <a:schemeClr val="tx2"/>
                </a:solidFill>
              </a:rPr>
              <a:t>2026 Texas Balance of State Activity</a:t>
            </a:r>
          </a:p>
          <a:p>
            <a:pPr marL="285750" indent="-285750"/>
            <a:endParaRPr lang="en-US" sz="1800" b="1" u="sng" dirty="0">
              <a:solidFill>
                <a:schemeClr val="tx2"/>
              </a:solidFill>
            </a:endParaRPr>
          </a:p>
          <a:p>
            <a:pPr marL="285750" indent="-285750"/>
            <a:r>
              <a:rPr lang="en-US" sz="1800" dirty="0">
                <a:solidFill>
                  <a:schemeClr val="tx2"/>
                </a:solidFill>
              </a:rPr>
              <a:t>You are not required to use the command center. This is an optional service for each community. If you are not interested in being in the command center, or you don’t have the capacity that is completely okay. </a:t>
            </a:r>
          </a:p>
        </p:txBody>
      </p:sp>
    </p:spTree>
    <p:extLst>
      <p:ext uri="{BB962C8B-B14F-4D97-AF65-F5344CB8AC3E}">
        <p14:creationId xmlns:p14="http://schemas.microsoft.com/office/powerpoint/2010/main" val="2128005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0929510-2DF0-47B7-B801-421998C8E68B}"/>
              </a:ext>
            </a:extLst>
          </p:cNvPr>
          <p:cNvGrpSpPr/>
          <p:nvPr/>
        </p:nvGrpSpPr>
        <p:grpSpPr>
          <a:xfrm>
            <a:off x="9379" y="89429"/>
            <a:ext cx="12144673" cy="7169070"/>
            <a:chOff x="9379" y="-12171"/>
            <a:chExt cx="12144673" cy="7169070"/>
          </a:xfrm>
        </p:grpSpPr>
        <p:sp>
          <p:nvSpPr>
            <p:cNvPr id="26" name="Rectangle 25">
              <a:extLst>
                <a:ext uri="{FF2B5EF4-FFF2-40B4-BE49-F238E27FC236}">
                  <a16:creationId xmlns:a16="http://schemas.microsoft.com/office/drawing/2014/main" id="{B1E8E123-BE37-4DB7-B77D-CCA8B02174AE}"/>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216A337-A9C1-4055-9F90-AA1879DFFD1E}"/>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28D10AD-B00C-42A1-A891-5EC584A02FB2}"/>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63037C1-0BC9-49E2-9FD8-0A83F785EA3E}"/>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30C14E5-F370-4683-89D5-82A4B22D45BA}"/>
                </a:ext>
              </a:extLst>
            </p:cNvPr>
            <p:cNvSpPr/>
            <p:nvPr/>
          </p:nvSpPr>
          <p:spPr>
            <a:xfrm>
              <a:off x="990598" y="-1285"/>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F45F764E-C817-414A-B318-964D7618E65E}"/>
                </a:ext>
              </a:extLst>
            </p:cNvPr>
            <p:cNvSpPr/>
            <p:nvPr/>
          </p:nvSpPr>
          <p:spPr>
            <a:xfrm>
              <a:off x="568921" y="-1286"/>
              <a:ext cx="9683805"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B11E6F8-5F38-4EF3-B99A-67CF78338E8D}"/>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46">
              <a:extLst>
                <a:ext uri="{FF2B5EF4-FFF2-40B4-BE49-F238E27FC236}">
                  <a16:creationId xmlns:a16="http://schemas.microsoft.com/office/drawing/2014/main" id="{3B3CE90F-CA8B-4F5D-A2F6-669D818BCAB9}"/>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6">
              <a:extLst>
                <a:ext uri="{FF2B5EF4-FFF2-40B4-BE49-F238E27FC236}">
                  <a16:creationId xmlns:a16="http://schemas.microsoft.com/office/drawing/2014/main" id="{54DBD33C-4108-4D51-9264-4B2A8CF85F7E}"/>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0">
              <a:extLst>
                <a:ext uri="{FF2B5EF4-FFF2-40B4-BE49-F238E27FC236}">
                  <a16:creationId xmlns:a16="http://schemas.microsoft.com/office/drawing/2014/main" id="{949F77F9-939E-49BF-A3D4-055E6CB5DB75}"/>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28">
              <a:extLst>
                <a:ext uri="{FF2B5EF4-FFF2-40B4-BE49-F238E27FC236}">
                  <a16:creationId xmlns:a16="http://schemas.microsoft.com/office/drawing/2014/main" id="{03EA4724-7DC3-4508-B925-4401FECD9F2A}"/>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26">
              <a:extLst>
                <a:ext uri="{FF2B5EF4-FFF2-40B4-BE49-F238E27FC236}">
                  <a16:creationId xmlns:a16="http://schemas.microsoft.com/office/drawing/2014/main" id="{4148BDC7-4DC8-477B-ABB8-4178CB7770CE}"/>
                </a:ext>
              </a:extLst>
            </p:cNvPr>
            <p:cNvSpPr/>
            <p:nvPr/>
          </p:nvSpPr>
          <p:spPr>
            <a:xfrm rot="10800000">
              <a:off x="10260719"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24">
              <a:extLst>
                <a:ext uri="{FF2B5EF4-FFF2-40B4-BE49-F238E27FC236}">
                  <a16:creationId xmlns:a16="http://schemas.microsoft.com/office/drawing/2014/main" id="{F8E2B696-7423-4656-8D1D-3647ABE09187}"/>
                </a:ext>
              </a:extLst>
            </p:cNvPr>
            <p:cNvSpPr/>
            <p:nvPr/>
          </p:nvSpPr>
          <p:spPr>
            <a:xfrm>
              <a:off x="13657" y="905597"/>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26B6E3FB-AD4B-4AC3-83A3-701ADCF44D35}"/>
                </a:ext>
              </a:extLst>
            </p:cNvPr>
            <p:cNvSpPr txBox="1"/>
            <p:nvPr/>
          </p:nvSpPr>
          <p:spPr>
            <a:xfrm rot="10800000">
              <a:off x="165832" y="633856"/>
              <a:ext cx="492443" cy="1461416"/>
            </a:xfrm>
            <a:prstGeom prst="rect">
              <a:avLst/>
            </a:prstGeom>
            <a:noFill/>
          </p:spPr>
          <p:txBody>
            <a:bodyPr vert="vert" wrap="square" rtlCol="0">
              <a:spAutoFit/>
            </a:bodyPr>
            <a:lstStyle/>
            <a:p>
              <a:r>
                <a:rPr lang="en-US" sz="2000" dirty="0">
                  <a:solidFill>
                    <a:schemeClr val="bg1"/>
                  </a:solidFill>
                </a:rPr>
                <a:t>Module 2</a:t>
              </a:r>
            </a:p>
          </p:txBody>
        </p:sp>
        <p:sp>
          <p:nvSpPr>
            <p:cNvPr id="42" name="TextBox 41">
              <a:extLst>
                <a:ext uri="{FF2B5EF4-FFF2-40B4-BE49-F238E27FC236}">
                  <a16:creationId xmlns:a16="http://schemas.microsoft.com/office/drawing/2014/main" id="{4E7A8604-4547-4BB7-A3E9-55DE6F317B74}"/>
                </a:ext>
              </a:extLst>
            </p:cNvPr>
            <p:cNvSpPr txBox="1"/>
            <p:nvPr/>
          </p:nvSpPr>
          <p:spPr>
            <a:xfrm>
              <a:off x="10150279" y="1928831"/>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43" name="TextBox 42">
              <a:extLst>
                <a:ext uri="{FF2B5EF4-FFF2-40B4-BE49-F238E27FC236}">
                  <a16:creationId xmlns:a16="http://schemas.microsoft.com/office/drawing/2014/main" id="{931F7397-0FC9-499D-A643-C2C68E2CC19E}"/>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4" name="TextBox 43">
              <a:extLst>
                <a:ext uri="{FF2B5EF4-FFF2-40B4-BE49-F238E27FC236}">
                  <a16:creationId xmlns:a16="http://schemas.microsoft.com/office/drawing/2014/main" id="{0C5ABB9D-6EDB-4531-A127-D4B2A2BAB86C}"/>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5" name="TextBox 44">
              <a:extLst>
                <a:ext uri="{FF2B5EF4-FFF2-40B4-BE49-F238E27FC236}">
                  <a16:creationId xmlns:a16="http://schemas.microsoft.com/office/drawing/2014/main" id="{A63DBAB2-5ECE-4F55-B77B-5FA810460479}"/>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6" name="TextBox 45">
              <a:extLst>
                <a:ext uri="{FF2B5EF4-FFF2-40B4-BE49-F238E27FC236}">
                  <a16:creationId xmlns:a16="http://schemas.microsoft.com/office/drawing/2014/main" id="{9A80AF38-D16D-44A5-A70B-A2BBEB00105F}"/>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7" name="Picture 46">
              <a:extLst>
                <a:ext uri="{FF2B5EF4-FFF2-40B4-BE49-F238E27FC236}">
                  <a16:creationId xmlns:a16="http://schemas.microsoft.com/office/drawing/2014/main" id="{73920E9B-4461-4E03-AA51-06C483B25449}"/>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8" name="Title 2"/>
          <p:cNvSpPr>
            <a:spLocks noGrp="1"/>
          </p:cNvSpPr>
          <p:nvPr>
            <p:ph type="title"/>
          </p:nvPr>
        </p:nvSpPr>
        <p:spPr>
          <a:xfrm>
            <a:off x="890819" y="39972"/>
            <a:ext cx="9369900" cy="1325563"/>
          </a:xfrm>
        </p:spPr>
        <p:txBody>
          <a:bodyPr/>
          <a:lstStyle/>
          <a:p>
            <a:pPr algn="ctr"/>
            <a:r>
              <a:rPr lang="en-US" dirty="0"/>
              <a:t>Map View</a:t>
            </a:r>
          </a:p>
        </p:txBody>
      </p:sp>
      <p:sp>
        <p:nvSpPr>
          <p:cNvPr id="2" name="Rectangle 1">
            <a:extLst>
              <a:ext uri="{FF2B5EF4-FFF2-40B4-BE49-F238E27FC236}">
                <a16:creationId xmlns:a16="http://schemas.microsoft.com/office/drawing/2014/main" id="{002A9959-E36F-4B68-9B9A-5C63B01CF849}"/>
              </a:ext>
            </a:extLst>
          </p:cNvPr>
          <p:cNvSpPr/>
          <p:nvPr/>
        </p:nvSpPr>
        <p:spPr>
          <a:xfrm>
            <a:off x="1155977" y="1376420"/>
            <a:ext cx="8635081" cy="4278094"/>
          </a:xfrm>
          <a:prstGeom prst="rect">
            <a:avLst/>
          </a:prstGeom>
        </p:spPr>
        <p:txBody>
          <a:bodyPr wrap="square">
            <a:spAutoFit/>
          </a:bodyPr>
          <a:lstStyle/>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This view will be most useful when you are looking for duplicate surveys based on the location.</a:t>
            </a:r>
          </a:p>
          <a:p>
            <a:pPr marL="742950" lvl="1" indent="-285750">
              <a:buFont typeface="Arial" panose="020B0604020202020204" pitchFamily="34" charset="0"/>
              <a:buChar char="•"/>
            </a:pPr>
            <a:r>
              <a:rPr lang="en-US" sz="1600" dirty="0">
                <a:solidFill>
                  <a:schemeClr val="tx2"/>
                </a:solidFill>
              </a:rPr>
              <a:t>Keep an eye out for numerous surveys coming in from the same area, especially if there are similar descriptions. </a:t>
            </a:r>
          </a:p>
          <a:p>
            <a:pPr lvl="1"/>
            <a:endParaRPr lang="en-US" sz="1600" dirty="0">
              <a:solidFill>
                <a:schemeClr val="tx2"/>
              </a:solidFill>
            </a:endParaRPr>
          </a:p>
          <a:p>
            <a:pPr marL="285750" indent="-285750">
              <a:buFont typeface="Arial" panose="020B0604020202020204" pitchFamily="34" charset="0"/>
              <a:buChar char="•"/>
            </a:pPr>
            <a:r>
              <a:rPr lang="en-US" dirty="0">
                <a:solidFill>
                  <a:schemeClr val="tx2"/>
                </a:solidFill>
              </a:rPr>
              <a:t>You can edit surveys and archive or tag them on this screen.</a:t>
            </a:r>
          </a:p>
          <a:p>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Notes around archiving:</a:t>
            </a:r>
          </a:p>
          <a:p>
            <a:pPr marL="742950" lvl="1" indent="-285750">
              <a:buFont typeface="Arial" panose="020B0604020202020204" pitchFamily="34" charset="0"/>
              <a:buChar char="•"/>
            </a:pPr>
            <a:r>
              <a:rPr lang="en-US" sz="1600" dirty="0"/>
              <a:t>I always archive the survey with the least information. </a:t>
            </a:r>
          </a:p>
          <a:p>
            <a:pPr marL="742950" lvl="1" indent="-285750">
              <a:buFont typeface="Arial" panose="020B0604020202020204" pitchFamily="34" charset="0"/>
              <a:buChar char="•"/>
            </a:pPr>
            <a:r>
              <a:rPr lang="en-US" sz="1600" dirty="0"/>
              <a:t>If they have about the same information, I archive the one that came in second (since technically it is the duplicate)</a:t>
            </a:r>
          </a:p>
          <a:p>
            <a:pPr marL="742950" lvl="1" indent="-285750">
              <a:buFont typeface="Arial" panose="020B0604020202020204" pitchFamily="34" charset="0"/>
              <a:buChar char="•"/>
            </a:pPr>
            <a:r>
              <a:rPr lang="en-US" sz="1600" dirty="0"/>
              <a:t>I only archive surveys when I am completely confident that it is a duplicate. </a:t>
            </a:r>
          </a:p>
          <a:p>
            <a:pPr lvl="1"/>
            <a:endParaRPr lang="en-US" sz="1600" b="1" dirty="0">
              <a:solidFill>
                <a:schemeClr val="tx2"/>
              </a:solidFill>
            </a:endParaRPr>
          </a:p>
          <a:p>
            <a:pPr marL="285750" indent="-285750">
              <a:buFont typeface="Arial" panose="020B0604020202020204" pitchFamily="34" charset="0"/>
              <a:buChar char="•"/>
            </a:pPr>
            <a:r>
              <a:rPr lang="en-US" b="1" dirty="0">
                <a:solidFill>
                  <a:schemeClr val="tx2"/>
                </a:solidFill>
              </a:rPr>
              <a:t>Tagging surveys is a new option this year that will allow you to categorize a duplicate survey without having to immediately archive it. </a:t>
            </a:r>
          </a:p>
        </p:txBody>
      </p:sp>
    </p:spTree>
    <p:extLst>
      <p:ext uri="{BB962C8B-B14F-4D97-AF65-F5344CB8AC3E}">
        <p14:creationId xmlns:p14="http://schemas.microsoft.com/office/powerpoint/2010/main" val="5867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29E24590-B70A-4A09-97D6-FE1D604A578A}"/>
              </a:ext>
            </a:extLst>
          </p:cNvPr>
          <p:cNvGrpSpPr/>
          <p:nvPr/>
        </p:nvGrpSpPr>
        <p:grpSpPr>
          <a:xfrm>
            <a:off x="9379" y="-12171"/>
            <a:ext cx="12144673" cy="7169070"/>
            <a:chOff x="9379" y="-12171"/>
            <a:chExt cx="12144673" cy="7169070"/>
          </a:xfrm>
        </p:grpSpPr>
        <p:sp>
          <p:nvSpPr>
            <p:cNvPr id="29" name="Rectangle 28">
              <a:extLst>
                <a:ext uri="{FF2B5EF4-FFF2-40B4-BE49-F238E27FC236}">
                  <a16:creationId xmlns:a16="http://schemas.microsoft.com/office/drawing/2014/main" id="{6CC0BF14-32EF-4065-8629-A1508D9232AF}"/>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9DCCCDD3-7CF6-4633-937D-2F762BE21FB0}"/>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5C0D99C-A4FA-49D1-832D-D8AAAF2FC3D6}"/>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6E80B2E-6B95-47A6-943C-B06E0B411355}"/>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A39C972D-78F7-4B23-A89C-F0BF7B05E9FC}"/>
                </a:ext>
              </a:extLst>
            </p:cNvPr>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0307C82A-4DB8-454F-97AF-C7CC0DBF58EF}"/>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8D356B7E-5651-4D28-AA15-6272DD196100}"/>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36">
              <a:extLst>
                <a:ext uri="{FF2B5EF4-FFF2-40B4-BE49-F238E27FC236}">
                  <a16:creationId xmlns:a16="http://schemas.microsoft.com/office/drawing/2014/main" id="{C4A14CC1-36F2-48CF-B137-CDDFD45C740C}"/>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30">
              <a:extLst>
                <a:ext uri="{FF2B5EF4-FFF2-40B4-BE49-F238E27FC236}">
                  <a16:creationId xmlns:a16="http://schemas.microsoft.com/office/drawing/2014/main" id="{8AFF90C6-A40F-4F36-8BDF-C5A8D9EC0302}"/>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28">
              <a:extLst>
                <a:ext uri="{FF2B5EF4-FFF2-40B4-BE49-F238E27FC236}">
                  <a16:creationId xmlns:a16="http://schemas.microsoft.com/office/drawing/2014/main" id="{06F2559D-8692-4363-A0AE-95A6F18C8872}"/>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26">
              <a:extLst>
                <a:ext uri="{FF2B5EF4-FFF2-40B4-BE49-F238E27FC236}">
                  <a16:creationId xmlns:a16="http://schemas.microsoft.com/office/drawing/2014/main" id="{3747D596-F2CD-4D0A-BE68-30A9949B9449}"/>
                </a:ext>
              </a:extLst>
            </p:cNvPr>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37A9041A-D61E-486A-BF8D-BA39774AC28B}"/>
                </a:ext>
              </a:extLst>
            </p:cNvPr>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5" name="TextBox 54">
              <a:extLst>
                <a:ext uri="{FF2B5EF4-FFF2-40B4-BE49-F238E27FC236}">
                  <a16:creationId xmlns:a16="http://schemas.microsoft.com/office/drawing/2014/main" id="{EB557AA3-8EC2-4988-8115-B001AE994F3C}"/>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56" name="TextBox 55">
              <a:extLst>
                <a:ext uri="{FF2B5EF4-FFF2-40B4-BE49-F238E27FC236}">
                  <a16:creationId xmlns:a16="http://schemas.microsoft.com/office/drawing/2014/main" id="{BAD7182E-E86F-43D2-BF62-7B9DB192D4E8}"/>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57" name="TextBox 56">
              <a:extLst>
                <a:ext uri="{FF2B5EF4-FFF2-40B4-BE49-F238E27FC236}">
                  <a16:creationId xmlns:a16="http://schemas.microsoft.com/office/drawing/2014/main" id="{B13B34B5-7639-44BE-89A8-A43587F794FE}"/>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58" name="TextBox 57">
              <a:extLst>
                <a:ext uri="{FF2B5EF4-FFF2-40B4-BE49-F238E27FC236}">
                  <a16:creationId xmlns:a16="http://schemas.microsoft.com/office/drawing/2014/main" id="{EE004F6A-A1D2-4A19-B659-DFBAB21AEB33}"/>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9" name="Picture 58">
              <a:extLst>
                <a:ext uri="{FF2B5EF4-FFF2-40B4-BE49-F238E27FC236}">
                  <a16:creationId xmlns:a16="http://schemas.microsoft.com/office/drawing/2014/main" id="{2502E53C-42E9-42D0-ABE4-2F85C245812F}"/>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22" name="Title 2"/>
          <p:cNvSpPr>
            <a:spLocks noGrp="1"/>
          </p:cNvSpPr>
          <p:nvPr>
            <p:ph type="title"/>
          </p:nvPr>
        </p:nvSpPr>
        <p:spPr>
          <a:xfrm>
            <a:off x="590800" y="3566"/>
            <a:ext cx="9997413" cy="1325563"/>
          </a:xfrm>
        </p:spPr>
        <p:txBody>
          <a:bodyPr/>
          <a:lstStyle/>
          <a:p>
            <a:pPr algn="ctr"/>
            <a:r>
              <a:rPr lang="en-US" dirty="0"/>
              <a:t>List View</a:t>
            </a:r>
          </a:p>
        </p:txBody>
      </p:sp>
      <p:sp>
        <p:nvSpPr>
          <p:cNvPr id="23" name="Content Placeholder 4"/>
          <p:cNvSpPr>
            <a:spLocks noGrp="1"/>
          </p:cNvSpPr>
          <p:nvPr>
            <p:ph idx="1"/>
          </p:nvPr>
        </p:nvSpPr>
        <p:spPr>
          <a:xfrm>
            <a:off x="1388502" y="1293933"/>
            <a:ext cx="8326521" cy="4351338"/>
          </a:xfrm>
        </p:spPr>
        <p:txBody>
          <a:bodyPr>
            <a:normAutofit fontScale="70000" lnSpcReduction="20000"/>
          </a:bodyPr>
          <a:lstStyle/>
          <a:p>
            <a:pPr marL="0" indent="0">
              <a:buNone/>
            </a:pPr>
            <a:r>
              <a:rPr lang="en-US" sz="2600" b="1" dirty="0">
                <a:solidFill>
                  <a:schemeClr val="tx2"/>
                </a:solidFill>
              </a:rPr>
              <a:t>Reminders: </a:t>
            </a:r>
          </a:p>
          <a:p>
            <a:pPr marL="285750" indent="-285750"/>
            <a:r>
              <a:rPr lang="en-US" sz="2600" b="1" dirty="0">
                <a:solidFill>
                  <a:schemeClr val="tx2"/>
                </a:solidFill>
              </a:rPr>
              <a:t>This view is most useful when you are looking for duplicate surveys based on description.</a:t>
            </a:r>
          </a:p>
          <a:p>
            <a:pPr marL="742950" lvl="1" indent="-285750"/>
            <a:r>
              <a:rPr lang="en-US" sz="2300" dirty="0">
                <a:solidFill>
                  <a:schemeClr val="tx2"/>
                </a:solidFill>
              </a:rPr>
              <a:t>You will primarily use the notes section since most of the other columns will be unknown/blank.</a:t>
            </a:r>
          </a:p>
          <a:p>
            <a:pPr marL="457200" lvl="1" indent="0">
              <a:buNone/>
            </a:pPr>
            <a:endParaRPr lang="en-US" sz="2100" dirty="0">
              <a:solidFill>
                <a:schemeClr val="tx2"/>
              </a:solidFill>
            </a:endParaRPr>
          </a:p>
          <a:p>
            <a:pPr marL="285750" indent="-285750"/>
            <a:r>
              <a:rPr lang="en-US" sz="2600" dirty="0">
                <a:solidFill>
                  <a:schemeClr val="tx2"/>
                </a:solidFill>
              </a:rPr>
              <a:t>You should try using a combination of looking at the list view and the map view to find duplicates</a:t>
            </a:r>
          </a:p>
          <a:p>
            <a:pPr marL="742950" lvl="1" indent="-285750"/>
            <a:r>
              <a:rPr lang="en-US" sz="2300" dirty="0">
                <a:solidFill>
                  <a:schemeClr val="tx2"/>
                </a:solidFill>
              </a:rPr>
              <a:t>Open up the surveys to look for similarities based on age, location you encounters, or visible characteristics</a:t>
            </a:r>
            <a:endParaRPr lang="en-US" sz="2300" b="1" dirty="0">
              <a:solidFill>
                <a:schemeClr val="tx2"/>
              </a:solidFill>
            </a:endParaRPr>
          </a:p>
          <a:p>
            <a:pPr marL="285750" indent="-285750"/>
            <a:r>
              <a:rPr lang="en-US" sz="2600" b="1" dirty="0">
                <a:solidFill>
                  <a:schemeClr val="tx2"/>
                </a:solidFill>
              </a:rPr>
              <a:t>Types of Tag Options</a:t>
            </a:r>
          </a:p>
          <a:p>
            <a:pPr marL="742950" lvl="1" indent="-285750"/>
            <a:r>
              <a:rPr lang="en-US" sz="2300" dirty="0">
                <a:solidFill>
                  <a:schemeClr val="tx2"/>
                </a:solidFill>
              </a:rPr>
              <a:t>Duplicate survey</a:t>
            </a:r>
          </a:p>
          <a:p>
            <a:pPr marL="742950" lvl="1" indent="-285750"/>
            <a:r>
              <a:rPr lang="en-US" sz="2300" dirty="0">
                <a:solidFill>
                  <a:schemeClr val="tx2"/>
                </a:solidFill>
              </a:rPr>
              <a:t>Reviewed/Approved by (insert name here)</a:t>
            </a:r>
          </a:p>
          <a:p>
            <a:pPr marL="742950" lvl="1" indent="-285750"/>
            <a:r>
              <a:rPr lang="en-US" sz="2300" dirty="0">
                <a:solidFill>
                  <a:schemeClr val="tx2"/>
                </a:solidFill>
              </a:rPr>
              <a:t>Insert location of survey (Park/Outdoor encampment)</a:t>
            </a:r>
          </a:p>
          <a:p>
            <a:pPr marL="285750" indent="-285750"/>
            <a:r>
              <a:rPr lang="en-US" sz="2600" dirty="0">
                <a:solidFill>
                  <a:schemeClr val="tx2"/>
                </a:solidFill>
              </a:rPr>
              <a:t>The custom filter should be used with a combination of a few questions; however, you should keep the number of filters relatively small. </a:t>
            </a:r>
          </a:p>
          <a:p>
            <a:endParaRPr lang="en-US" dirty="0"/>
          </a:p>
        </p:txBody>
      </p:sp>
    </p:spTree>
    <p:extLst>
      <p:ext uri="{BB962C8B-B14F-4D97-AF65-F5344CB8AC3E}">
        <p14:creationId xmlns:p14="http://schemas.microsoft.com/office/powerpoint/2010/main" val="835103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C4D82C36-A773-4E09-B76A-B913B3C86961}"/>
              </a:ext>
            </a:extLst>
          </p:cNvPr>
          <p:cNvGrpSpPr/>
          <p:nvPr/>
        </p:nvGrpSpPr>
        <p:grpSpPr>
          <a:xfrm>
            <a:off x="9379" y="-12171"/>
            <a:ext cx="12144673" cy="7169070"/>
            <a:chOff x="9379" y="-12171"/>
            <a:chExt cx="12144673" cy="7169070"/>
          </a:xfrm>
        </p:grpSpPr>
        <p:sp>
          <p:nvSpPr>
            <p:cNvPr id="29" name="Rectangle 28">
              <a:extLst>
                <a:ext uri="{FF2B5EF4-FFF2-40B4-BE49-F238E27FC236}">
                  <a16:creationId xmlns:a16="http://schemas.microsoft.com/office/drawing/2014/main" id="{62B9D77C-6195-4E8C-835B-DA5216F48219}"/>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158DF4A8-5240-46DC-8266-B088017605C0}"/>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9CF0DDEE-DF06-493E-9C76-02581DCDB530}"/>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1D36B5E4-8F9A-4919-B6E1-AFF42BB96EFD}"/>
                </a:ext>
              </a:extLst>
            </p:cNvPr>
            <p:cNvSpPr/>
            <p:nvPr/>
          </p:nvSpPr>
          <p:spPr>
            <a:xfrm>
              <a:off x="1295402" y="9600"/>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723B7BB3-A55D-40E9-8EE5-5BC078559888}"/>
                </a:ext>
              </a:extLst>
            </p:cNvPr>
            <p:cNvSpPr/>
            <p:nvPr/>
          </p:nvSpPr>
          <p:spPr>
            <a:xfrm>
              <a:off x="581885" y="-1285"/>
              <a:ext cx="9997413"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DED76A7B-E538-4A1E-9E30-A6770C73EF1F}"/>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6">
              <a:extLst>
                <a:ext uri="{FF2B5EF4-FFF2-40B4-BE49-F238E27FC236}">
                  <a16:creationId xmlns:a16="http://schemas.microsoft.com/office/drawing/2014/main" id="{9D4802BF-9AAF-4D58-9CB9-75A9D9312AA5}"/>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36">
              <a:extLst>
                <a:ext uri="{FF2B5EF4-FFF2-40B4-BE49-F238E27FC236}">
                  <a16:creationId xmlns:a16="http://schemas.microsoft.com/office/drawing/2014/main" id="{A342E032-6670-4EF8-8615-612032FF37BA}"/>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30">
              <a:extLst>
                <a:ext uri="{FF2B5EF4-FFF2-40B4-BE49-F238E27FC236}">
                  <a16:creationId xmlns:a16="http://schemas.microsoft.com/office/drawing/2014/main" id="{DE3CFCEB-8E26-4E9F-98FC-0E05F8F0F305}"/>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28">
              <a:extLst>
                <a:ext uri="{FF2B5EF4-FFF2-40B4-BE49-F238E27FC236}">
                  <a16:creationId xmlns:a16="http://schemas.microsoft.com/office/drawing/2014/main" id="{FA2FABE4-851E-410A-A979-87746DAD6D89}"/>
                </a:ext>
              </a:extLst>
            </p:cNvPr>
            <p:cNvSpPr/>
            <p:nvPr/>
          </p:nvSpPr>
          <p:spPr>
            <a:xfrm rot="10800000">
              <a:off x="10588213"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26">
              <a:extLst>
                <a:ext uri="{FF2B5EF4-FFF2-40B4-BE49-F238E27FC236}">
                  <a16:creationId xmlns:a16="http://schemas.microsoft.com/office/drawing/2014/main" id="{1EB8CB5E-06C8-497E-9BDD-FC5231DCD255}"/>
                </a:ext>
              </a:extLst>
            </p:cNvPr>
            <p:cNvSpPr/>
            <p:nvPr/>
          </p:nvSpPr>
          <p:spPr>
            <a:xfrm>
              <a:off x="17706" y="1867364"/>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106B1CB7-1B5E-4F07-892F-C4524ED8BC82}"/>
                </a:ext>
              </a:extLst>
            </p:cNvPr>
            <p:cNvSpPr txBox="1"/>
            <p:nvPr/>
          </p:nvSpPr>
          <p:spPr>
            <a:xfrm rot="10800000">
              <a:off x="191457" y="1595623"/>
              <a:ext cx="492443" cy="1461416"/>
            </a:xfrm>
            <a:prstGeom prst="rect">
              <a:avLst/>
            </a:prstGeom>
            <a:noFill/>
          </p:spPr>
          <p:txBody>
            <a:bodyPr vert="vert" wrap="square" rtlCol="0">
              <a:spAutoFit/>
            </a:bodyPr>
            <a:lstStyle/>
            <a:p>
              <a:r>
                <a:rPr lang="en-US" sz="2000" dirty="0">
                  <a:solidFill>
                    <a:schemeClr val="bg1"/>
                  </a:solidFill>
                </a:rPr>
                <a:t>Module 3</a:t>
              </a:r>
            </a:p>
          </p:txBody>
        </p:sp>
        <p:sp>
          <p:nvSpPr>
            <p:cNvPr id="55" name="TextBox 54">
              <a:extLst>
                <a:ext uri="{FF2B5EF4-FFF2-40B4-BE49-F238E27FC236}">
                  <a16:creationId xmlns:a16="http://schemas.microsoft.com/office/drawing/2014/main" id="{FA91B815-B57A-4808-A3AD-6368C61FBC28}"/>
                </a:ext>
              </a:extLst>
            </p:cNvPr>
            <p:cNvSpPr txBox="1"/>
            <p:nvPr/>
          </p:nvSpPr>
          <p:spPr>
            <a:xfrm>
              <a:off x="10492251" y="28841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56" name="TextBox 55">
              <a:extLst>
                <a:ext uri="{FF2B5EF4-FFF2-40B4-BE49-F238E27FC236}">
                  <a16:creationId xmlns:a16="http://schemas.microsoft.com/office/drawing/2014/main" id="{A089B15B-EA20-45E3-ADA5-59652456C409}"/>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57" name="TextBox 56">
              <a:extLst>
                <a:ext uri="{FF2B5EF4-FFF2-40B4-BE49-F238E27FC236}">
                  <a16:creationId xmlns:a16="http://schemas.microsoft.com/office/drawing/2014/main" id="{7CEB55EC-BC28-4A06-B99F-33F9267DF9BC}"/>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58" name="TextBox 57">
              <a:extLst>
                <a:ext uri="{FF2B5EF4-FFF2-40B4-BE49-F238E27FC236}">
                  <a16:creationId xmlns:a16="http://schemas.microsoft.com/office/drawing/2014/main" id="{51F9BA20-2033-4BA4-82C3-033BC58A93B9}"/>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9" name="Picture 58">
              <a:extLst>
                <a:ext uri="{FF2B5EF4-FFF2-40B4-BE49-F238E27FC236}">
                  <a16:creationId xmlns:a16="http://schemas.microsoft.com/office/drawing/2014/main" id="{C96836C3-56F7-416C-B3E4-916C363C06FE}"/>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22" name="Title 2"/>
          <p:cNvSpPr>
            <a:spLocks noGrp="1"/>
          </p:cNvSpPr>
          <p:nvPr>
            <p:ph type="title"/>
          </p:nvPr>
        </p:nvSpPr>
        <p:spPr>
          <a:xfrm>
            <a:off x="571562" y="3566"/>
            <a:ext cx="10016651" cy="1325563"/>
          </a:xfrm>
        </p:spPr>
        <p:txBody>
          <a:bodyPr/>
          <a:lstStyle/>
          <a:p>
            <a:pPr algn="ctr"/>
            <a:r>
              <a:rPr lang="en-US" dirty="0"/>
              <a:t>Duplicate Observation Surveys</a:t>
            </a:r>
          </a:p>
        </p:txBody>
      </p:sp>
      <p:sp>
        <p:nvSpPr>
          <p:cNvPr id="23" name="Content Placeholder 4"/>
          <p:cNvSpPr>
            <a:spLocks noGrp="1"/>
          </p:cNvSpPr>
          <p:nvPr>
            <p:ph idx="1"/>
          </p:nvPr>
        </p:nvSpPr>
        <p:spPr>
          <a:xfrm>
            <a:off x="1663394" y="1253330"/>
            <a:ext cx="8208877" cy="4351338"/>
          </a:xfrm>
        </p:spPr>
        <p:txBody>
          <a:bodyPr>
            <a:normAutofit/>
          </a:bodyPr>
          <a:lstStyle/>
          <a:p>
            <a:pPr marL="0" indent="0">
              <a:buNone/>
            </a:pPr>
            <a:r>
              <a:rPr lang="en-US" sz="2000" b="1" dirty="0"/>
              <a:t>Overall the ways you are going to find duplicate observation surveys are as follows: </a:t>
            </a:r>
          </a:p>
          <a:p>
            <a:pPr marL="342900" lvl="0" indent="-342900"/>
            <a:r>
              <a:rPr lang="en-US" sz="1800" dirty="0"/>
              <a:t>Using the map view and looking at similar surveys that are occurring in the same general area (in this circumstance you will heavily rely on the age range as well as the description that was written by the volunteer).</a:t>
            </a:r>
          </a:p>
          <a:p>
            <a:pPr marL="342900" lvl="0" indent="-342900"/>
            <a:endParaRPr lang="en-US" sz="1800" dirty="0"/>
          </a:p>
          <a:p>
            <a:pPr marL="285750" lvl="0" indent="-285750"/>
            <a:r>
              <a:rPr lang="en-US" sz="1800" dirty="0"/>
              <a:t>Using the notes section on the list view to find similar descriptions and/nicknames being written.</a:t>
            </a:r>
          </a:p>
          <a:p>
            <a:pPr marL="285750" lvl="0" indent="-285750"/>
            <a:endParaRPr lang="en-US" sz="1800" dirty="0"/>
          </a:p>
          <a:p>
            <a:pPr marL="285750" lvl="0" indent="-285750"/>
            <a:r>
              <a:rPr lang="en-US" sz="1800" dirty="0"/>
              <a:t>Using the custom filter option and looking over surveys with numerous very similar answers. </a:t>
            </a:r>
          </a:p>
          <a:p>
            <a:endParaRPr lang="en-US" dirty="0"/>
          </a:p>
        </p:txBody>
      </p:sp>
    </p:spTree>
    <p:extLst>
      <p:ext uri="{BB962C8B-B14F-4D97-AF65-F5344CB8AC3E}">
        <p14:creationId xmlns:p14="http://schemas.microsoft.com/office/powerpoint/2010/main" val="51209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9209C1FC-A392-4FC0-83A1-650423F483A4}"/>
              </a:ext>
            </a:extLst>
          </p:cNvPr>
          <p:cNvGrpSpPr/>
          <p:nvPr/>
        </p:nvGrpSpPr>
        <p:grpSpPr>
          <a:xfrm>
            <a:off x="9379" y="-12171"/>
            <a:ext cx="12144673" cy="7169070"/>
            <a:chOff x="9379" y="-12171"/>
            <a:chExt cx="12144673" cy="7169070"/>
          </a:xfrm>
        </p:grpSpPr>
        <p:sp>
          <p:nvSpPr>
            <p:cNvPr id="31" name="Rectangle 30">
              <a:extLst>
                <a:ext uri="{FF2B5EF4-FFF2-40B4-BE49-F238E27FC236}">
                  <a16:creationId xmlns:a16="http://schemas.microsoft.com/office/drawing/2014/main" id="{87E5F0FD-543D-46D4-9C9C-2C15600851AC}"/>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9D4674D-7305-4FA4-A8B3-760E3DF92EFC}"/>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5AEDF8DF-7E42-4D6E-9249-6427723E01F6}"/>
                </a:ext>
              </a:extLst>
            </p:cNvPr>
            <p:cNvSpPr/>
            <p:nvPr/>
          </p:nvSpPr>
          <p:spPr>
            <a:xfrm>
              <a:off x="1654623"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94E01C61-A3EC-44AA-9702-A1DD788C7410}"/>
                </a:ext>
              </a:extLst>
            </p:cNvPr>
            <p:cNvSpPr/>
            <p:nvPr/>
          </p:nvSpPr>
          <p:spPr>
            <a:xfrm>
              <a:off x="581885" y="9600"/>
              <a:ext cx="10302217"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BA196ED7-AA12-4170-846E-DED7B8D06E12}"/>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6">
              <a:extLst>
                <a:ext uri="{FF2B5EF4-FFF2-40B4-BE49-F238E27FC236}">
                  <a16:creationId xmlns:a16="http://schemas.microsoft.com/office/drawing/2014/main" id="{2197C9C3-A649-4D1C-A87C-0664E4710CD7}"/>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36">
              <a:extLst>
                <a:ext uri="{FF2B5EF4-FFF2-40B4-BE49-F238E27FC236}">
                  <a16:creationId xmlns:a16="http://schemas.microsoft.com/office/drawing/2014/main" id="{0D8C9E54-5C68-448B-AF8C-D5ED0C7D14D8}"/>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30">
              <a:extLst>
                <a:ext uri="{FF2B5EF4-FFF2-40B4-BE49-F238E27FC236}">
                  <a16:creationId xmlns:a16="http://schemas.microsoft.com/office/drawing/2014/main" id="{F1F85E34-8CB9-488E-AC33-41AA878084A0}"/>
                </a:ext>
              </a:extLst>
            </p:cNvPr>
            <p:cNvSpPr/>
            <p:nvPr/>
          </p:nvSpPr>
          <p:spPr>
            <a:xfrm rot="10800000">
              <a:off x="10899389"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28">
              <a:extLst>
                <a:ext uri="{FF2B5EF4-FFF2-40B4-BE49-F238E27FC236}">
                  <a16:creationId xmlns:a16="http://schemas.microsoft.com/office/drawing/2014/main" id="{5D16A5A2-ED43-499F-9D24-7B81F21F42E6}"/>
                </a:ext>
              </a:extLst>
            </p:cNvPr>
            <p:cNvSpPr/>
            <p:nvPr/>
          </p:nvSpPr>
          <p:spPr>
            <a:xfrm>
              <a:off x="16021" y="281825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2B62753A-5CA3-426A-92F2-AA8A510C8328}"/>
                </a:ext>
              </a:extLst>
            </p:cNvPr>
            <p:cNvSpPr txBox="1"/>
            <p:nvPr/>
          </p:nvSpPr>
          <p:spPr>
            <a:xfrm rot="10800000">
              <a:off x="214916" y="2546518"/>
              <a:ext cx="492443" cy="1461416"/>
            </a:xfrm>
            <a:prstGeom prst="rect">
              <a:avLst/>
            </a:prstGeom>
            <a:noFill/>
          </p:spPr>
          <p:txBody>
            <a:bodyPr vert="vert" wrap="square" rtlCol="0">
              <a:spAutoFit/>
            </a:bodyPr>
            <a:lstStyle/>
            <a:p>
              <a:r>
                <a:rPr lang="en-US" sz="2000" dirty="0">
                  <a:solidFill>
                    <a:schemeClr val="bg1"/>
                  </a:solidFill>
                </a:rPr>
                <a:t>Module 4</a:t>
              </a:r>
            </a:p>
          </p:txBody>
        </p:sp>
        <p:sp>
          <p:nvSpPr>
            <p:cNvPr id="47" name="TextBox 46">
              <a:extLst>
                <a:ext uri="{FF2B5EF4-FFF2-40B4-BE49-F238E27FC236}">
                  <a16:creationId xmlns:a16="http://schemas.microsoft.com/office/drawing/2014/main" id="{E04042F9-A703-467B-AF1A-F72A06B8792C}"/>
                </a:ext>
              </a:extLst>
            </p:cNvPr>
            <p:cNvSpPr txBox="1"/>
            <p:nvPr/>
          </p:nvSpPr>
          <p:spPr>
            <a:xfrm>
              <a:off x="10800769" y="3839404"/>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8" name="TextBox 47">
              <a:extLst>
                <a:ext uri="{FF2B5EF4-FFF2-40B4-BE49-F238E27FC236}">
                  <a16:creationId xmlns:a16="http://schemas.microsoft.com/office/drawing/2014/main" id="{2581C1B1-B994-4F24-95B4-15E0F6777178}"/>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9" name="TextBox 48">
              <a:extLst>
                <a:ext uri="{FF2B5EF4-FFF2-40B4-BE49-F238E27FC236}">
                  <a16:creationId xmlns:a16="http://schemas.microsoft.com/office/drawing/2014/main" id="{E2E7EF48-5293-4ABD-89E5-252E19EC09E9}"/>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50" name="Picture 49">
              <a:extLst>
                <a:ext uri="{FF2B5EF4-FFF2-40B4-BE49-F238E27FC236}">
                  <a16:creationId xmlns:a16="http://schemas.microsoft.com/office/drawing/2014/main" id="{65792A50-D01B-49B3-8484-B942A9E3BDA2}"/>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19" name="Title 2"/>
          <p:cNvSpPr>
            <a:spLocks noGrp="1"/>
          </p:cNvSpPr>
          <p:nvPr>
            <p:ph type="title"/>
          </p:nvPr>
        </p:nvSpPr>
        <p:spPr>
          <a:xfrm>
            <a:off x="592485" y="13538"/>
            <a:ext cx="10302218" cy="1325563"/>
          </a:xfrm>
        </p:spPr>
        <p:txBody>
          <a:bodyPr/>
          <a:lstStyle/>
          <a:p>
            <a:pPr algn="ctr"/>
            <a:r>
              <a:rPr lang="en-US" dirty="0"/>
              <a:t>Running Reports for Data Quality</a:t>
            </a:r>
          </a:p>
        </p:txBody>
      </p:sp>
      <p:sp>
        <p:nvSpPr>
          <p:cNvPr id="20" name="Content Placeholder 4"/>
          <p:cNvSpPr>
            <a:spLocks noGrp="1"/>
          </p:cNvSpPr>
          <p:nvPr>
            <p:ph idx="1"/>
          </p:nvPr>
        </p:nvSpPr>
        <p:spPr>
          <a:xfrm>
            <a:off x="1263198" y="1222875"/>
            <a:ext cx="8960792" cy="4351338"/>
          </a:xfrm>
        </p:spPr>
        <p:txBody>
          <a:bodyPr>
            <a:normAutofit/>
          </a:bodyPr>
          <a:lstStyle/>
          <a:p>
            <a:pPr marL="0" indent="0">
              <a:buNone/>
            </a:pPr>
            <a:r>
              <a:rPr lang="en-US" sz="1800" b="1" dirty="0">
                <a:solidFill>
                  <a:schemeClr val="tx2"/>
                </a:solidFill>
              </a:rPr>
              <a:t>Reminders: </a:t>
            </a:r>
          </a:p>
          <a:p>
            <a:pPr marL="285750" indent="-285750"/>
            <a:r>
              <a:rPr lang="en-US" sz="1800" b="1" dirty="0">
                <a:solidFill>
                  <a:schemeClr val="tx2"/>
                </a:solidFill>
              </a:rPr>
              <a:t>When you read a report you can select the blue underlined number and it brings you to a screen that shows every survey that falls under that category</a:t>
            </a:r>
          </a:p>
          <a:p>
            <a:pPr marL="742950" lvl="1" indent="-285750"/>
            <a:r>
              <a:rPr lang="en-US" sz="1600" dirty="0">
                <a:solidFill>
                  <a:schemeClr val="tx2"/>
                </a:solidFill>
              </a:rPr>
              <a:t>It is most helpful on the data quality page, since it will show you which surveys are missing this information.</a:t>
            </a:r>
          </a:p>
          <a:p>
            <a:pPr marL="1200150" lvl="2" indent="-285750"/>
            <a:r>
              <a:rPr lang="en-US" sz="1400" dirty="0">
                <a:solidFill>
                  <a:schemeClr val="tx2"/>
                </a:solidFill>
              </a:rPr>
              <a:t>All observation surveys will show up as missing information if you run an unsheltered report. </a:t>
            </a:r>
          </a:p>
          <a:p>
            <a:pPr marL="742950" lvl="1" indent="-285750"/>
            <a:r>
              <a:rPr lang="en-US" sz="1600" dirty="0">
                <a:solidFill>
                  <a:schemeClr val="tx2"/>
                </a:solidFill>
              </a:rPr>
              <a:t>You can manually select an individual county or city.</a:t>
            </a:r>
          </a:p>
          <a:p>
            <a:pPr marL="285750" indent="-285750"/>
            <a:r>
              <a:rPr lang="en-US" sz="1800" b="1" dirty="0">
                <a:solidFill>
                  <a:schemeClr val="tx2"/>
                </a:solidFill>
              </a:rPr>
              <a:t>Do not release the PIT reports to your community until you have been given approval by me to do so. </a:t>
            </a:r>
          </a:p>
          <a:p>
            <a:pPr marL="742950" lvl="1" indent="-285750"/>
            <a:r>
              <a:rPr lang="en-US" sz="1600" dirty="0">
                <a:solidFill>
                  <a:schemeClr val="tx2"/>
                </a:solidFill>
              </a:rPr>
              <a:t>There will be special reports created for observation surveys</a:t>
            </a:r>
          </a:p>
          <a:p>
            <a:pPr marL="742950" lvl="1" indent="-285750"/>
            <a:r>
              <a:rPr lang="en-US" sz="1600" dirty="0">
                <a:solidFill>
                  <a:schemeClr val="tx2"/>
                </a:solidFill>
              </a:rPr>
              <a:t>The data cleaning process means that your results from the day of the PIT count will likely change at least slightly. </a:t>
            </a:r>
          </a:p>
          <a:p>
            <a:endParaRPr lang="en-US" sz="1800" dirty="0"/>
          </a:p>
          <a:p>
            <a:endParaRPr lang="en-US" dirty="0"/>
          </a:p>
        </p:txBody>
      </p:sp>
    </p:spTree>
    <p:extLst>
      <p:ext uri="{BB962C8B-B14F-4D97-AF65-F5344CB8AC3E}">
        <p14:creationId xmlns:p14="http://schemas.microsoft.com/office/powerpoint/2010/main" val="381199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4BAF2550-21D3-4E42-B907-7F3799BF6387}"/>
              </a:ext>
            </a:extLst>
          </p:cNvPr>
          <p:cNvGrpSpPr/>
          <p:nvPr/>
        </p:nvGrpSpPr>
        <p:grpSpPr>
          <a:xfrm>
            <a:off x="9379" y="-12171"/>
            <a:ext cx="12144673" cy="7169070"/>
            <a:chOff x="9379" y="-12171"/>
            <a:chExt cx="12144673" cy="7169070"/>
          </a:xfrm>
        </p:grpSpPr>
        <p:sp>
          <p:nvSpPr>
            <p:cNvPr id="34" name="Rectangle 33">
              <a:extLst>
                <a:ext uri="{FF2B5EF4-FFF2-40B4-BE49-F238E27FC236}">
                  <a16:creationId xmlns:a16="http://schemas.microsoft.com/office/drawing/2014/main" id="{913D5408-B414-4FE9-8CB9-1C0A208886FA}"/>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BB1B7B10-F938-4C30-AF99-4D49F0E3D69A}"/>
                </a:ext>
              </a:extLst>
            </p:cNvPr>
            <p:cNvSpPr/>
            <p:nvPr/>
          </p:nvSpPr>
          <p:spPr>
            <a:xfrm>
              <a:off x="2002966"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FBA30AB-D214-4AD3-AA31-7247A8E54B94}"/>
                </a:ext>
              </a:extLst>
            </p:cNvPr>
            <p:cNvSpPr/>
            <p:nvPr/>
          </p:nvSpPr>
          <p:spPr>
            <a:xfrm>
              <a:off x="581885" y="-1286"/>
              <a:ext cx="10661438"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D589855-B8F5-4D9F-9BA4-FCA722F4D18E}"/>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46">
              <a:extLst>
                <a:ext uri="{FF2B5EF4-FFF2-40B4-BE49-F238E27FC236}">
                  <a16:creationId xmlns:a16="http://schemas.microsoft.com/office/drawing/2014/main" id="{C192FA35-4634-4DB9-A0DF-5238D8D782D3}"/>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36">
              <a:extLst>
                <a:ext uri="{FF2B5EF4-FFF2-40B4-BE49-F238E27FC236}">
                  <a16:creationId xmlns:a16="http://schemas.microsoft.com/office/drawing/2014/main" id="{CA84812F-E0FF-4E50-8CE9-14DD55BED34D}"/>
                </a:ext>
              </a:extLst>
            </p:cNvPr>
            <p:cNvSpPr/>
            <p:nvPr/>
          </p:nvSpPr>
          <p:spPr>
            <a:xfrm rot="10800000">
              <a:off x="11253259"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30">
              <a:extLst>
                <a:ext uri="{FF2B5EF4-FFF2-40B4-BE49-F238E27FC236}">
                  <a16:creationId xmlns:a16="http://schemas.microsoft.com/office/drawing/2014/main" id="{6163387F-A2ED-4DC6-89E6-DA408926CA18}"/>
                </a:ext>
              </a:extLst>
            </p:cNvPr>
            <p:cNvSpPr/>
            <p:nvPr/>
          </p:nvSpPr>
          <p:spPr>
            <a:xfrm>
              <a:off x="15452" y="3777099"/>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A65293FE-D21E-483B-BD85-AF0A27771EB1}"/>
                </a:ext>
              </a:extLst>
            </p:cNvPr>
            <p:cNvSpPr txBox="1"/>
            <p:nvPr/>
          </p:nvSpPr>
          <p:spPr>
            <a:xfrm rot="10800000">
              <a:off x="155279" y="3499819"/>
              <a:ext cx="492443" cy="1461416"/>
            </a:xfrm>
            <a:prstGeom prst="rect">
              <a:avLst/>
            </a:prstGeom>
            <a:noFill/>
          </p:spPr>
          <p:txBody>
            <a:bodyPr vert="vert" wrap="square" rtlCol="0">
              <a:spAutoFit/>
            </a:bodyPr>
            <a:lstStyle/>
            <a:p>
              <a:r>
                <a:rPr lang="en-US" sz="2000" dirty="0">
                  <a:solidFill>
                    <a:schemeClr val="bg1"/>
                  </a:solidFill>
                </a:rPr>
                <a:t>Module 5</a:t>
              </a:r>
            </a:p>
          </p:txBody>
        </p:sp>
        <p:sp>
          <p:nvSpPr>
            <p:cNvPr id="44" name="TextBox 43">
              <a:extLst>
                <a:ext uri="{FF2B5EF4-FFF2-40B4-BE49-F238E27FC236}">
                  <a16:creationId xmlns:a16="http://schemas.microsoft.com/office/drawing/2014/main" id="{2D7E20D2-A4AD-4D3F-9449-D250E0C6E73A}"/>
                </a:ext>
              </a:extLst>
            </p:cNvPr>
            <p:cNvSpPr txBox="1"/>
            <p:nvPr/>
          </p:nvSpPr>
          <p:spPr>
            <a:xfrm>
              <a:off x="11153890" y="47946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45" name="TextBox 44">
              <a:extLst>
                <a:ext uri="{FF2B5EF4-FFF2-40B4-BE49-F238E27FC236}">
                  <a16:creationId xmlns:a16="http://schemas.microsoft.com/office/drawing/2014/main" id="{1D0C3248-DE37-4336-B9C1-A18607388B57}"/>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46" name="Picture 45">
              <a:extLst>
                <a:ext uri="{FF2B5EF4-FFF2-40B4-BE49-F238E27FC236}">
                  <a16:creationId xmlns:a16="http://schemas.microsoft.com/office/drawing/2014/main" id="{4F861AC0-EB59-4AD0-A85A-02DF85A02659}"/>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39" name="Title 2"/>
          <p:cNvSpPr>
            <a:spLocks noGrp="1"/>
          </p:cNvSpPr>
          <p:nvPr>
            <p:ph type="title"/>
          </p:nvPr>
        </p:nvSpPr>
        <p:spPr>
          <a:xfrm>
            <a:off x="581885" y="0"/>
            <a:ext cx="10671374" cy="1325563"/>
          </a:xfrm>
        </p:spPr>
        <p:txBody>
          <a:bodyPr/>
          <a:lstStyle/>
          <a:p>
            <a:pPr algn="ctr"/>
            <a:r>
              <a:rPr lang="en-US" dirty="0"/>
              <a:t>Users/Team Overview</a:t>
            </a:r>
          </a:p>
        </p:txBody>
      </p:sp>
      <p:sp>
        <p:nvSpPr>
          <p:cNvPr id="110" name="TextBox 109">
            <a:extLst>
              <a:ext uri="{FF2B5EF4-FFF2-40B4-BE49-F238E27FC236}">
                <a16:creationId xmlns:a16="http://schemas.microsoft.com/office/drawing/2014/main" id="{2C4F3A7E-6664-4BE8-9708-B24F6BFCE2E4}"/>
              </a:ext>
            </a:extLst>
          </p:cNvPr>
          <p:cNvSpPr txBox="1"/>
          <p:nvPr/>
        </p:nvSpPr>
        <p:spPr>
          <a:xfrm>
            <a:off x="1555368" y="5109348"/>
            <a:ext cx="290873" cy="461665"/>
          </a:xfrm>
          <a:prstGeom prst="rect">
            <a:avLst/>
          </a:prstGeom>
          <a:noFill/>
        </p:spPr>
        <p:txBody>
          <a:bodyPr wrap="square" rtlCol="0">
            <a:spAutoFit/>
          </a:bodyPr>
          <a:lstStyle/>
          <a:p>
            <a:r>
              <a:rPr lang="en-US" sz="2400" dirty="0">
                <a:solidFill>
                  <a:schemeClr val="bg2"/>
                </a:solidFill>
              </a:rPr>
              <a:t>8</a:t>
            </a:r>
          </a:p>
        </p:txBody>
      </p:sp>
      <p:sp>
        <p:nvSpPr>
          <p:cNvPr id="6" name="TextBox 5"/>
          <p:cNvSpPr txBox="1"/>
          <p:nvPr/>
        </p:nvSpPr>
        <p:spPr>
          <a:xfrm>
            <a:off x="1667731" y="1174756"/>
            <a:ext cx="8521303" cy="4616648"/>
          </a:xfrm>
          <a:prstGeom prst="rect">
            <a:avLst/>
          </a:prstGeom>
          <a:noFill/>
        </p:spPr>
        <p:txBody>
          <a:bodyPr wrap="square" rtlCol="0">
            <a:spAutoFit/>
          </a:bodyPr>
          <a:lstStyle/>
          <a:p>
            <a:r>
              <a:rPr lang="en-US" b="1" dirty="0">
                <a:solidFill>
                  <a:schemeClr val="tx2"/>
                </a:solidFill>
              </a:rPr>
              <a:t>Reminders: </a:t>
            </a:r>
          </a:p>
          <a:p>
            <a:pPr marL="285750" indent="-285750">
              <a:buFont typeface="Arial" panose="020B0604020202020204" pitchFamily="34" charset="0"/>
              <a:buChar char="•"/>
            </a:pPr>
            <a:r>
              <a:rPr lang="en-US" b="1" dirty="0">
                <a:solidFill>
                  <a:schemeClr val="tx2"/>
                </a:solidFill>
              </a:rPr>
              <a:t>This is the screen where you can see everyone who is registered on your team.</a:t>
            </a:r>
          </a:p>
          <a:p>
            <a:pPr marL="742950" lvl="1" indent="-285750">
              <a:buFont typeface="Arial" panose="020B0604020202020204" pitchFamily="34" charset="0"/>
              <a:buChar char="•"/>
            </a:pPr>
            <a:r>
              <a:rPr lang="en-US" sz="1600" dirty="0">
                <a:solidFill>
                  <a:schemeClr val="tx2"/>
                </a:solidFill>
              </a:rPr>
              <a:t>If you have a volunteer who has registered but they are not showing up on your team, contact them and ask them to update their team in the mobile app.</a:t>
            </a:r>
          </a:p>
          <a:p>
            <a:pPr marL="1200150" lvl="2" indent="-285750">
              <a:buFont typeface="Arial" panose="020B0604020202020204" pitchFamily="34" charset="0"/>
              <a:buChar char="•"/>
            </a:pPr>
            <a:r>
              <a:rPr lang="en-US" sz="1400" dirty="0">
                <a:solidFill>
                  <a:schemeClr val="tx2"/>
                </a:solidFill>
              </a:rPr>
              <a:t>You can also contact me and give me the name and email of the volunteer so I can manually move them over to your team.</a:t>
            </a:r>
          </a:p>
          <a:p>
            <a:pPr marL="1200150" lvl="2"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dirty="0">
                <a:solidFill>
                  <a:schemeClr val="tx2"/>
                </a:solidFill>
              </a:rPr>
              <a:t>This list does not mean that all of your volunteers completed their required training. </a:t>
            </a:r>
          </a:p>
          <a:p>
            <a:pPr marL="742950" lvl="1" indent="-285750">
              <a:buFont typeface="Arial" panose="020B0604020202020204" pitchFamily="34" charset="0"/>
              <a:buChar char="•"/>
            </a:pPr>
            <a:r>
              <a:rPr lang="en-US" sz="1600" dirty="0">
                <a:solidFill>
                  <a:schemeClr val="tx2"/>
                </a:solidFill>
              </a:rPr>
              <a:t>If you are having your volunteers watch the online training video, you will need to determine how you want to track this information. There is not an easy way for me to send you a list of your volunteers because the training list isn’t broken down by region. </a:t>
            </a:r>
          </a:p>
          <a:p>
            <a:pPr marL="742950" lvl="1" indent="-285750">
              <a:buFont typeface="Arial" panose="020B0604020202020204" pitchFamily="34" charset="0"/>
              <a:buChar char="•"/>
            </a:pPr>
            <a:endParaRPr lang="en-US" dirty="0">
              <a:solidFill>
                <a:schemeClr val="tx2"/>
              </a:solidFill>
            </a:endParaRPr>
          </a:p>
          <a:p>
            <a:pPr marL="285750" indent="-285750">
              <a:buFont typeface="Arial" panose="020B0604020202020204" pitchFamily="34" charset="0"/>
              <a:buChar char="•"/>
            </a:pPr>
            <a:r>
              <a:rPr lang="en-US" b="1" dirty="0">
                <a:solidFill>
                  <a:schemeClr val="tx2"/>
                </a:solidFill>
              </a:rPr>
              <a:t>Please instruct all volunteers to register using the online </a:t>
            </a:r>
            <a:r>
              <a:rPr lang="en-US" b="1" dirty="0">
                <a:solidFill>
                  <a:schemeClr val="tx2"/>
                </a:solidFill>
                <a:hlinkClick r:id="rId4" action="ppaction://hlinkfile"/>
              </a:rPr>
              <a:t>registration portal </a:t>
            </a:r>
            <a:r>
              <a:rPr lang="en-US" b="1" dirty="0">
                <a:solidFill>
                  <a:schemeClr val="tx2"/>
                </a:solidFill>
              </a:rPr>
              <a:t>(hyperlinked)</a:t>
            </a:r>
          </a:p>
        </p:txBody>
      </p:sp>
    </p:spTree>
    <p:extLst>
      <p:ext uri="{BB962C8B-B14F-4D97-AF65-F5344CB8AC3E}">
        <p14:creationId xmlns:p14="http://schemas.microsoft.com/office/powerpoint/2010/main" val="748761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96B37EF8-9F2D-447D-9719-6EDEE12BA912}"/>
              </a:ext>
            </a:extLst>
          </p:cNvPr>
          <p:cNvGrpSpPr/>
          <p:nvPr/>
        </p:nvGrpSpPr>
        <p:grpSpPr>
          <a:xfrm>
            <a:off x="9216" y="-12171"/>
            <a:ext cx="12144836" cy="7169070"/>
            <a:chOff x="9216" y="-12171"/>
            <a:chExt cx="12144836" cy="7169070"/>
          </a:xfrm>
        </p:grpSpPr>
        <p:sp>
          <p:nvSpPr>
            <p:cNvPr id="19" name="Rectangle 18">
              <a:extLst>
                <a:ext uri="{FF2B5EF4-FFF2-40B4-BE49-F238E27FC236}">
                  <a16:creationId xmlns:a16="http://schemas.microsoft.com/office/drawing/2014/main" id="{9CDBA264-E9B7-44A4-A082-8D4F8F06C90A}"/>
                </a:ext>
              </a:extLst>
            </p:cNvPr>
            <p:cNvSpPr/>
            <p:nvPr/>
          </p:nvSpPr>
          <p:spPr>
            <a:xfrm>
              <a:off x="2351309" y="-1286"/>
              <a:ext cx="9588700"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2E62077-4695-4341-A5D1-E670CD705177}"/>
                </a:ext>
              </a:extLst>
            </p:cNvPr>
            <p:cNvSpPr/>
            <p:nvPr/>
          </p:nvSpPr>
          <p:spPr>
            <a:xfrm>
              <a:off x="581885" y="-1286"/>
              <a:ext cx="11009781"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94F7400-2DBA-4615-A90A-F5F06867B13F}"/>
                </a:ext>
              </a:extLst>
            </p:cNvPr>
            <p:cNvSpPr/>
            <p:nvPr/>
          </p:nvSpPr>
          <p:spPr>
            <a:xfrm>
              <a:off x="9379" y="-12171"/>
              <a:ext cx="572506" cy="6858000"/>
            </a:xfrm>
            <a:prstGeom prst="rect">
              <a:avLst/>
            </a:prstGeom>
            <a:solidFill>
              <a:schemeClr val="bg2"/>
            </a:solidFill>
            <a:ln>
              <a:noFill/>
            </a:ln>
            <a:effectLst>
              <a:outerShdw blurRad="215900" dist="38100" sx="101000" sy="101000" algn="ctr" rotWithShape="0">
                <a:srgbClr val="D3D5D6">
                  <a:alpha val="3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46">
              <a:extLst>
                <a:ext uri="{FF2B5EF4-FFF2-40B4-BE49-F238E27FC236}">
                  <a16:creationId xmlns:a16="http://schemas.microsoft.com/office/drawing/2014/main" id="{2DEAAB7A-BCC4-4DA6-96C8-FE9F0A8F0736}"/>
                </a:ext>
              </a:extLst>
            </p:cNvPr>
            <p:cNvSpPr/>
            <p:nvPr/>
          </p:nvSpPr>
          <p:spPr>
            <a:xfrm rot="10800000">
              <a:off x="11598788" y="5645271"/>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36">
              <a:extLst>
                <a:ext uri="{FF2B5EF4-FFF2-40B4-BE49-F238E27FC236}">
                  <a16:creationId xmlns:a16="http://schemas.microsoft.com/office/drawing/2014/main" id="{C131C23E-D857-4E7E-B0E0-D757A10D8A0D}"/>
                </a:ext>
              </a:extLst>
            </p:cNvPr>
            <p:cNvSpPr/>
            <p:nvPr/>
          </p:nvSpPr>
          <p:spPr>
            <a:xfrm>
              <a:off x="9216" y="4739323"/>
              <a:ext cx="555264" cy="1189675"/>
            </a:xfrm>
            <a:custGeom>
              <a:avLst/>
              <a:gdLst>
                <a:gd name="connsiteX0" fmla="*/ 1844565 w 1844565"/>
                <a:gd name="connsiteY0" fmla="*/ 0 h 3626070"/>
                <a:gd name="connsiteX1" fmla="*/ 1844565 w 1844565"/>
                <a:gd name="connsiteY1" fmla="*/ 3626070 h 3626070"/>
                <a:gd name="connsiteX2" fmla="*/ 0 w 1844565"/>
                <a:gd name="connsiteY2" fmla="*/ 1813035 h 3626070"/>
                <a:gd name="connsiteX3" fmla="*/ 1844565 w 1844565"/>
                <a:gd name="connsiteY3" fmla="*/ 0 h 3626070"/>
              </a:gdLst>
              <a:ahLst/>
              <a:cxnLst>
                <a:cxn ang="0">
                  <a:pos x="connsiteX0" y="connsiteY0"/>
                </a:cxn>
                <a:cxn ang="0">
                  <a:pos x="connsiteX1" y="connsiteY1"/>
                </a:cxn>
                <a:cxn ang="0">
                  <a:pos x="connsiteX2" y="connsiteY2"/>
                </a:cxn>
                <a:cxn ang="0">
                  <a:pos x="connsiteX3" y="connsiteY3"/>
                </a:cxn>
              </a:cxnLst>
              <a:rect l="l" t="t" r="r" b="b"/>
              <a:pathLst>
                <a:path w="1844565" h="3626070">
                  <a:moveTo>
                    <a:pt x="1844565" y="0"/>
                  </a:moveTo>
                  <a:lnTo>
                    <a:pt x="1844565" y="3626070"/>
                  </a:lnTo>
                  <a:cubicBezTo>
                    <a:pt x="825840" y="3626070"/>
                    <a:pt x="0" y="2814347"/>
                    <a:pt x="0" y="1813035"/>
                  </a:cubicBezTo>
                  <a:cubicBezTo>
                    <a:pt x="0" y="811723"/>
                    <a:pt x="825840" y="0"/>
                    <a:pt x="1844565" y="0"/>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9F725635-D06F-4A95-81C9-AC00A22C431D}"/>
                </a:ext>
              </a:extLst>
            </p:cNvPr>
            <p:cNvSpPr txBox="1"/>
            <p:nvPr/>
          </p:nvSpPr>
          <p:spPr>
            <a:xfrm rot="10800000">
              <a:off x="167145" y="4461589"/>
              <a:ext cx="492443" cy="1461416"/>
            </a:xfrm>
            <a:prstGeom prst="rect">
              <a:avLst/>
            </a:prstGeom>
            <a:noFill/>
          </p:spPr>
          <p:txBody>
            <a:bodyPr vert="vert" wrap="square" rtlCol="0">
              <a:spAutoFit/>
            </a:bodyPr>
            <a:lstStyle/>
            <a:p>
              <a:r>
                <a:rPr lang="en-US" sz="2000" dirty="0">
                  <a:solidFill>
                    <a:schemeClr val="bg1"/>
                  </a:solidFill>
                </a:rPr>
                <a:t>Module 6</a:t>
              </a:r>
            </a:p>
          </p:txBody>
        </p:sp>
        <p:sp>
          <p:nvSpPr>
            <p:cNvPr id="25" name="TextBox 24">
              <a:extLst>
                <a:ext uri="{FF2B5EF4-FFF2-40B4-BE49-F238E27FC236}">
                  <a16:creationId xmlns:a16="http://schemas.microsoft.com/office/drawing/2014/main" id="{878F8859-5DEB-43C5-B934-52E2699455AD}"/>
                </a:ext>
              </a:extLst>
            </p:cNvPr>
            <p:cNvSpPr txBox="1"/>
            <p:nvPr/>
          </p:nvSpPr>
          <p:spPr>
            <a:xfrm>
              <a:off x="11507863" y="5695483"/>
              <a:ext cx="492443" cy="1461416"/>
            </a:xfrm>
            <a:prstGeom prst="rect">
              <a:avLst/>
            </a:prstGeom>
            <a:noFill/>
          </p:spPr>
          <p:txBody>
            <a:bodyPr vert="vert" wrap="square" rtlCol="0">
              <a:spAutoFit/>
            </a:bodyPr>
            <a:lstStyle/>
            <a:p>
              <a:r>
                <a:rPr lang="en-US" sz="2000" dirty="0">
                  <a:solidFill>
                    <a:schemeClr val="bg1"/>
                  </a:solidFill>
                </a:rPr>
                <a:t>Wrap- Up</a:t>
              </a:r>
            </a:p>
          </p:txBody>
        </p:sp>
        <p:pic>
          <p:nvPicPr>
            <p:cNvPr id="26" name="Picture 25">
              <a:extLst>
                <a:ext uri="{FF2B5EF4-FFF2-40B4-BE49-F238E27FC236}">
                  <a16:creationId xmlns:a16="http://schemas.microsoft.com/office/drawing/2014/main" id="{5E91BC53-4788-4332-B7B6-49E10E2F1585}"/>
                </a:ext>
              </a:extLst>
            </p:cNvPr>
            <p:cNvPicPr>
              <a:picLocks noChangeAspect="1"/>
            </p:cNvPicPr>
            <p:nvPr/>
          </p:nvPicPr>
          <p:blipFill>
            <a:blip r:embed="rId3"/>
            <a:stretch>
              <a:fillRect/>
            </a:stretch>
          </p:blipFill>
          <p:spPr>
            <a:xfrm>
              <a:off x="765978" y="6110900"/>
              <a:ext cx="762000" cy="733425"/>
            </a:xfrm>
            <a:prstGeom prst="rect">
              <a:avLst/>
            </a:prstGeom>
          </p:spPr>
        </p:pic>
      </p:grpSp>
      <p:sp>
        <p:nvSpPr>
          <p:cNvPr id="10" name="Title 2"/>
          <p:cNvSpPr>
            <a:spLocks noGrp="1"/>
          </p:cNvSpPr>
          <p:nvPr>
            <p:ph type="title"/>
          </p:nvPr>
        </p:nvSpPr>
        <p:spPr>
          <a:xfrm>
            <a:off x="581885" y="-6087"/>
            <a:ext cx="11028230" cy="1325563"/>
          </a:xfrm>
        </p:spPr>
        <p:txBody>
          <a:bodyPr/>
          <a:lstStyle/>
          <a:p>
            <a:pPr algn="ctr"/>
            <a:r>
              <a:rPr lang="en-US" dirty="0"/>
              <a:t>Region Tab/ Hot Spot Mapping</a:t>
            </a:r>
          </a:p>
        </p:txBody>
      </p:sp>
      <p:sp>
        <p:nvSpPr>
          <p:cNvPr id="11" name="TextBox 10"/>
          <p:cNvSpPr txBox="1"/>
          <p:nvPr/>
        </p:nvSpPr>
        <p:spPr>
          <a:xfrm>
            <a:off x="996625" y="939812"/>
            <a:ext cx="9236766" cy="6217087"/>
          </a:xfrm>
          <a:prstGeom prst="rect">
            <a:avLst/>
          </a:prstGeom>
          <a:noFill/>
        </p:spPr>
        <p:txBody>
          <a:bodyPr wrap="square" rtlCol="0">
            <a:spAutoFit/>
          </a:bodyPr>
          <a:lstStyle/>
          <a:p>
            <a:pPr marL="342900" indent="-342900">
              <a:buFont typeface="+mj-lt"/>
              <a:buAutoNum type="arabicPeriod"/>
            </a:pPr>
            <a:r>
              <a:rPr lang="en-US" dirty="0"/>
              <a:t>Navigate to Regions tab</a:t>
            </a:r>
          </a:p>
          <a:p>
            <a:pPr marL="800100" lvl="1" indent="-342900">
              <a:buFont typeface="Arial" panose="020B0604020202020204" pitchFamily="34" charset="0"/>
              <a:buChar char="•"/>
            </a:pPr>
            <a:r>
              <a:rPr lang="en-US" sz="1600" dirty="0"/>
              <a:t>Use this tab instead of map view because it will be easier to see only your region’s hot spot surveys</a:t>
            </a:r>
          </a:p>
          <a:p>
            <a:pPr lvl="1"/>
            <a:endParaRPr lang="en-US" dirty="0"/>
          </a:p>
          <a:p>
            <a:pPr marL="342900" indent="-342900">
              <a:buFont typeface="+mj-lt"/>
              <a:buAutoNum type="arabicPeriod"/>
            </a:pPr>
            <a:r>
              <a:rPr lang="en-US" dirty="0"/>
              <a:t>Click on </a:t>
            </a:r>
            <a:r>
              <a:rPr lang="en-US"/>
              <a:t>Region Geography Tab</a:t>
            </a:r>
            <a:endParaRPr lang="en-US" dirty="0"/>
          </a:p>
          <a:p>
            <a:pPr marL="342900" indent="-342900">
              <a:buFont typeface="+mj-lt"/>
              <a:buAutoNum type="arabicPeriod"/>
            </a:pPr>
            <a:endParaRPr lang="en-US" dirty="0"/>
          </a:p>
          <a:p>
            <a:pPr marL="342900" indent="-342900">
              <a:buFont typeface="+mj-lt"/>
              <a:buAutoNum type="arabicPeriod"/>
            </a:pPr>
            <a:r>
              <a:rPr lang="en-US" dirty="0"/>
              <a:t>Zoom into the map where your region is outlined in blue</a:t>
            </a:r>
          </a:p>
          <a:p>
            <a:pPr marL="342900" indent="-342900">
              <a:buFont typeface="+mj-lt"/>
              <a:buAutoNum type="arabicPeriod"/>
            </a:pPr>
            <a:endParaRPr lang="en-US" dirty="0"/>
          </a:p>
          <a:p>
            <a:pPr marL="342900" indent="-342900">
              <a:buFont typeface="+mj-lt"/>
              <a:buAutoNum type="arabicPeriod"/>
            </a:pPr>
            <a:r>
              <a:rPr lang="en-US" dirty="0"/>
              <a:t>On the right hand side where it says “Map Settings” scroll down to where it says “Known Location Pins) 							</a:t>
            </a:r>
            <a:r>
              <a:rPr lang="en-US" dirty="0">
                <a:sym typeface="Wingdings" panose="05000000000000000000" pitchFamily="2" charset="2"/>
              </a:rPr>
              <a:t></a:t>
            </a:r>
          </a:p>
          <a:p>
            <a:pPr marL="342900" indent="-342900">
              <a:buFont typeface="+mj-lt"/>
              <a:buAutoNum type="arabicPeriod"/>
            </a:pPr>
            <a:endParaRPr lang="en-US" dirty="0">
              <a:sym typeface="Wingdings" panose="05000000000000000000" pitchFamily="2" charset="2"/>
            </a:endParaRPr>
          </a:p>
          <a:p>
            <a:pPr marL="342900" indent="-342900">
              <a:buFont typeface="+mj-lt"/>
              <a:buAutoNum type="arabicPeriod"/>
            </a:pPr>
            <a:r>
              <a:rPr lang="en-US" dirty="0">
                <a:sym typeface="Wingdings" panose="05000000000000000000" pitchFamily="2" charset="2"/>
              </a:rPr>
              <a:t>Once you have decided on the start and end date (if any), select apply</a:t>
            </a:r>
          </a:p>
          <a:p>
            <a:pPr marL="342900" indent="-342900">
              <a:buFont typeface="+mj-lt"/>
              <a:buAutoNum type="arabicPeriod"/>
            </a:pPr>
            <a:endParaRPr lang="en-US" dirty="0">
              <a:sym typeface="Wingdings" panose="05000000000000000000" pitchFamily="2" charset="2"/>
            </a:endParaRPr>
          </a:p>
          <a:p>
            <a:pPr marL="342900" indent="-342900">
              <a:buFont typeface="+mj-lt"/>
              <a:buAutoNum type="arabicPeriod"/>
            </a:pPr>
            <a:r>
              <a:rPr lang="en-US" dirty="0">
                <a:sym typeface="Wingdings" panose="05000000000000000000" pitchFamily="2" charset="2"/>
              </a:rPr>
              <a:t>Zoom into the map to determine the cross streets of each survey</a:t>
            </a:r>
          </a:p>
          <a:p>
            <a:pPr marL="800100" lvl="1" indent="-342900">
              <a:buFont typeface="Arial" panose="020B0604020202020204" pitchFamily="34" charset="0"/>
              <a:buChar char="•"/>
            </a:pPr>
            <a:r>
              <a:rPr lang="en-US" sz="1600" dirty="0">
                <a:sym typeface="Wingdings" panose="05000000000000000000" pitchFamily="2" charset="2"/>
              </a:rPr>
              <a:t>You can send screenshots of this map view to the volunteers to help them visualize where they will be going</a:t>
            </a:r>
          </a:p>
          <a:p>
            <a:pPr lvl="1"/>
            <a:r>
              <a:rPr lang="en-US" b="1" dirty="0">
                <a:sym typeface="Wingdings" panose="05000000000000000000" pitchFamily="2" charset="2"/>
              </a:rPr>
              <a:t>and/or</a:t>
            </a:r>
          </a:p>
          <a:p>
            <a:pPr marL="742950" lvl="1" indent="-285750">
              <a:buFont typeface="Arial" panose="020B0604020202020204" pitchFamily="34" charset="0"/>
              <a:buChar char="•"/>
            </a:pPr>
            <a:r>
              <a:rPr lang="en-US" sz="1600" dirty="0">
                <a:sym typeface="Wingdings" panose="05000000000000000000" pitchFamily="2" charset="2"/>
              </a:rPr>
              <a:t>You can create an excel spreadsheet with this information to give your volunteers a list of all the locations you plan to send them to. </a:t>
            </a:r>
            <a:endParaRPr lang="en-US" sz="1600" dirty="0"/>
          </a:p>
          <a:p>
            <a:pPr marL="342900" indent="-342900">
              <a:buFont typeface="+mj-lt"/>
              <a:buAutoNum type="arabicPeriod"/>
            </a:pPr>
            <a:endParaRPr lang="en-US" dirty="0"/>
          </a:p>
          <a:p>
            <a:endParaRPr lang="en-US" sz="2000" dirty="0"/>
          </a:p>
          <a:p>
            <a:endParaRPr lang="en-US" dirty="0"/>
          </a:p>
        </p:txBody>
      </p:sp>
      <p:pic>
        <p:nvPicPr>
          <p:cNvPr id="2" name="Picture 1">
            <a:extLst>
              <a:ext uri="{FF2B5EF4-FFF2-40B4-BE49-F238E27FC236}">
                <a16:creationId xmlns:a16="http://schemas.microsoft.com/office/drawing/2014/main" id="{1B47354A-974B-4301-85A6-4D4F3EB3362A}"/>
              </a:ext>
            </a:extLst>
          </p:cNvPr>
          <p:cNvPicPr>
            <a:picLocks noChangeAspect="1"/>
          </p:cNvPicPr>
          <p:nvPr/>
        </p:nvPicPr>
        <p:blipFill>
          <a:blip r:embed="rId4"/>
          <a:stretch>
            <a:fillRect/>
          </a:stretch>
        </p:blipFill>
        <p:spPr>
          <a:xfrm>
            <a:off x="10109165" y="3427714"/>
            <a:ext cx="1316857" cy="3086349"/>
          </a:xfrm>
          <a:prstGeom prst="rect">
            <a:avLst/>
          </a:prstGeom>
        </p:spPr>
      </p:pic>
    </p:spTree>
    <p:extLst>
      <p:ext uri="{BB962C8B-B14F-4D97-AF65-F5344CB8AC3E}">
        <p14:creationId xmlns:p14="http://schemas.microsoft.com/office/powerpoint/2010/main" val="449604600"/>
      </p:ext>
    </p:extLst>
  </p:cSld>
  <p:clrMapOvr>
    <a:masterClrMapping/>
  </p:clrMapOvr>
</p:sld>
</file>

<file path=ppt/theme/theme1.xml><?xml version="1.0" encoding="utf-8"?>
<a:theme xmlns:a="http://schemas.openxmlformats.org/drawingml/2006/main" name="Office Theme">
  <a:themeElements>
    <a:clrScheme name="THN Colors">
      <a:dk1>
        <a:srgbClr val="003D79"/>
      </a:dk1>
      <a:lt1>
        <a:srgbClr val="FFFFFF"/>
      </a:lt1>
      <a:dk2>
        <a:srgbClr val="003D79"/>
      </a:dk2>
      <a:lt2>
        <a:srgbClr val="FFFFFF"/>
      </a:lt2>
      <a:accent1>
        <a:srgbClr val="9DBB53"/>
      </a:accent1>
      <a:accent2>
        <a:srgbClr val="BB6253"/>
      </a:accent2>
      <a:accent3>
        <a:srgbClr val="7E5479"/>
      </a:accent3>
      <a:accent4>
        <a:srgbClr val="F48E58"/>
      </a:accent4>
      <a:accent5>
        <a:srgbClr val="1F8DBF"/>
      </a:accent5>
      <a:accent6>
        <a:srgbClr val="FFB994"/>
      </a:accent6>
      <a:hlink>
        <a:srgbClr val="003D79"/>
      </a:hlink>
      <a:folHlink>
        <a:srgbClr val="9DBB53"/>
      </a:folHlink>
    </a:clrScheme>
    <a:fontScheme name="THN Fonts">
      <a:majorFont>
        <a:latin typeface="Roboto Black"/>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N Template 1.potx" id="{A7504B28-C08A-49CA-8F43-042B4DF6C3F6}" vid="{29E293A4-A48F-42DB-BC9A-1D8694AA4D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THN Template 1 - Copy</Template>
  <TotalTime>9539</TotalTime>
  <Words>3588</Words>
  <Application>Microsoft Office PowerPoint</Application>
  <PresentationFormat>Widescreen</PresentationFormat>
  <Paragraphs>240</Paragraphs>
  <Slides>11</Slides>
  <Notes>11</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Roboto</vt:lpstr>
      <vt:lpstr>Tw Cen MT</vt:lpstr>
      <vt:lpstr>Roboto Black</vt:lpstr>
      <vt:lpstr>Wingdings</vt:lpstr>
      <vt:lpstr>Calibri</vt:lpstr>
      <vt:lpstr>Arial</vt:lpstr>
      <vt:lpstr>Office Theme</vt:lpstr>
      <vt:lpstr>2026 Regional Command Center Training</vt:lpstr>
      <vt:lpstr>Agenda</vt:lpstr>
      <vt:lpstr>General Navigation</vt:lpstr>
      <vt:lpstr>Map View</vt:lpstr>
      <vt:lpstr>List View</vt:lpstr>
      <vt:lpstr>Duplicate Observation Surveys</vt:lpstr>
      <vt:lpstr>Running Reports for Data Quality</vt:lpstr>
      <vt:lpstr>Users/Team Overview</vt:lpstr>
      <vt:lpstr>Region Tab/ Hot Spot Mapping</vt:lpstr>
      <vt:lpstr>Next Steps</vt:lpstr>
      <vt:lpstr>Thank you!</vt:lpstr>
    </vt:vector>
  </TitlesOfParts>
  <Company>Texas Homeless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Title Here)</dc:title>
  <dc:creator>Kristin Zakoor</dc:creator>
  <cp:lastModifiedBy>Ava Paredes</cp:lastModifiedBy>
  <cp:revision>347</cp:revision>
  <cp:lastPrinted>2019-11-07T18:17:24Z</cp:lastPrinted>
  <dcterms:created xsi:type="dcterms:W3CDTF">2018-10-31T14:02:21Z</dcterms:created>
  <dcterms:modified xsi:type="dcterms:W3CDTF">2025-11-10T20:09:49Z</dcterms:modified>
</cp:coreProperties>
</file>