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20"/>
  </p:notesMasterIdLst>
  <p:sldIdLst>
    <p:sldId id="259" r:id="rId2"/>
    <p:sldId id="455" r:id="rId3"/>
    <p:sldId id="454" r:id="rId4"/>
    <p:sldId id="456" r:id="rId5"/>
    <p:sldId id="462" r:id="rId6"/>
    <p:sldId id="464" r:id="rId7"/>
    <p:sldId id="457" r:id="rId8"/>
    <p:sldId id="465" r:id="rId9"/>
    <p:sldId id="466" r:id="rId10"/>
    <p:sldId id="458" r:id="rId11"/>
    <p:sldId id="467" r:id="rId12"/>
    <p:sldId id="459" r:id="rId13"/>
    <p:sldId id="460" r:id="rId14"/>
    <p:sldId id="468" r:id="rId15"/>
    <p:sldId id="461" r:id="rId16"/>
    <p:sldId id="469" r:id="rId17"/>
    <p:sldId id="470" r:id="rId18"/>
    <p:sldId id="410" r:id="rId19"/>
  </p:sldIdLst>
  <p:sldSz cx="12192000" cy="6858000"/>
  <p:notesSz cx="7010400" cy="9296400"/>
  <p:embeddedFontLst>
    <p:embeddedFont>
      <p:font typeface="Roboto" panose="02000000000000000000" pitchFamily="2" charset="0"/>
      <p:regular r:id="rId21"/>
      <p:bold r:id="rId22"/>
      <p:italic r:id="rId23"/>
      <p:boldItalic r:id="rId24"/>
    </p:embeddedFont>
    <p:embeddedFont>
      <p:font typeface="Roboto Black" panose="02000000000000000000" pitchFamily="2" charset="0"/>
      <p:bold r:id="rId25"/>
      <p:boldItalic r:id="rId26"/>
    </p:embeddedFont>
    <p:embeddedFont>
      <p:font typeface="Tw Cen MT" panose="020B0602020104020603"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in Zakoor" initials="KZ" lastIdx="8" clrIdx="0">
    <p:extLst>
      <p:ext uri="{19B8F6BF-5375-455C-9EA6-DF929625EA0E}">
        <p15:presenceInfo xmlns:p15="http://schemas.microsoft.com/office/powerpoint/2012/main" userId="S-1-5-21-2531117529-53470595-587515952-126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5CBB"/>
    <a:srgbClr val="4472C4"/>
    <a:srgbClr val="BAA2BA"/>
    <a:srgbClr val="987498"/>
    <a:srgbClr val="D3C3D3"/>
    <a:srgbClr val="E8BCF6"/>
    <a:srgbClr val="1C5CB9"/>
    <a:srgbClr val="D3D5D6"/>
    <a:srgbClr val="54646C"/>
    <a:srgbClr val="7187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94" autoAdjust="0"/>
    <p:restoredTop sz="94902" autoAdjust="0"/>
  </p:normalViewPr>
  <p:slideViewPr>
    <p:cSldViewPr snapToGrid="0">
      <p:cViewPr>
        <p:scale>
          <a:sx n="80" d="100"/>
          <a:sy n="80" d="100"/>
        </p:scale>
        <p:origin x="427" y="-3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font" Target="fonts/font10.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93BA69B-2E3D-4131-AC91-B22CA25CB3E1}" type="datetimeFigureOut">
              <a:rPr lang="en-US" smtClean="0"/>
              <a:t>8/28/2025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63A9EE3-F95B-42C0-BF9C-6396409CFC7B}" type="slidenum">
              <a:rPr lang="en-US" smtClean="0"/>
              <a:t>‹#›</a:t>
            </a:fld>
            <a:endParaRPr lang="en-US" dirty="0"/>
          </a:p>
        </p:txBody>
      </p:sp>
    </p:spTree>
    <p:extLst>
      <p:ext uri="{BB962C8B-B14F-4D97-AF65-F5344CB8AC3E}">
        <p14:creationId xmlns:p14="http://schemas.microsoft.com/office/powerpoint/2010/main" val="289723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a:t>
            </a:fld>
            <a:endParaRPr lang="en-US" dirty="0"/>
          </a:p>
        </p:txBody>
      </p:sp>
    </p:spTree>
    <p:extLst>
      <p:ext uri="{BB962C8B-B14F-4D97-AF65-F5344CB8AC3E}">
        <p14:creationId xmlns:p14="http://schemas.microsoft.com/office/powerpoint/2010/main" val="3565426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10</a:t>
            </a:fld>
            <a:endParaRPr lang="en-US"/>
          </a:p>
        </p:txBody>
      </p:sp>
    </p:spTree>
    <p:extLst>
      <p:ext uri="{BB962C8B-B14F-4D97-AF65-F5344CB8AC3E}">
        <p14:creationId xmlns:p14="http://schemas.microsoft.com/office/powerpoint/2010/main" val="11848950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11</a:t>
            </a:fld>
            <a:endParaRPr lang="en-US"/>
          </a:p>
        </p:txBody>
      </p:sp>
    </p:spTree>
    <p:extLst>
      <p:ext uri="{BB962C8B-B14F-4D97-AF65-F5344CB8AC3E}">
        <p14:creationId xmlns:p14="http://schemas.microsoft.com/office/powerpoint/2010/main" val="38738006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12</a:t>
            </a:fld>
            <a:endParaRPr lang="en-US"/>
          </a:p>
        </p:txBody>
      </p:sp>
    </p:spTree>
    <p:extLst>
      <p:ext uri="{BB962C8B-B14F-4D97-AF65-F5344CB8AC3E}">
        <p14:creationId xmlns:p14="http://schemas.microsoft.com/office/powerpoint/2010/main" val="1862575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13</a:t>
            </a:fld>
            <a:endParaRPr lang="en-US"/>
          </a:p>
        </p:txBody>
      </p:sp>
    </p:spTree>
    <p:extLst>
      <p:ext uri="{BB962C8B-B14F-4D97-AF65-F5344CB8AC3E}">
        <p14:creationId xmlns:p14="http://schemas.microsoft.com/office/powerpoint/2010/main" val="25485480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14</a:t>
            </a:fld>
            <a:endParaRPr lang="en-US"/>
          </a:p>
        </p:txBody>
      </p:sp>
    </p:spTree>
    <p:extLst>
      <p:ext uri="{BB962C8B-B14F-4D97-AF65-F5344CB8AC3E}">
        <p14:creationId xmlns:p14="http://schemas.microsoft.com/office/powerpoint/2010/main" val="18315119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15</a:t>
            </a:fld>
            <a:endParaRPr lang="en-US"/>
          </a:p>
        </p:txBody>
      </p:sp>
    </p:spTree>
    <p:extLst>
      <p:ext uri="{BB962C8B-B14F-4D97-AF65-F5344CB8AC3E}">
        <p14:creationId xmlns:p14="http://schemas.microsoft.com/office/powerpoint/2010/main" val="909901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16</a:t>
            </a:fld>
            <a:endParaRPr lang="en-US"/>
          </a:p>
        </p:txBody>
      </p:sp>
    </p:spTree>
    <p:extLst>
      <p:ext uri="{BB962C8B-B14F-4D97-AF65-F5344CB8AC3E}">
        <p14:creationId xmlns:p14="http://schemas.microsoft.com/office/powerpoint/2010/main" val="38913122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17</a:t>
            </a:fld>
            <a:endParaRPr lang="en-US"/>
          </a:p>
        </p:txBody>
      </p:sp>
    </p:spTree>
    <p:extLst>
      <p:ext uri="{BB962C8B-B14F-4D97-AF65-F5344CB8AC3E}">
        <p14:creationId xmlns:p14="http://schemas.microsoft.com/office/powerpoint/2010/main" val="8713787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a:t>
            </a:r>
            <a:r>
              <a:rPr lang="en-US" baseline="0" dirty="0"/>
              <a:t> is my contact information if you have any questions or need any additional help in the mean time. Thank you so much for everything you do. This count wouldn’t be possible without you!</a:t>
            </a:r>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18</a:t>
            </a:fld>
            <a:endParaRPr lang="en-US" dirty="0"/>
          </a:p>
        </p:txBody>
      </p:sp>
    </p:spTree>
    <p:extLst>
      <p:ext uri="{BB962C8B-B14F-4D97-AF65-F5344CB8AC3E}">
        <p14:creationId xmlns:p14="http://schemas.microsoft.com/office/powerpoint/2010/main" val="2235514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the PIT date for this year. </a:t>
            </a: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a:t>
            </a:fld>
            <a:endParaRPr lang="en-US"/>
          </a:p>
        </p:txBody>
      </p:sp>
    </p:spTree>
    <p:extLst>
      <p:ext uri="{BB962C8B-B14F-4D97-AF65-F5344CB8AC3E}">
        <p14:creationId xmlns:p14="http://schemas.microsoft.com/office/powerpoint/2010/main" val="2821973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3</a:t>
            </a:fld>
            <a:endParaRPr lang="en-US"/>
          </a:p>
        </p:txBody>
      </p:sp>
    </p:spTree>
    <p:extLst>
      <p:ext uri="{BB962C8B-B14F-4D97-AF65-F5344CB8AC3E}">
        <p14:creationId xmlns:p14="http://schemas.microsoft.com/office/powerpoint/2010/main" val="2134467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4</a:t>
            </a:fld>
            <a:endParaRPr lang="en-US"/>
          </a:p>
        </p:txBody>
      </p:sp>
    </p:spTree>
    <p:extLst>
      <p:ext uri="{BB962C8B-B14F-4D97-AF65-F5344CB8AC3E}">
        <p14:creationId xmlns:p14="http://schemas.microsoft.com/office/powerpoint/2010/main" val="770874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5</a:t>
            </a:fld>
            <a:endParaRPr lang="en-US"/>
          </a:p>
        </p:txBody>
      </p:sp>
    </p:spTree>
    <p:extLst>
      <p:ext uri="{BB962C8B-B14F-4D97-AF65-F5344CB8AC3E}">
        <p14:creationId xmlns:p14="http://schemas.microsoft.com/office/powerpoint/2010/main" val="2545968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Housing and supportive services are critical interventions that play major roles in trauma recovery and long-term stability. </a:t>
            </a:r>
            <a:r>
              <a:rPr lang="en-US" dirty="0" err="1"/>
              <a:t>CoCs</a:t>
            </a:r>
            <a:r>
              <a:rPr lang="en-US" dirty="0"/>
              <a:t> and DV providers should work together to ensure survivors fleeing DV are accurately reflected in the PIT count. Additionally, effective collaboration in the PIT count will enhance ongoing partnerships between homeless and housing providers and DV providers to ensure survivors can access and maintain safe, stable, affordable housing after fleeing domestic violence. </a:t>
            </a:r>
          </a:p>
          <a:p>
            <a:endParaRPr lang="en-US" dirty="0"/>
          </a:p>
          <a:p>
            <a:r>
              <a:rPr lang="en-US" sz="1200" b="0" i="0" kern="1200" dirty="0">
                <a:solidFill>
                  <a:schemeClr val="tx1"/>
                </a:solidFill>
                <a:effectLst/>
                <a:latin typeface="+mn-lt"/>
                <a:ea typeface="+mn-ea"/>
                <a:cs typeface="+mn-cs"/>
              </a:rPr>
              <a:t>Survivors must have meaningful access to housing programs - and this includes language access for people who speak languages other than English (including sign language), physical access to buildings and spaces that are designed for a variety of individuals and families, and access to culturally-responsive and trauma-informed services and supports. As advocates, service providers, and communities work to design and develop housing programs, we must do so with principles of equity at the center of our work. Only then will those programs be truly responsive to the unique and diverse needs of all survivors, and particularly those from historically marginalized communities. </a:t>
            </a:r>
            <a:endParaRPr lang="en-US" dirty="0"/>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6</a:t>
            </a:fld>
            <a:endParaRPr lang="en-US"/>
          </a:p>
        </p:txBody>
      </p:sp>
    </p:spTree>
    <p:extLst>
      <p:ext uri="{BB962C8B-B14F-4D97-AF65-F5344CB8AC3E}">
        <p14:creationId xmlns:p14="http://schemas.microsoft.com/office/powerpoint/2010/main" val="1623276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7</a:t>
            </a:fld>
            <a:endParaRPr lang="en-US"/>
          </a:p>
        </p:txBody>
      </p:sp>
    </p:spTree>
    <p:extLst>
      <p:ext uri="{BB962C8B-B14F-4D97-AF65-F5344CB8AC3E}">
        <p14:creationId xmlns:p14="http://schemas.microsoft.com/office/powerpoint/2010/main" val="140019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is important that volunteers who</a:t>
            </a:r>
            <a:r>
              <a:rPr lang="en-US" baseline="0" dirty="0"/>
              <a:t> are surveying survivors ask the question exactly as it phrased in the app. Not only will this ensure consistency across all count areas, but it is imperative that we are only gathering information on those that are currently fleeing. If different phrasing is used, than the question can no longer demonstrate the number of people experiencing homelessness as a direct result of domestic violence. </a:t>
            </a:r>
            <a:endParaRPr lang="en-US" dirty="0"/>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8</a:t>
            </a:fld>
            <a:endParaRPr lang="en-US"/>
          </a:p>
        </p:txBody>
      </p:sp>
    </p:spTree>
    <p:extLst>
      <p:ext uri="{BB962C8B-B14F-4D97-AF65-F5344CB8AC3E}">
        <p14:creationId xmlns:p14="http://schemas.microsoft.com/office/powerpoint/2010/main" val="16604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you are a domestic</a:t>
            </a:r>
            <a:r>
              <a:rPr lang="en-US" baseline="0" dirty="0"/>
              <a:t> violence provider or stakeholder and you do not feel comfortable submitting the surveys under these conditions, or if you are a PIT lead in an area where your local domestic violence shelter is uncomfortable with this practice: Please reach out to the Data Coordinator at THN directly. There is a workaround to ensure that your clients are represented in the count while still adhering to your confidentiality procedures. It is imperative that we work together to get everyone counted, as safely as possible!</a:t>
            </a:r>
            <a:endParaRPr lang="en-US" dirty="0"/>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9</a:t>
            </a:fld>
            <a:endParaRPr lang="en-US"/>
          </a:p>
        </p:txBody>
      </p:sp>
    </p:spTree>
    <p:extLst>
      <p:ext uri="{BB962C8B-B14F-4D97-AF65-F5344CB8AC3E}">
        <p14:creationId xmlns:p14="http://schemas.microsoft.com/office/powerpoint/2010/main" val="42164851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98" name="Group 97"/>
          <p:cNvGrpSpPr/>
          <p:nvPr userDrawn="1"/>
        </p:nvGrpSpPr>
        <p:grpSpPr>
          <a:xfrm>
            <a:off x="-1300119" y="65517"/>
            <a:ext cx="13414626" cy="6702530"/>
            <a:chOff x="-1327981" y="26125"/>
            <a:chExt cx="13778145" cy="6884159"/>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26125"/>
              <a:ext cx="1982576" cy="1056482"/>
            </a:xfrm>
            <a:prstGeom prst="rect">
              <a:avLst/>
            </a:prstGeom>
          </p:spPr>
        </p:pic>
        <p:pic>
          <p:nvPicPr>
            <p:cNvPr id="56" name="Picture 5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40227" y="26125"/>
              <a:ext cx="1982576" cy="1056482"/>
            </a:xfrm>
            <a:prstGeom prst="rect">
              <a:avLst/>
            </a:prstGeom>
          </p:spPr>
        </p:pic>
        <p:pic>
          <p:nvPicPr>
            <p:cNvPr id="57" name="Picture 5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26125"/>
              <a:ext cx="1982576" cy="1056482"/>
            </a:xfrm>
            <a:prstGeom prst="rect">
              <a:avLst/>
            </a:prstGeom>
          </p:spPr>
        </p:pic>
        <p:pic>
          <p:nvPicPr>
            <p:cNvPr id="58" name="Picture 5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98938" y="26125"/>
              <a:ext cx="1982576" cy="1056482"/>
            </a:xfrm>
            <a:prstGeom prst="rect">
              <a:avLst/>
            </a:prstGeom>
          </p:spPr>
        </p:pic>
        <p:pic>
          <p:nvPicPr>
            <p:cNvPr id="59" name="Picture 5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3263" y="26125"/>
              <a:ext cx="1982576" cy="1056482"/>
            </a:xfrm>
            <a:prstGeom prst="rect">
              <a:avLst/>
            </a:prstGeom>
          </p:spPr>
        </p:pic>
        <p:pic>
          <p:nvPicPr>
            <p:cNvPr id="60" name="Picture 5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26125"/>
              <a:ext cx="1982576" cy="1056482"/>
            </a:xfrm>
            <a:prstGeom prst="rect">
              <a:avLst/>
            </a:prstGeom>
          </p:spPr>
        </p:pic>
        <p:pic>
          <p:nvPicPr>
            <p:cNvPr id="62" name="Picture 6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1632" y="1194560"/>
              <a:ext cx="1982576" cy="1056482"/>
            </a:xfrm>
            <a:prstGeom prst="rect">
              <a:avLst/>
            </a:prstGeom>
          </p:spPr>
        </p:pic>
        <p:pic>
          <p:nvPicPr>
            <p:cNvPr id="63" name="Picture 6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1186812"/>
              <a:ext cx="1982576" cy="1056482"/>
            </a:xfrm>
            <a:prstGeom prst="rect">
              <a:avLst/>
            </a:prstGeom>
          </p:spPr>
        </p:pic>
        <p:pic>
          <p:nvPicPr>
            <p:cNvPr id="64" name="Picture 6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10343" y="1194560"/>
              <a:ext cx="1982576" cy="1056482"/>
            </a:xfrm>
            <a:prstGeom prst="rect">
              <a:avLst/>
            </a:prstGeom>
          </p:spPr>
        </p:pic>
        <p:pic>
          <p:nvPicPr>
            <p:cNvPr id="65" name="Picture 6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1194560"/>
              <a:ext cx="1982576" cy="1056482"/>
            </a:xfrm>
            <a:prstGeom prst="rect">
              <a:avLst/>
            </a:prstGeom>
          </p:spPr>
        </p:pic>
        <p:pic>
          <p:nvPicPr>
            <p:cNvPr id="66" name="Picture 6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1194560"/>
              <a:ext cx="1982576" cy="1056482"/>
            </a:xfrm>
            <a:prstGeom prst="rect">
              <a:avLst/>
            </a:prstGeom>
          </p:spPr>
        </p:pic>
        <p:pic>
          <p:nvPicPr>
            <p:cNvPr id="69" name="Picture 6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37423" y="2347915"/>
              <a:ext cx="1982576" cy="1056482"/>
            </a:xfrm>
            <a:prstGeom prst="rect">
              <a:avLst/>
            </a:prstGeom>
          </p:spPr>
        </p:pic>
        <p:pic>
          <p:nvPicPr>
            <p:cNvPr id="70" name="Picture 6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21748" y="2347915"/>
              <a:ext cx="1982576" cy="1056482"/>
            </a:xfrm>
            <a:prstGeom prst="rect">
              <a:avLst/>
            </a:prstGeom>
          </p:spPr>
        </p:pic>
        <p:pic>
          <p:nvPicPr>
            <p:cNvPr id="71" name="Picture 7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6134" y="2357854"/>
              <a:ext cx="1982576" cy="1056482"/>
            </a:xfrm>
            <a:prstGeom prst="rect">
              <a:avLst/>
            </a:prstGeom>
          </p:spPr>
        </p:pic>
        <p:pic>
          <p:nvPicPr>
            <p:cNvPr id="72" name="Picture 7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0520" y="2357854"/>
              <a:ext cx="1982576" cy="1056482"/>
            </a:xfrm>
            <a:prstGeom prst="rect">
              <a:avLst/>
            </a:prstGeom>
          </p:spPr>
        </p:pic>
        <p:pic>
          <p:nvPicPr>
            <p:cNvPr id="73" name="Picture 7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4845" y="2357854"/>
              <a:ext cx="1982576" cy="1056482"/>
            </a:xfrm>
            <a:prstGeom prst="rect">
              <a:avLst/>
            </a:prstGeom>
          </p:spPr>
        </p:pic>
        <p:pic>
          <p:nvPicPr>
            <p:cNvPr id="75" name="Picture 7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3516350"/>
              <a:ext cx="1982576" cy="1056482"/>
            </a:xfrm>
            <a:prstGeom prst="rect">
              <a:avLst/>
            </a:prstGeom>
          </p:spPr>
        </p:pic>
        <p:pic>
          <p:nvPicPr>
            <p:cNvPr id="76" name="Picture 7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30288" y="3528480"/>
              <a:ext cx="1982576" cy="1056482"/>
            </a:xfrm>
            <a:prstGeom prst="rect">
              <a:avLst/>
            </a:prstGeom>
          </p:spPr>
        </p:pic>
        <p:pic>
          <p:nvPicPr>
            <p:cNvPr id="77" name="Picture 7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3526289"/>
              <a:ext cx="1982576" cy="1056482"/>
            </a:xfrm>
            <a:prstGeom prst="rect">
              <a:avLst/>
            </a:prstGeom>
          </p:spPr>
        </p:pic>
        <p:pic>
          <p:nvPicPr>
            <p:cNvPr id="78" name="Picture 7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8999" y="3526289"/>
              <a:ext cx="1982576" cy="1056482"/>
            </a:xfrm>
            <a:prstGeom prst="rect">
              <a:avLst/>
            </a:prstGeom>
          </p:spPr>
        </p:pic>
        <p:pic>
          <p:nvPicPr>
            <p:cNvPr id="79" name="Picture 7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73324" y="3526289"/>
              <a:ext cx="1982576" cy="1056482"/>
            </a:xfrm>
            <a:prstGeom prst="rect">
              <a:avLst/>
            </a:prstGeom>
          </p:spPr>
        </p:pic>
        <p:pic>
          <p:nvPicPr>
            <p:cNvPr id="80" name="Picture 7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3530032"/>
              <a:ext cx="1982576" cy="1056482"/>
            </a:xfrm>
            <a:prstGeom prst="rect">
              <a:avLst/>
            </a:prstGeom>
          </p:spPr>
        </p:pic>
        <p:pic>
          <p:nvPicPr>
            <p:cNvPr id="81" name="Picture 8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693" y="4683176"/>
              <a:ext cx="1982576" cy="1056482"/>
            </a:xfrm>
            <a:prstGeom prst="rect">
              <a:avLst/>
            </a:prstGeom>
          </p:spPr>
        </p:pic>
        <p:pic>
          <p:nvPicPr>
            <p:cNvPr id="82" name="Picture 8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4692100"/>
              <a:ext cx="1982576" cy="1056482"/>
            </a:xfrm>
            <a:prstGeom prst="rect">
              <a:avLst/>
            </a:prstGeom>
          </p:spPr>
        </p:pic>
        <p:pic>
          <p:nvPicPr>
            <p:cNvPr id="83" name="Picture 8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00404" y="4693115"/>
              <a:ext cx="1982576" cy="1056482"/>
            </a:xfrm>
            <a:prstGeom prst="rect">
              <a:avLst/>
            </a:prstGeom>
          </p:spPr>
        </p:pic>
        <p:pic>
          <p:nvPicPr>
            <p:cNvPr id="84" name="Picture 8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4693115"/>
              <a:ext cx="1982576" cy="1056482"/>
            </a:xfrm>
            <a:prstGeom prst="rect">
              <a:avLst/>
            </a:prstGeom>
          </p:spPr>
        </p:pic>
        <p:pic>
          <p:nvPicPr>
            <p:cNvPr id="85" name="Picture 8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4693115"/>
              <a:ext cx="1982576" cy="1056482"/>
            </a:xfrm>
            <a:prstGeom prst="rect">
              <a:avLst/>
            </a:prstGeom>
          </p:spPr>
        </p:pic>
        <p:pic>
          <p:nvPicPr>
            <p:cNvPr id="87" name="Picture 8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27484" y="5851611"/>
              <a:ext cx="1982576" cy="1056482"/>
            </a:xfrm>
            <a:prstGeom prst="rect">
              <a:avLst/>
            </a:prstGeom>
          </p:spPr>
        </p:pic>
        <p:pic>
          <p:nvPicPr>
            <p:cNvPr id="88" name="Picture 8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1870" y="5853802"/>
              <a:ext cx="1982576" cy="1056482"/>
            </a:xfrm>
            <a:prstGeom prst="rect">
              <a:avLst/>
            </a:prstGeom>
          </p:spPr>
        </p:pic>
        <p:pic>
          <p:nvPicPr>
            <p:cNvPr id="89" name="Picture 8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86195" y="5851611"/>
              <a:ext cx="1982576" cy="1056482"/>
            </a:xfrm>
            <a:prstGeom prst="rect">
              <a:avLst/>
            </a:prstGeom>
          </p:spPr>
        </p:pic>
        <p:pic>
          <p:nvPicPr>
            <p:cNvPr id="90" name="Picture 8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60581" y="5851611"/>
              <a:ext cx="1982576" cy="1056482"/>
            </a:xfrm>
            <a:prstGeom prst="rect">
              <a:avLst/>
            </a:prstGeom>
          </p:spPr>
        </p:pic>
        <p:pic>
          <p:nvPicPr>
            <p:cNvPr id="91" name="Picture 9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44906" y="5851611"/>
              <a:ext cx="1982576" cy="1056482"/>
            </a:xfrm>
            <a:prstGeom prst="rect">
              <a:avLst/>
            </a:prstGeom>
          </p:spPr>
        </p:pic>
        <p:pic>
          <p:nvPicPr>
            <p:cNvPr id="93" name="Picture 9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2754" y="1194560"/>
              <a:ext cx="1982576" cy="1056482"/>
            </a:xfrm>
            <a:prstGeom prst="rect">
              <a:avLst/>
            </a:prstGeom>
          </p:spPr>
        </p:pic>
        <p:pic>
          <p:nvPicPr>
            <p:cNvPr id="94" name="Picture 9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2356620"/>
              <a:ext cx="1982576" cy="1056482"/>
            </a:xfrm>
            <a:prstGeom prst="rect">
              <a:avLst/>
            </a:prstGeom>
          </p:spPr>
        </p:pic>
        <p:pic>
          <p:nvPicPr>
            <p:cNvPr id="95" name="Picture 9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7981" y="4684545"/>
              <a:ext cx="1982576" cy="1056482"/>
            </a:xfrm>
            <a:prstGeom prst="rect">
              <a:avLst/>
            </a:prstGeom>
          </p:spPr>
        </p:pic>
        <p:pic>
          <p:nvPicPr>
            <p:cNvPr id="97" name="Picture 9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5851371"/>
              <a:ext cx="1982576" cy="1056482"/>
            </a:xfrm>
            <a:prstGeom prst="rect">
              <a:avLst/>
            </a:prstGeom>
          </p:spPr>
        </p:pic>
      </p:gr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sp>
        <p:nvSpPr>
          <p:cNvPr id="104" name="Rectangle 103"/>
          <p:cNvSpPr/>
          <p:nvPr userDrawn="1"/>
        </p:nvSpPr>
        <p:spPr>
          <a:xfrm>
            <a:off x="6793271" y="0"/>
            <a:ext cx="5398729"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TextBox 104"/>
          <p:cNvSpPr txBox="1"/>
          <p:nvPr userDrawn="1"/>
        </p:nvSpPr>
        <p:spPr>
          <a:xfrm>
            <a:off x="6793272" y="5764917"/>
            <a:ext cx="5014122" cy="461665"/>
          </a:xfrm>
          <a:prstGeom prst="rect">
            <a:avLst/>
          </a:prstGeom>
          <a:noFill/>
        </p:spPr>
        <p:txBody>
          <a:bodyPr wrap="square" rtlCol="0">
            <a:spAutoFit/>
          </a:bodyPr>
          <a:lstStyle/>
          <a:p>
            <a:pPr algn="r"/>
            <a:r>
              <a:rPr lang="en-US" sz="2400" dirty="0">
                <a:solidFill>
                  <a:schemeClr val="bg1"/>
                </a:solidFill>
                <a:latin typeface="+mj-lt"/>
              </a:rPr>
              <a:t>Strategies</a:t>
            </a:r>
            <a:r>
              <a:rPr lang="en-US" sz="2400" baseline="0" dirty="0">
                <a:solidFill>
                  <a:schemeClr val="bg1"/>
                </a:solidFill>
                <a:latin typeface="+mj-lt"/>
              </a:rPr>
              <a:t> For Change</a:t>
            </a:r>
            <a:endParaRPr lang="en-US" sz="2400" dirty="0">
              <a:solidFill>
                <a:schemeClr val="bg1"/>
              </a:solidFill>
              <a:latin typeface="+mj-lt"/>
            </a:endParaRPr>
          </a:p>
        </p:txBody>
      </p:sp>
      <p:sp>
        <p:nvSpPr>
          <p:cNvPr id="106" name="TextBox 105"/>
          <p:cNvSpPr txBox="1"/>
          <p:nvPr userDrawn="1"/>
        </p:nvSpPr>
        <p:spPr>
          <a:xfrm>
            <a:off x="6793271" y="6265415"/>
            <a:ext cx="5014123" cy="338554"/>
          </a:xfrm>
          <a:prstGeom prst="rect">
            <a:avLst/>
          </a:prstGeom>
          <a:noFill/>
        </p:spPr>
        <p:txBody>
          <a:bodyPr wrap="square" rtlCol="0">
            <a:spAutoFit/>
          </a:bodyPr>
          <a:lstStyle/>
          <a:p>
            <a:pPr algn="r"/>
            <a:r>
              <a:rPr lang="en-US" sz="1600" dirty="0">
                <a:solidFill>
                  <a:schemeClr val="bg1"/>
                </a:solidFill>
                <a:latin typeface="+mn-lt"/>
              </a:rPr>
              <a:t>thn.org</a:t>
            </a:r>
          </a:p>
        </p:txBody>
      </p:sp>
      <p:sp>
        <p:nvSpPr>
          <p:cNvPr id="108" name="Title 107"/>
          <p:cNvSpPr>
            <a:spLocks noGrp="1"/>
          </p:cNvSpPr>
          <p:nvPr>
            <p:ph type="title"/>
          </p:nvPr>
        </p:nvSpPr>
        <p:spPr>
          <a:xfrm>
            <a:off x="7477533" y="2075542"/>
            <a:ext cx="4329861" cy="2453864"/>
          </a:xfrm>
        </p:spPr>
        <p:txBody>
          <a:bodyPr/>
          <a:lstStyle>
            <a:lvl1pPr algn="r">
              <a:defRPr>
                <a:solidFill>
                  <a:schemeClr val="bg1"/>
                </a:solidFill>
              </a:defRPr>
            </a:lvl1pPr>
          </a:lstStyle>
          <a:p>
            <a:r>
              <a:rPr lang="en-US"/>
              <a:t>Click to edit Master title style</a:t>
            </a:r>
            <a:endParaRPr lang="en-US" dirty="0"/>
          </a:p>
        </p:txBody>
      </p:sp>
      <p:pic>
        <p:nvPicPr>
          <p:cNvPr id="119" name="Picture 1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460399" y="546942"/>
            <a:ext cx="4074545" cy="1223486"/>
          </a:xfrm>
          <a:prstGeom prst="rect">
            <a:avLst/>
          </a:prstGeom>
        </p:spPr>
      </p:pic>
      <p:sp>
        <p:nvSpPr>
          <p:cNvPr id="120" name="Rectangle 119"/>
          <p:cNvSpPr/>
          <p:nvPr userDrawn="1"/>
        </p:nvSpPr>
        <p:spPr>
          <a:xfrm>
            <a:off x="-1712684" y="-261257"/>
            <a:ext cx="1640114" cy="79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12754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05067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209431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59880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80420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104792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7BF59D1-7C16-4B01-85C2-4A7CDD205D72}" type="slidenum">
              <a:rPr lang="en-US" smtClean="0"/>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07837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BF59D1-7C16-4B01-85C2-4A7CDD205D72}" type="slidenum">
              <a:rPr lang="en-US" smtClean="0"/>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58894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7BF59D1-7C16-4B01-85C2-4A7CDD205D72}" type="slidenum">
              <a:rPr lang="en-US" smtClean="0"/>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266527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467851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96898-7E7E-4DF6-B26A-9F21224F7E22}" type="datetimeFigureOut">
              <a:rPr lang="en-US" smtClean="0"/>
              <a:t>8/28/2025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5056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96898-7E7E-4DF6-B26A-9F21224F7E22}" type="datetimeFigureOut">
              <a:rPr lang="en-US" smtClean="0"/>
              <a:t>8/28/2025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F59D1-7C16-4B01-85C2-4A7CDD205D72}" type="slidenum">
              <a:rPr lang="en-US" smtClean="0"/>
              <a:t>‹#›</a:t>
            </a:fld>
            <a:endParaRPr lang="en-US" dirty="0"/>
          </a:p>
        </p:txBody>
      </p:sp>
    </p:spTree>
    <p:extLst>
      <p:ext uri="{BB962C8B-B14F-4D97-AF65-F5344CB8AC3E}">
        <p14:creationId xmlns:p14="http://schemas.microsoft.com/office/powerpoint/2010/main" val="2057223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www.thn.org/texas-balance-state-continuum-care/data/pit-count-and-hic/"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https://www.thn.org/wp-content/uploads/2018/11/PIT-and-DV-Partnering-With-CoCs.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files.hudexchange.info/resources/documents/2019-PIT-Count-DV-Fact-Sheet.pdf" TargetMode="External"/><Relationship Id="rId5" Type="http://schemas.openxmlformats.org/officeDocument/2006/relationships/hyperlink" Target="https://files.hudexchange.info/resources/documents/PIT-and-DV-What-CoCs-Need-To-Know.pdf" TargetMode="External"/><Relationship Id="rId4" Type="http://schemas.openxmlformats.org/officeDocument/2006/relationships/hyperlink" Target="https://www.safehousingpartnerships.org/intersection/equity-accessibility"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safehousingpartnerships.org/intersection/equity-accessibility"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files.hudexchange.info/resources/documents/PIT-and-DV-What-CoCs-Need-To-Know.pdf" TargetMode="Externa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thn.org/staf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2592" y="1987296"/>
            <a:ext cx="5072453" cy="3340608"/>
          </a:xfrm>
        </p:spPr>
        <p:txBody>
          <a:bodyPr>
            <a:normAutofit/>
          </a:bodyPr>
          <a:lstStyle/>
          <a:p>
            <a:r>
              <a:rPr lang="en-US" sz="4000" dirty="0"/>
              <a:t>Engaging</a:t>
            </a:r>
            <a:br>
              <a:rPr lang="en-US" sz="4000" dirty="0"/>
            </a:br>
            <a:r>
              <a:rPr lang="en-US" sz="4000" dirty="0"/>
              <a:t> Domestic Violence Providers</a:t>
            </a:r>
          </a:p>
        </p:txBody>
      </p:sp>
    </p:spTree>
    <p:extLst>
      <p:ext uri="{BB962C8B-B14F-4D97-AF65-F5344CB8AC3E}">
        <p14:creationId xmlns:p14="http://schemas.microsoft.com/office/powerpoint/2010/main" val="2121316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9379" y="-12171"/>
            <a:ext cx="12144673" cy="7169070"/>
            <a:chOff x="9379" y="-12171"/>
            <a:chExt cx="12144673" cy="7169070"/>
          </a:xfrm>
        </p:grpSpPr>
        <p:sp>
          <p:nvSpPr>
            <p:cNvPr id="46" name="Rectangle 45"/>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581885" y="9600"/>
              <a:ext cx="10302217"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52"/>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reeform 59"/>
            <p:cNvSpPr/>
            <p:nvPr/>
          </p:nvSpPr>
          <p:spPr>
            <a:xfrm>
              <a:off x="16021"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rot="10800000">
              <a:off x="214916" y="25465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3" name="TextBox 6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4" name="TextBox 63"/>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5" name="TextBox 64"/>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6" name="Picture 65"/>
            <p:cNvPicPr>
              <a:picLocks noChangeAspect="1"/>
            </p:cNvPicPr>
            <p:nvPr/>
          </p:nvPicPr>
          <p:blipFill>
            <a:blip r:embed="rId3"/>
            <a:stretch>
              <a:fillRect/>
            </a:stretch>
          </p:blipFill>
          <p:spPr>
            <a:xfrm>
              <a:off x="765978" y="6110900"/>
              <a:ext cx="762000" cy="733425"/>
            </a:xfrm>
            <a:prstGeom prst="rect">
              <a:avLst/>
            </a:prstGeom>
          </p:spPr>
        </p:pic>
      </p:grpSp>
      <p:sp>
        <p:nvSpPr>
          <p:cNvPr id="19" name="Title 2"/>
          <p:cNvSpPr>
            <a:spLocks noGrp="1"/>
          </p:cNvSpPr>
          <p:nvPr>
            <p:ph type="title"/>
          </p:nvPr>
        </p:nvSpPr>
        <p:spPr>
          <a:xfrm>
            <a:off x="571285" y="24847"/>
            <a:ext cx="10323417" cy="1325563"/>
          </a:xfrm>
        </p:spPr>
        <p:txBody>
          <a:bodyPr/>
          <a:lstStyle/>
          <a:p>
            <a:pPr algn="ctr"/>
            <a:r>
              <a:rPr lang="en-US" dirty="0"/>
              <a:t>Benefits to Participating in the PIT</a:t>
            </a:r>
          </a:p>
        </p:txBody>
      </p:sp>
      <p:sp>
        <p:nvSpPr>
          <p:cNvPr id="20" name="Content Placeholder 4"/>
          <p:cNvSpPr>
            <a:spLocks noGrp="1"/>
          </p:cNvSpPr>
          <p:nvPr>
            <p:ph idx="1"/>
          </p:nvPr>
        </p:nvSpPr>
        <p:spPr>
          <a:xfrm>
            <a:off x="1866440" y="1063269"/>
            <a:ext cx="8583457" cy="4351338"/>
          </a:xfrm>
        </p:spPr>
        <p:txBody>
          <a:bodyPr>
            <a:noAutofit/>
          </a:bodyPr>
          <a:lstStyle/>
          <a:p>
            <a:pPr marL="0" indent="0">
              <a:buNone/>
            </a:pPr>
            <a:r>
              <a:rPr lang="en-US" sz="1800" dirty="0"/>
              <a:t>PIT count data is used to measure homelessness on a local and national level and is published annually on the HUD Exchange website. The PIT count data is also provided annually in a report to Congress. </a:t>
            </a:r>
          </a:p>
          <a:p>
            <a:pPr marL="0" indent="0">
              <a:buNone/>
            </a:pPr>
            <a:r>
              <a:rPr lang="en-US" sz="1800" dirty="0"/>
              <a:t>The report is used by Congress, HUD, other federal departments, and the public to understand the nature and extent of homelessness. As a result, it is essential that DV programs participate in the PIT count in conjunction with local PIT Leads.</a:t>
            </a:r>
          </a:p>
          <a:p>
            <a:pPr marL="457200" lvl="1" indent="0">
              <a:buNone/>
            </a:pPr>
            <a:r>
              <a:rPr lang="en-US" sz="1600" b="1" dirty="0"/>
              <a:t>Including survivors in the count will enable communities to: </a:t>
            </a:r>
          </a:p>
          <a:p>
            <a:pPr lvl="1"/>
            <a:r>
              <a:rPr lang="en-US" sz="1600" b="1" dirty="0"/>
              <a:t>demonstrate the need for housing for survivors and their families, </a:t>
            </a:r>
          </a:p>
          <a:p>
            <a:pPr lvl="1"/>
            <a:r>
              <a:rPr lang="en-US" sz="1600" b="1" dirty="0"/>
              <a:t>identify gaps in supports and services, </a:t>
            </a:r>
          </a:p>
          <a:p>
            <a:pPr lvl="1"/>
            <a:r>
              <a:rPr lang="en-US" sz="1600" b="1" dirty="0"/>
              <a:t>enhance outreach and engagement strategies </a:t>
            </a:r>
          </a:p>
          <a:p>
            <a:pPr lvl="1"/>
            <a:r>
              <a:rPr lang="en-US" sz="1600" b="1" dirty="0"/>
              <a:t>justify securing additional resources</a:t>
            </a:r>
          </a:p>
          <a:p>
            <a:pPr lvl="1"/>
            <a:r>
              <a:rPr lang="en-US" sz="1600" b="1" dirty="0"/>
              <a:t>highlight the importance of developing survivor-specific housing programs </a:t>
            </a:r>
          </a:p>
          <a:p>
            <a:pPr lvl="1"/>
            <a:r>
              <a:rPr lang="en-US" sz="1600" b="1" dirty="0"/>
              <a:t>Clearly illustrate the need for systems that are responsive to survivors’ unique housing considerations</a:t>
            </a:r>
          </a:p>
          <a:p>
            <a:pPr marL="0" indent="0">
              <a:buNone/>
            </a:pPr>
            <a:r>
              <a:rPr lang="en-US" sz="1800" dirty="0"/>
              <a:t>Finally, effective collaboration will enhance ongoing partnerships between homeless and housing providers and DV providers to ensure that survivors can access and maintain safe, stable, affordable housing after fleeing domestic violence. </a:t>
            </a:r>
          </a:p>
        </p:txBody>
      </p:sp>
    </p:spTree>
    <p:extLst>
      <p:ext uri="{BB962C8B-B14F-4D97-AF65-F5344CB8AC3E}">
        <p14:creationId xmlns:p14="http://schemas.microsoft.com/office/powerpoint/2010/main" val="410031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9379" y="-12171"/>
            <a:ext cx="12144673" cy="7169070"/>
            <a:chOff x="9379" y="-12171"/>
            <a:chExt cx="12144673" cy="7169070"/>
          </a:xfrm>
        </p:grpSpPr>
        <p:sp>
          <p:nvSpPr>
            <p:cNvPr id="22" name="Rectangle 2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581885" y="9600"/>
              <a:ext cx="10302217"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p:cNvSpPr/>
            <p:nvPr/>
          </p:nvSpPr>
          <p:spPr>
            <a:xfrm>
              <a:off x="16021"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rot="10800000">
              <a:off x="214916" y="25465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34" name="TextBox 33"/>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35" name="TextBox 34"/>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36" name="TextBox 35"/>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38" name="Picture 37"/>
            <p:cNvPicPr>
              <a:picLocks noChangeAspect="1"/>
            </p:cNvPicPr>
            <p:nvPr/>
          </p:nvPicPr>
          <p:blipFill>
            <a:blip r:embed="rId3"/>
            <a:stretch>
              <a:fillRect/>
            </a:stretch>
          </p:blipFill>
          <p:spPr>
            <a:xfrm>
              <a:off x="765978" y="6110900"/>
              <a:ext cx="762000" cy="733425"/>
            </a:xfrm>
            <a:prstGeom prst="rect">
              <a:avLst/>
            </a:prstGeom>
          </p:spPr>
        </p:pic>
      </p:grpSp>
      <p:sp>
        <p:nvSpPr>
          <p:cNvPr id="19" name="Title 4"/>
          <p:cNvSpPr>
            <a:spLocks noGrp="1"/>
          </p:cNvSpPr>
          <p:nvPr>
            <p:ph type="title"/>
          </p:nvPr>
        </p:nvSpPr>
        <p:spPr>
          <a:xfrm>
            <a:off x="581885" y="7835"/>
            <a:ext cx="10302217" cy="1325563"/>
          </a:xfrm>
        </p:spPr>
        <p:txBody>
          <a:bodyPr/>
          <a:lstStyle/>
          <a:p>
            <a:pPr algn="ctr"/>
            <a:r>
              <a:rPr lang="en-US" dirty="0"/>
              <a:t>Preparation Leading up to the Count</a:t>
            </a:r>
          </a:p>
        </p:txBody>
      </p:sp>
      <p:sp>
        <p:nvSpPr>
          <p:cNvPr id="20" name="Content Placeholder 5"/>
          <p:cNvSpPr>
            <a:spLocks noGrp="1"/>
          </p:cNvSpPr>
          <p:nvPr>
            <p:ph idx="1"/>
          </p:nvPr>
        </p:nvSpPr>
        <p:spPr>
          <a:xfrm>
            <a:off x="1651000" y="1266214"/>
            <a:ext cx="8793089" cy="4351338"/>
          </a:xfrm>
        </p:spPr>
        <p:txBody>
          <a:bodyPr>
            <a:noAutofit/>
          </a:bodyPr>
          <a:lstStyle/>
          <a:p>
            <a:pPr marL="0" indent="0">
              <a:buNone/>
            </a:pPr>
            <a:r>
              <a:rPr lang="en-US" sz="1800" b="1" dirty="0"/>
              <a:t>DV Providers and Local PIT Leads should Join Forces</a:t>
            </a:r>
          </a:p>
          <a:p>
            <a:r>
              <a:rPr lang="en-US" sz="1800" dirty="0"/>
              <a:t>PIT Leads should always invite DV providers and stakeholders to all planning meetings (to talk about both sheltered and unsheltered counts). DV providers can confirm and determine which DV housing programs should participate in the sheltered count. They can also be valuable assets on the planning committee to ensure survivor voices are always a center focus. </a:t>
            </a:r>
          </a:p>
          <a:p>
            <a:pPr marL="0" indent="0">
              <a:buNone/>
            </a:pPr>
            <a:r>
              <a:rPr lang="en-US" sz="1800" b="1" dirty="0"/>
              <a:t>DV Providers are experts in utilizing a Trauma-Informed Approach </a:t>
            </a:r>
          </a:p>
          <a:p>
            <a:r>
              <a:rPr lang="en-US" sz="1800" dirty="0"/>
              <a:t>PIT Leads and providers should work together using a trauma-informed approach and determine a process for </a:t>
            </a:r>
            <a:r>
              <a:rPr lang="en-US" sz="1800" i="1" dirty="0"/>
              <a:t>if</a:t>
            </a:r>
            <a:r>
              <a:rPr lang="en-US" sz="1800" dirty="0"/>
              <a:t> and </a:t>
            </a:r>
            <a:r>
              <a:rPr lang="en-US" sz="1800" i="1" dirty="0"/>
              <a:t>how</a:t>
            </a:r>
            <a:r>
              <a:rPr lang="en-US" sz="1800" dirty="0"/>
              <a:t> referrals should be made if a survivor self-identifies during the count. </a:t>
            </a:r>
          </a:p>
          <a:p>
            <a:pPr marL="0" indent="0">
              <a:buNone/>
            </a:pPr>
            <a:r>
              <a:rPr lang="en-US" sz="1800" b="1" dirty="0"/>
              <a:t>Educate </a:t>
            </a:r>
            <a:r>
              <a:rPr lang="en-US" sz="1800" b="1" dirty="0" err="1"/>
              <a:t>CoC</a:t>
            </a:r>
            <a:r>
              <a:rPr lang="en-US" sz="1800" b="1" dirty="0"/>
              <a:t> Volunteers on Domestic Violence and Safety Issues</a:t>
            </a:r>
          </a:p>
          <a:p>
            <a:r>
              <a:rPr lang="en-US" sz="1800" dirty="0"/>
              <a:t>Approaching and gathering information can be intimidating for </a:t>
            </a:r>
            <a:r>
              <a:rPr lang="en-US" sz="1800" dirty="0" err="1"/>
              <a:t>CoC</a:t>
            </a:r>
            <a:r>
              <a:rPr lang="en-US" sz="1800" dirty="0"/>
              <a:t> volunteers and providers who do not have direct service experience with domestic violence. It is important to ensure volunteers’ safety while also being sensitive in engaging individuals, asking questions about trauma, and providing them with appropriate resources. </a:t>
            </a:r>
          </a:p>
        </p:txBody>
      </p:sp>
    </p:spTree>
    <p:extLst>
      <p:ext uri="{BB962C8B-B14F-4D97-AF65-F5344CB8AC3E}">
        <p14:creationId xmlns:p14="http://schemas.microsoft.com/office/powerpoint/2010/main" val="1499928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9379" y="-12171"/>
            <a:ext cx="12144673" cy="7169070"/>
            <a:chOff x="9379" y="-12171"/>
            <a:chExt cx="12144673" cy="7169070"/>
          </a:xfrm>
        </p:grpSpPr>
        <p:sp>
          <p:nvSpPr>
            <p:cNvPr id="18" name="Rectangle 17"/>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581885" y="-1286"/>
              <a:ext cx="106614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15452"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rot="10800000">
              <a:off x="155279" y="3499819"/>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26" name="TextBox 2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7" name="TextBox 26"/>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8" name="Picture 27"/>
            <p:cNvPicPr>
              <a:picLocks noChangeAspect="1"/>
            </p:cNvPicPr>
            <p:nvPr/>
          </p:nvPicPr>
          <p:blipFill>
            <a:blip r:embed="rId3"/>
            <a:stretch>
              <a:fillRect/>
            </a:stretch>
          </p:blipFill>
          <p:spPr>
            <a:xfrm>
              <a:off x="765978" y="6110900"/>
              <a:ext cx="762000" cy="733425"/>
            </a:xfrm>
            <a:prstGeom prst="rect">
              <a:avLst/>
            </a:prstGeom>
          </p:spPr>
        </p:pic>
      </p:grpSp>
      <p:sp>
        <p:nvSpPr>
          <p:cNvPr id="15" name="Title 2"/>
          <p:cNvSpPr>
            <a:spLocks noGrp="1"/>
          </p:cNvSpPr>
          <p:nvPr>
            <p:ph type="title"/>
          </p:nvPr>
        </p:nvSpPr>
        <p:spPr>
          <a:xfrm>
            <a:off x="570716" y="-22958"/>
            <a:ext cx="10682544" cy="1325563"/>
          </a:xfrm>
        </p:spPr>
        <p:txBody>
          <a:bodyPr/>
          <a:lstStyle/>
          <a:p>
            <a:pPr algn="ctr"/>
            <a:r>
              <a:rPr lang="en-US" dirty="0"/>
              <a:t>Sheltered Count Considerations</a:t>
            </a:r>
          </a:p>
        </p:txBody>
      </p:sp>
      <p:sp>
        <p:nvSpPr>
          <p:cNvPr id="16" name="Content Placeholder 4"/>
          <p:cNvSpPr>
            <a:spLocks noGrp="1"/>
          </p:cNvSpPr>
          <p:nvPr>
            <p:ph idx="1"/>
          </p:nvPr>
        </p:nvSpPr>
        <p:spPr>
          <a:xfrm>
            <a:off x="1580048" y="1258376"/>
            <a:ext cx="9267596" cy="5155124"/>
          </a:xfrm>
        </p:spPr>
        <p:txBody>
          <a:bodyPr>
            <a:normAutofit fontScale="70000" lnSpcReduction="20000"/>
          </a:bodyPr>
          <a:lstStyle/>
          <a:p>
            <a:pPr marL="0" indent="0">
              <a:buNone/>
            </a:pPr>
            <a:r>
              <a:rPr lang="en-US" b="1" dirty="0"/>
              <a:t>Administering PIT Count Surveys to Sheltered Clients </a:t>
            </a:r>
          </a:p>
          <a:p>
            <a:r>
              <a:rPr lang="en-US" dirty="0"/>
              <a:t>DV providers can administer the PIT surveys to their sheltered clients on the day of the count to get information concerning survivors’ situations. </a:t>
            </a:r>
          </a:p>
          <a:p>
            <a:pPr lvl="1"/>
            <a:r>
              <a:rPr lang="en-US" dirty="0"/>
              <a:t>This is highly recommended as survivors may fall into other homeless subpopulations. Ensuring that all of their identities are represented allows for the aggregated community data set to show a comprehensive picture of the unique characteristics of those experiencing homelessness. </a:t>
            </a:r>
          </a:p>
          <a:p>
            <a:pPr lvl="1"/>
            <a:r>
              <a:rPr lang="en-US" dirty="0"/>
              <a:t>It gives survivors the opportunity to share their story in a safe and confidential way, if they would like. </a:t>
            </a:r>
          </a:p>
          <a:p>
            <a:pPr marL="0" indent="0">
              <a:buNone/>
            </a:pPr>
            <a:r>
              <a:rPr lang="en-US" b="1" dirty="0"/>
              <a:t>De-Identify Information </a:t>
            </a:r>
          </a:p>
          <a:p>
            <a:r>
              <a:rPr lang="en-US" dirty="0"/>
              <a:t>All survivors’ information is de-identified from the very beginning to protect client confidentiality. </a:t>
            </a:r>
          </a:p>
          <a:p>
            <a:pPr marL="0" indent="0">
              <a:buNone/>
            </a:pPr>
            <a:r>
              <a:rPr lang="en-US" b="1" dirty="0"/>
              <a:t>Report Aggregate Information </a:t>
            </a:r>
          </a:p>
          <a:p>
            <a:r>
              <a:rPr lang="en-US" dirty="0"/>
              <a:t>Only aggregated information will be provided on any reports or visualizations </a:t>
            </a:r>
          </a:p>
          <a:p>
            <a:pPr lvl="1"/>
            <a:r>
              <a:rPr lang="en-US" dirty="0"/>
              <a:t>i.e., the total number of persons currently experiencing homelessness because they are fleeing domestic violence, dating violence, sexual assault, or stalking </a:t>
            </a:r>
          </a:p>
          <a:p>
            <a:pPr lvl="1"/>
            <a:r>
              <a:rPr lang="en-US" dirty="0"/>
              <a:t>Access to the submitted data is limited only to the Data Team at THN for the purposes of deduplication. All files are saved in a secure location. </a:t>
            </a:r>
          </a:p>
        </p:txBody>
      </p:sp>
    </p:spTree>
    <p:extLst>
      <p:ext uri="{BB962C8B-B14F-4D97-AF65-F5344CB8AC3E}">
        <p14:creationId xmlns:p14="http://schemas.microsoft.com/office/powerpoint/2010/main" val="2726548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9216" y="-12171"/>
            <a:ext cx="12144836" cy="7169070"/>
            <a:chOff x="9216" y="-12171"/>
            <a:chExt cx="12144836" cy="7169070"/>
          </a:xfrm>
        </p:grpSpPr>
        <p:sp>
          <p:nvSpPr>
            <p:cNvPr id="15" name="Rectangle 1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1" name="TextBox 20"/>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2" name="Picture 21"/>
            <p:cNvPicPr>
              <a:picLocks noChangeAspect="1"/>
            </p:cNvPicPr>
            <p:nvPr/>
          </p:nvPicPr>
          <p:blipFill>
            <a:blip r:embed="rId3"/>
            <a:stretch>
              <a:fillRect/>
            </a:stretch>
          </p:blipFill>
          <p:spPr>
            <a:xfrm>
              <a:off x="765978" y="6110900"/>
              <a:ext cx="762000" cy="733425"/>
            </a:xfrm>
            <a:prstGeom prst="rect">
              <a:avLst/>
            </a:prstGeom>
          </p:spPr>
        </p:pic>
      </p:grpSp>
      <p:sp>
        <p:nvSpPr>
          <p:cNvPr id="12" name="Title 2"/>
          <p:cNvSpPr>
            <a:spLocks noGrp="1"/>
          </p:cNvSpPr>
          <p:nvPr>
            <p:ph type="title"/>
          </p:nvPr>
        </p:nvSpPr>
        <p:spPr>
          <a:xfrm>
            <a:off x="599290" y="5044"/>
            <a:ext cx="10992377" cy="1325563"/>
          </a:xfrm>
        </p:spPr>
        <p:txBody>
          <a:bodyPr>
            <a:normAutofit/>
          </a:bodyPr>
          <a:lstStyle/>
          <a:p>
            <a:pPr algn="ctr"/>
            <a:r>
              <a:rPr lang="en-US" dirty="0"/>
              <a:t>For the Unsheltered Count</a:t>
            </a:r>
          </a:p>
        </p:txBody>
      </p:sp>
      <p:sp>
        <p:nvSpPr>
          <p:cNvPr id="13" name="Content Placeholder 2"/>
          <p:cNvSpPr>
            <a:spLocks noGrp="1"/>
          </p:cNvSpPr>
          <p:nvPr>
            <p:ph idx="1"/>
          </p:nvPr>
        </p:nvSpPr>
        <p:spPr>
          <a:xfrm>
            <a:off x="1574800" y="1219200"/>
            <a:ext cx="9699102" cy="5270499"/>
          </a:xfrm>
        </p:spPr>
        <p:txBody>
          <a:bodyPr>
            <a:normAutofit/>
          </a:bodyPr>
          <a:lstStyle/>
          <a:p>
            <a:pPr marL="0" indent="0">
              <a:buNone/>
            </a:pPr>
            <a:r>
              <a:rPr lang="en-US" sz="2200" b="1" dirty="0"/>
              <a:t>DV Providers and PIT leads can work on developing targeted trainings</a:t>
            </a:r>
          </a:p>
          <a:p>
            <a:r>
              <a:rPr lang="en-US" sz="2200" dirty="0"/>
              <a:t>DV providers can offer training to those implementing the count on how to approach individuals in a non-threatening, non-judgmental way, </a:t>
            </a:r>
          </a:p>
          <a:p>
            <a:pPr lvl="1"/>
            <a:r>
              <a:rPr lang="en-US" sz="2000" dirty="0"/>
              <a:t>being especially sensitive to the collection of DV information from respondents and incorporating appropriate interview protocols to protect client privacy and safety</a:t>
            </a:r>
          </a:p>
          <a:p>
            <a:pPr lvl="2"/>
            <a:r>
              <a:rPr lang="en-US" dirty="0"/>
              <a:t>such as: asking survey questions in a private location and not in the presence of a partner or spouse; giving respondents sufficient space and time to answer questions; not making them feel pressured to answer any questions they are not comfortable answering; and helping respondents feel respected and safe to respond to questions however they choose. </a:t>
            </a:r>
          </a:p>
          <a:p>
            <a:pPr lvl="1"/>
            <a:endParaRPr lang="en-US" dirty="0"/>
          </a:p>
        </p:txBody>
      </p:sp>
    </p:spTree>
    <p:extLst>
      <p:ext uri="{BB962C8B-B14F-4D97-AF65-F5344CB8AC3E}">
        <p14:creationId xmlns:p14="http://schemas.microsoft.com/office/powerpoint/2010/main" val="3411085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9216" y="-12171"/>
            <a:ext cx="12144836" cy="7169070"/>
            <a:chOff x="9216" y="-12171"/>
            <a:chExt cx="12144836" cy="7169070"/>
          </a:xfrm>
        </p:grpSpPr>
        <p:sp>
          <p:nvSpPr>
            <p:cNvPr id="15" name="Rectangle 1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1" name="TextBox 20"/>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2" name="Picture 21"/>
            <p:cNvPicPr>
              <a:picLocks noChangeAspect="1"/>
            </p:cNvPicPr>
            <p:nvPr/>
          </p:nvPicPr>
          <p:blipFill>
            <a:blip r:embed="rId3"/>
            <a:stretch>
              <a:fillRect/>
            </a:stretch>
          </p:blipFill>
          <p:spPr>
            <a:xfrm>
              <a:off x="765978" y="6110900"/>
              <a:ext cx="762000" cy="733425"/>
            </a:xfrm>
            <a:prstGeom prst="rect">
              <a:avLst/>
            </a:prstGeom>
          </p:spPr>
        </p:pic>
      </p:grpSp>
      <p:sp>
        <p:nvSpPr>
          <p:cNvPr id="12" name="Title 2"/>
          <p:cNvSpPr>
            <a:spLocks noGrp="1"/>
          </p:cNvSpPr>
          <p:nvPr>
            <p:ph type="title"/>
          </p:nvPr>
        </p:nvSpPr>
        <p:spPr>
          <a:xfrm>
            <a:off x="574764" y="5044"/>
            <a:ext cx="11034308" cy="1325563"/>
          </a:xfrm>
        </p:spPr>
        <p:txBody>
          <a:bodyPr>
            <a:normAutofit/>
          </a:bodyPr>
          <a:lstStyle/>
          <a:p>
            <a:pPr algn="ctr"/>
            <a:r>
              <a:rPr lang="en-US" dirty="0"/>
              <a:t>Unsheltered Count Continued</a:t>
            </a:r>
          </a:p>
        </p:txBody>
      </p:sp>
      <p:sp>
        <p:nvSpPr>
          <p:cNvPr id="13" name="Content Placeholder 2"/>
          <p:cNvSpPr>
            <a:spLocks noGrp="1"/>
          </p:cNvSpPr>
          <p:nvPr>
            <p:ph idx="1"/>
          </p:nvPr>
        </p:nvSpPr>
        <p:spPr>
          <a:xfrm>
            <a:off x="1574800" y="1219200"/>
            <a:ext cx="9109732" cy="5270499"/>
          </a:xfrm>
        </p:spPr>
        <p:txBody>
          <a:bodyPr>
            <a:normAutofit/>
          </a:bodyPr>
          <a:lstStyle/>
          <a:p>
            <a:pPr marL="0" indent="0">
              <a:buNone/>
            </a:pPr>
            <a:r>
              <a:rPr lang="en-US" sz="2200" b="1" dirty="0"/>
              <a:t>Opportunity for Education on Safety Planning and Available Resources </a:t>
            </a:r>
          </a:p>
          <a:p>
            <a:r>
              <a:rPr lang="en-US" sz="2200" dirty="0"/>
              <a:t>Additionally, DV providers can offer training to PIT count volunteers on how to conduct brief safety planning and provide needed resources to individuals who indicate feeling unsafe. </a:t>
            </a:r>
          </a:p>
          <a:p>
            <a:pPr lvl="1"/>
            <a:r>
              <a:rPr lang="en-US" sz="2000" dirty="0"/>
              <a:t>This is a unique opportunity for communities to engage with survivors that may not be aware of how to access supportive services</a:t>
            </a:r>
          </a:p>
          <a:p>
            <a:pPr lvl="1"/>
            <a:r>
              <a:rPr lang="en-US" sz="2000" dirty="0"/>
              <a:t>Should be viewed as a community outreach opportunity in conjunction with a data gathering initiative. </a:t>
            </a:r>
          </a:p>
          <a:p>
            <a:pPr lvl="1"/>
            <a:endParaRPr lang="en-US" dirty="0"/>
          </a:p>
        </p:txBody>
      </p:sp>
    </p:spTree>
    <p:extLst>
      <p:ext uri="{BB962C8B-B14F-4D97-AF65-F5344CB8AC3E}">
        <p14:creationId xmlns:p14="http://schemas.microsoft.com/office/powerpoint/2010/main" val="2464305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0" y="-12171"/>
            <a:ext cx="11940009" cy="6868885"/>
            <a:chOff x="0" y="-12171"/>
            <a:chExt cx="11940009" cy="6868885"/>
          </a:xfrm>
        </p:grpSpPr>
        <p:sp>
          <p:nvSpPr>
            <p:cNvPr id="13" name="Rectangle 12"/>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7" name="Picture 16"/>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591264" y="-1029"/>
            <a:ext cx="11348745" cy="1325563"/>
          </a:xfrm>
        </p:spPr>
        <p:txBody>
          <a:bodyPr/>
          <a:lstStyle/>
          <a:p>
            <a:pPr algn="ctr"/>
            <a:r>
              <a:rPr lang="en-US" dirty="0"/>
              <a:t>Things to Consider</a:t>
            </a:r>
          </a:p>
        </p:txBody>
      </p:sp>
      <p:sp>
        <p:nvSpPr>
          <p:cNvPr id="11" name="Content Placeholder 2"/>
          <p:cNvSpPr>
            <a:spLocks noGrp="1"/>
          </p:cNvSpPr>
          <p:nvPr>
            <p:ph idx="1"/>
          </p:nvPr>
        </p:nvSpPr>
        <p:spPr>
          <a:xfrm>
            <a:off x="1555368" y="1028700"/>
            <a:ext cx="9798431" cy="5148263"/>
          </a:xfrm>
        </p:spPr>
        <p:txBody>
          <a:bodyPr>
            <a:normAutofit fontScale="92500" lnSpcReduction="10000"/>
          </a:bodyPr>
          <a:lstStyle/>
          <a:p>
            <a:r>
              <a:rPr lang="en-US" sz="2200" dirty="0"/>
              <a:t>Partnerships between DV providers and PIT Count Leads in addition to using a trauma-informed approach, is the most compassionate and efficient way to get accurate data without re-traumatizing survivors. </a:t>
            </a:r>
          </a:p>
          <a:p>
            <a:pPr marL="0" indent="0">
              <a:buNone/>
            </a:pPr>
            <a:endParaRPr lang="en-US" sz="2200" dirty="0"/>
          </a:p>
          <a:p>
            <a:r>
              <a:rPr lang="en-US" sz="2200" dirty="0"/>
              <a:t>DV providers and local coalitions are the best resource to help determine the process for administering the survey and providing the appropriate follow up and referrals for survivors identified as fleeing or attempting to flee during the PIT count. </a:t>
            </a:r>
          </a:p>
          <a:p>
            <a:pPr marL="0" indent="0">
              <a:buNone/>
            </a:pPr>
            <a:endParaRPr lang="en-US" sz="2200" dirty="0"/>
          </a:p>
          <a:p>
            <a:pPr marL="0" indent="0">
              <a:buNone/>
            </a:pPr>
            <a:r>
              <a:rPr lang="en-US" sz="2200" b="1" dirty="0"/>
              <a:t>Successful collaboration on the count will only have a positive affect on the community and the data as a whole. </a:t>
            </a:r>
          </a:p>
          <a:p>
            <a:pPr lvl="1"/>
            <a:r>
              <a:rPr lang="en-US" sz="1900" dirty="0"/>
              <a:t>It will demonstrate a strong partnership between domestic violence service providers and homeless service providers. </a:t>
            </a:r>
          </a:p>
          <a:p>
            <a:pPr lvl="1"/>
            <a:r>
              <a:rPr lang="en-US" sz="1900" dirty="0"/>
              <a:t>It will be an important opportunity to educate your community on the intersections of homelessness and domestic violence</a:t>
            </a:r>
          </a:p>
          <a:p>
            <a:pPr lvl="1"/>
            <a:r>
              <a:rPr lang="en-US" sz="1900" dirty="0"/>
              <a:t>The data can be used in advocacy, grant applications, and community engagement events to demonstrate the unique needs and experiences of survivors experiencing homelessness.</a:t>
            </a:r>
          </a:p>
        </p:txBody>
      </p:sp>
    </p:spTree>
    <p:extLst>
      <p:ext uri="{BB962C8B-B14F-4D97-AF65-F5344CB8AC3E}">
        <p14:creationId xmlns:p14="http://schemas.microsoft.com/office/powerpoint/2010/main" val="563862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0" y="-12171"/>
            <a:ext cx="11940009" cy="6868885"/>
            <a:chOff x="0" y="-12171"/>
            <a:chExt cx="11940009" cy="6868885"/>
          </a:xfrm>
        </p:grpSpPr>
        <p:sp>
          <p:nvSpPr>
            <p:cNvPr id="13" name="Rectangle 12"/>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7" name="Picture 16"/>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591264" y="-1029"/>
            <a:ext cx="11348745" cy="1325563"/>
          </a:xfrm>
        </p:spPr>
        <p:txBody>
          <a:bodyPr/>
          <a:lstStyle/>
          <a:p>
            <a:pPr algn="ctr"/>
            <a:r>
              <a:rPr lang="en-US" dirty="0"/>
              <a:t>Next Steps</a:t>
            </a:r>
          </a:p>
        </p:txBody>
      </p:sp>
      <p:sp>
        <p:nvSpPr>
          <p:cNvPr id="11" name="Content Placeholder 2"/>
          <p:cNvSpPr>
            <a:spLocks noGrp="1"/>
          </p:cNvSpPr>
          <p:nvPr>
            <p:ph idx="1"/>
          </p:nvPr>
        </p:nvSpPr>
        <p:spPr>
          <a:xfrm>
            <a:off x="1555368" y="1324534"/>
            <a:ext cx="9798431" cy="5148263"/>
          </a:xfrm>
        </p:spPr>
        <p:txBody>
          <a:bodyPr>
            <a:normAutofit/>
          </a:bodyPr>
          <a:lstStyle/>
          <a:p>
            <a:r>
              <a:rPr lang="en-US" sz="2200" dirty="0"/>
              <a:t>Contact your local PIT Count Lead</a:t>
            </a:r>
          </a:p>
          <a:p>
            <a:pPr lvl="1"/>
            <a:r>
              <a:rPr lang="en-US" sz="1800" dirty="0"/>
              <a:t>If you do not know who your local lead is, please contact THN so you can be directed to them,</a:t>
            </a:r>
          </a:p>
          <a:p>
            <a:pPr lvl="1"/>
            <a:endParaRPr lang="en-US" sz="1800" dirty="0"/>
          </a:p>
          <a:p>
            <a:pPr marL="457200" lvl="1" indent="0">
              <a:buNone/>
            </a:pPr>
            <a:endParaRPr lang="en-US" sz="1800" dirty="0"/>
          </a:p>
          <a:p>
            <a:r>
              <a:rPr lang="en-US" sz="2200" dirty="0"/>
              <a:t>Begin developing strategies for how domestic violence providers and homeless service providers in your community can work together to ensure a safe and comprehensive count for survivors. </a:t>
            </a:r>
          </a:p>
          <a:p>
            <a:endParaRPr lang="en-US" sz="2200" dirty="0"/>
          </a:p>
          <a:p>
            <a:pPr marL="0" indent="0">
              <a:buNone/>
            </a:pPr>
            <a:endParaRPr lang="en-US" sz="2200" dirty="0"/>
          </a:p>
          <a:p>
            <a:pPr marL="237061" indent="-228594">
              <a:spcBef>
                <a:spcPts val="1067"/>
              </a:spcBef>
              <a:buClr>
                <a:schemeClr val="dk1"/>
              </a:buClr>
              <a:buSzPts val="2100"/>
            </a:pPr>
            <a:r>
              <a:rPr lang="en-US" sz="2400" dirty="0"/>
              <a:t>View </a:t>
            </a:r>
            <a:r>
              <a:rPr lang="en-US" sz="2400" u="sng" dirty="0">
                <a:solidFill>
                  <a:schemeClr val="hlink"/>
                </a:solidFill>
                <a:hlinkClick r:id="rId4"/>
              </a:rPr>
              <a:t>PIT Count Information</a:t>
            </a:r>
            <a:r>
              <a:rPr lang="en-US" sz="2400" dirty="0"/>
              <a:t> on THN’s website.</a:t>
            </a:r>
            <a:br>
              <a:rPr lang="en-US" sz="2400" dirty="0"/>
            </a:br>
            <a:endParaRPr lang="en-US" sz="2200" dirty="0"/>
          </a:p>
        </p:txBody>
      </p:sp>
    </p:spTree>
    <p:extLst>
      <p:ext uri="{BB962C8B-B14F-4D97-AF65-F5344CB8AC3E}">
        <p14:creationId xmlns:p14="http://schemas.microsoft.com/office/powerpoint/2010/main" val="33184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0" y="-12171"/>
            <a:ext cx="11940009" cy="6868885"/>
            <a:chOff x="0" y="-12171"/>
            <a:chExt cx="11940009" cy="6868885"/>
          </a:xfrm>
        </p:grpSpPr>
        <p:sp>
          <p:nvSpPr>
            <p:cNvPr id="13" name="Rectangle 12"/>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7" name="Picture 16"/>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591264" y="-26419"/>
            <a:ext cx="11348745" cy="1325563"/>
          </a:xfrm>
        </p:spPr>
        <p:txBody>
          <a:bodyPr/>
          <a:lstStyle/>
          <a:p>
            <a:pPr algn="ctr"/>
            <a:r>
              <a:rPr lang="en-US" dirty="0"/>
              <a:t>Resources</a:t>
            </a:r>
          </a:p>
        </p:txBody>
      </p:sp>
      <p:sp>
        <p:nvSpPr>
          <p:cNvPr id="11" name="Content Placeholder 2"/>
          <p:cNvSpPr>
            <a:spLocks noGrp="1"/>
          </p:cNvSpPr>
          <p:nvPr>
            <p:ph idx="1"/>
          </p:nvPr>
        </p:nvSpPr>
        <p:spPr>
          <a:xfrm>
            <a:off x="1500141" y="1330566"/>
            <a:ext cx="9743205" cy="4351338"/>
          </a:xfrm>
        </p:spPr>
        <p:txBody>
          <a:bodyPr/>
          <a:lstStyle/>
          <a:p>
            <a:r>
              <a:rPr lang="en-US" dirty="0">
                <a:hlinkClick r:id="rId4"/>
              </a:rPr>
              <a:t>Safe Housing Partnerships</a:t>
            </a:r>
            <a:endParaRPr lang="en-US" dirty="0">
              <a:hlinkClick r:id="rId5"/>
            </a:endParaRPr>
          </a:p>
          <a:p>
            <a:r>
              <a:rPr lang="en-US" dirty="0">
                <a:hlinkClick r:id="rId5"/>
              </a:rPr>
              <a:t>Engaging with Domestic Violence Survivors: What </a:t>
            </a:r>
            <a:r>
              <a:rPr lang="en-US" dirty="0" err="1">
                <a:hlinkClick r:id="rId5"/>
              </a:rPr>
              <a:t>CoC’s</a:t>
            </a:r>
            <a:r>
              <a:rPr lang="en-US" dirty="0">
                <a:hlinkClick r:id="rId5"/>
              </a:rPr>
              <a:t> Need to Know</a:t>
            </a:r>
            <a:endParaRPr lang="en-US" dirty="0"/>
          </a:p>
          <a:p>
            <a:r>
              <a:rPr lang="en-US" dirty="0">
                <a:hlinkClick r:id="rId6"/>
              </a:rPr>
              <a:t>Point-in-Time Count Fact Sheet on Identifying Survivors of Domestic Violence</a:t>
            </a:r>
            <a:endParaRPr lang="en-US" dirty="0"/>
          </a:p>
          <a:p>
            <a:r>
              <a:rPr lang="en-US" dirty="0">
                <a:hlinkClick r:id="rId7"/>
              </a:rPr>
              <a:t>Partnering with </a:t>
            </a:r>
            <a:r>
              <a:rPr lang="en-US" dirty="0" err="1">
                <a:hlinkClick r:id="rId7"/>
              </a:rPr>
              <a:t>CoC’s</a:t>
            </a:r>
            <a:r>
              <a:rPr lang="en-US" dirty="0">
                <a:hlinkClick r:id="rId7"/>
              </a:rPr>
              <a:t> on the PIT Count: What Domestic Violence Providers Need to Know</a:t>
            </a:r>
            <a:endParaRPr lang="en-US" dirty="0"/>
          </a:p>
        </p:txBody>
      </p:sp>
    </p:spTree>
    <p:extLst>
      <p:ext uri="{BB962C8B-B14F-4D97-AF65-F5344CB8AC3E}">
        <p14:creationId xmlns:p14="http://schemas.microsoft.com/office/powerpoint/2010/main" val="1590834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5197" y="2133600"/>
            <a:ext cx="4337096" cy="2844800"/>
          </a:xfrm>
        </p:spPr>
        <p:txBody>
          <a:bodyPr>
            <a:normAutofit/>
          </a:bodyPr>
          <a:lstStyle/>
          <a:p>
            <a:r>
              <a:rPr lang="en-US" dirty="0"/>
              <a:t>Thank you!</a:t>
            </a:r>
          </a:p>
        </p:txBody>
      </p:sp>
      <p:grpSp>
        <p:nvGrpSpPr>
          <p:cNvPr id="6" name="Group 5" descr="Kyra Henderson&#10;Email: kyra@thn.org&#10;Phone: 512-861-2192" title="Contact Information"/>
          <p:cNvGrpSpPr/>
          <p:nvPr/>
        </p:nvGrpSpPr>
        <p:grpSpPr>
          <a:xfrm>
            <a:off x="1124712" y="1115568"/>
            <a:ext cx="4334256" cy="4526280"/>
            <a:chOff x="1124712" y="1115568"/>
            <a:chExt cx="4334256" cy="4526280"/>
          </a:xfrm>
        </p:grpSpPr>
        <p:sp>
          <p:nvSpPr>
            <p:cNvPr id="3" name="Rectangle 2" descr="Kyra Henderson&#10;Email: kyra@thn.org&#10;Phone: 512-861-2192" title="Contact information"/>
            <p:cNvSpPr/>
            <p:nvPr/>
          </p:nvSpPr>
          <p:spPr>
            <a:xfrm>
              <a:off x="1389888" y="1188720"/>
              <a:ext cx="3968496" cy="4453128"/>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1124712" y="1115568"/>
              <a:ext cx="4334256" cy="1446550"/>
            </a:xfrm>
            <a:prstGeom prst="rect">
              <a:avLst/>
            </a:prstGeom>
            <a:noFill/>
          </p:spPr>
          <p:txBody>
            <a:bodyPr wrap="square" rtlCol="0">
              <a:spAutoFit/>
            </a:bodyPr>
            <a:lstStyle/>
            <a:p>
              <a:pPr algn="ctr"/>
              <a:r>
                <a:rPr lang="en-US" sz="4400" dirty="0">
                  <a:latin typeface="+mj-lt"/>
                </a:rPr>
                <a:t>Contact Information</a:t>
              </a:r>
            </a:p>
          </p:txBody>
        </p:sp>
        <p:sp>
          <p:nvSpPr>
            <p:cNvPr id="5" name="TextBox 4"/>
            <p:cNvSpPr txBox="1"/>
            <p:nvPr/>
          </p:nvSpPr>
          <p:spPr>
            <a:xfrm>
              <a:off x="1389888" y="3074182"/>
              <a:ext cx="3968496" cy="1477328"/>
            </a:xfrm>
            <a:prstGeom prst="rect">
              <a:avLst/>
            </a:prstGeom>
            <a:noFill/>
          </p:spPr>
          <p:txBody>
            <a:bodyPr wrap="square" rtlCol="0">
              <a:spAutoFit/>
            </a:bodyPr>
            <a:lstStyle/>
            <a:p>
              <a:pPr algn="ctr"/>
              <a:r>
                <a:rPr lang="en-US" b="1" dirty="0"/>
                <a:t>Ava Paredes</a:t>
              </a:r>
            </a:p>
            <a:p>
              <a:pPr algn="ctr"/>
              <a:r>
                <a:rPr lang="en-US" dirty="0"/>
                <a:t>Data Coordinator</a:t>
              </a:r>
            </a:p>
            <a:p>
              <a:pPr algn="ctr"/>
              <a:endParaRPr lang="en-US" dirty="0"/>
            </a:p>
            <a:p>
              <a:pPr algn="ctr"/>
              <a:r>
                <a:rPr lang="en-US" dirty="0"/>
                <a:t>Email</a:t>
              </a:r>
              <a:r>
                <a:rPr lang="en-US"/>
                <a:t>: Ava@THN.org</a:t>
              </a:r>
              <a:endParaRPr lang="en-US" dirty="0"/>
            </a:p>
            <a:p>
              <a:pPr algn="ctr"/>
              <a:r>
                <a:rPr lang="en-US" dirty="0"/>
                <a:t>Phone: (512) 652-4714</a:t>
              </a:r>
            </a:p>
          </p:txBody>
        </p:sp>
      </p:grpSp>
    </p:spTree>
    <p:extLst>
      <p:ext uri="{BB962C8B-B14F-4D97-AF65-F5344CB8AC3E}">
        <p14:creationId xmlns:p14="http://schemas.microsoft.com/office/powerpoint/2010/main" val="1762436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0" y="-12168"/>
            <a:ext cx="12154052" cy="7169067"/>
            <a:chOff x="0" y="-12168"/>
            <a:chExt cx="12154052" cy="7169067"/>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0" y="-12168"/>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reeform 59"/>
            <p:cNvSpPr/>
            <p:nvPr/>
          </p:nvSpPr>
          <p:spPr>
            <a:xfrm rot="10800000">
              <a:off x="9599297" y="-3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9488640" y="29414"/>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63" name="TextBox 62"/>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64" name="TextBox 63"/>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65" name="TextBox 64"/>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6" name="TextBox 65"/>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7" name="TextBox 66"/>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8" name="TextBox 6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70" name="Picture 69"/>
            <p:cNvPicPr>
              <a:picLocks noChangeAspect="1"/>
            </p:cNvPicPr>
            <p:nvPr/>
          </p:nvPicPr>
          <p:blipFill>
            <a:blip r:embed="rId3"/>
            <a:stretch>
              <a:fillRect/>
            </a:stretch>
          </p:blipFill>
          <p:spPr>
            <a:xfrm>
              <a:off x="765978" y="6110900"/>
              <a:ext cx="762000" cy="733425"/>
            </a:xfrm>
            <a:prstGeom prst="rect">
              <a:avLst/>
            </a:prstGeom>
          </p:spPr>
        </p:pic>
      </p:grpSp>
      <p:sp>
        <p:nvSpPr>
          <p:cNvPr id="28" name="Title 1"/>
          <p:cNvSpPr txBox="1">
            <a:spLocks/>
          </p:cNvSpPr>
          <p:nvPr/>
        </p:nvSpPr>
        <p:spPr>
          <a:xfrm>
            <a:off x="1164027" y="1922090"/>
            <a:ext cx="5543982" cy="28448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solidFill>
                  <a:schemeClr val="accent2"/>
                </a:solidFill>
              </a:rPr>
              <a:t>Winter PIT Count Date: </a:t>
            </a:r>
            <a:br>
              <a:rPr lang="en-US" dirty="0">
                <a:solidFill>
                  <a:schemeClr val="accent2"/>
                </a:solidFill>
              </a:rPr>
            </a:br>
            <a:r>
              <a:rPr lang="en-US" dirty="0">
                <a:solidFill>
                  <a:schemeClr val="accent2"/>
                </a:solidFill>
              </a:rPr>
              <a:t>1/23/2025</a:t>
            </a:r>
          </a:p>
        </p:txBody>
      </p:sp>
    </p:spTree>
    <p:extLst>
      <p:ext uri="{BB962C8B-B14F-4D97-AF65-F5344CB8AC3E}">
        <p14:creationId xmlns:p14="http://schemas.microsoft.com/office/powerpoint/2010/main" val="2913610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5" name="Group 74"/>
          <p:cNvGrpSpPr/>
          <p:nvPr/>
        </p:nvGrpSpPr>
        <p:grpSpPr>
          <a:xfrm>
            <a:off x="9378" y="-301511"/>
            <a:ext cx="12144674" cy="7458410"/>
            <a:chOff x="9378" y="-301511"/>
            <a:chExt cx="12144674" cy="7458410"/>
          </a:xfrm>
        </p:grpSpPr>
        <p:sp>
          <p:nvSpPr>
            <p:cNvPr id="76" name="Rectangle 75"/>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Freeform 85"/>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86"/>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Freeform 87"/>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Freeform 88"/>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Freeform 89"/>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90"/>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Freeform 91"/>
            <p:cNvSpPr/>
            <p:nvPr/>
          </p:nvSpPr>
          <p:spPr>
            <a:xfrm>
              <a:off x="9378" y="-37"/>
              <a:ext cx="572295"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TextBox 92"/>
            <p:cNvSpPr txBox="1"/>
            <p:nvPr/>
          </p:nvSpPr>
          <p:spPr>
            <a:xfrm rot="10800000">
              <a:off x="198665" y="-301511"/>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94" name="TextBox 93"/>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95" name="TextBox 94"/>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96" name="TextBox 95"/>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97" name="TextBox 96"/>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98" name="TextBox 97"/>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99" name="TextBox 98"/>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00" name="Picture 99"/>
            <p:cNvPicPr>
              <a:picLocks noChangeAspect="1"/>
            </p:cNvPicPr>
            <p:nvPr/>
          </p:nvPicPr>
          <p:blipFill>
            <a:blip r:embed="rId3"/>
            <a:stretch>
              <a:fillRect/>
            </a:stretch>
          </p:blipFill>
          <p:spPr>
            <a:xfrm>
              <a:off x="765978" y="6110900"/>
              <a:ext cx="762000" cy="733425"/>
            </a:xfrm>
            <a:prstGeom prst="rect">
              <a:avLst/>
            </a:prstGeom>
          </p:spPr>
        </p:pic>
      </p:grpSp>
      <p:sp>
        <p:nvSpPr>
          <p:cNvPr id="28" name="Title 2"/>
          <p:cNvSpPr>
            <a:spLocks noGrp="1"/>
          </p:cNvSpPr>
          <p:nvPr>
            <p:ph type="title"/>
          </p:nvPr>
        </p:nvSpPr>
        <p:spPr>
          <a:xfrm>
            <a:off x="581674" y="12381"/>
            <a:ext cx="9361000" cy="1325563"/>
          </a:xfrm>
        </p:spPr>
        <p:txBody>
          <a:bodyPr/>
          <a:lstStyle/>
          <a:p>
            <a:pPr algn="ctr"/>
            <a:r>
              <a:rPr lang="en-US" dirty="0"/>
              <a:t>Agenda</a:t>
            </a:r>
          </a:p>
        </p:txBody>
      </p:sp>
      <p:grpSp>
        <p:nvGrpSpPr>
          <p:cNvPr id="35" name="Group 34" descr="PIT Count Methodology" title="Module 2">
            <a:extLst>
              <a:ext uri="{FF2B5EF4-FFF2-40B4-BE49-F238E27FC236}">
                <a16:creationId xmlns:a16="http://schemas.microsoft.com/office/drawing/2014/main" id="{FC6AD48D-0CD1-414E-BB43-3C6997810727}"/>
              </a:ext>
            </a:extLst>
          </p:cNvPr>
          <p:cNvGrpSpPr/>
          <p:nvPr/>
        </p:nvGrpSpPr>
        <p:grpSpPr>
          <a:xfrm>
            <a:off x="1426369" y="1394496"/>
            <a:ext cx="7382004" cy="954107"/>
            <a:chOff x="1036718" y="2142394"/>
            <a:chExt cx="7382004" cy="954107"/>
          </a:xfrm>
        </p:grpSpPr>
        <p:sp>
          <p:nvSpPr>
            <p:cNvPr id="36" name="Oval 3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2C4F3A7E-6664-4BE8-9708-B24F6BFCE2E4}"/>
                </a:ext>
              </a:extLst>
            </p:cNvPr>
            <p:cNvSpPr txBox="1"/>
            <p:nvPr/>
          </p:nvSpPr>
          <p:spPr>
            <a:xfrm>
              <a:off x="1435199" y="2142394"/>
              <a:ext cx="6983523" cy="954107"/>
            </a:xfrm>
            <a:prstGeom prst="rect">
              <a:avLst/>
            </a:prstGeom>
            <a:noFill/>
          </p:spPr>
          <p:txBody>
            <a:bodyPr wrap="square" rtlCol="0">
              <a:spAutoFit/>
            </a:bodyPr>
            <a:lstStyle/>
            <a:p>
              <a:r>
                <a:rPr lang="en-US" sz="2800" dirty="0">
                  <a:solidFill>
                    <a:srgbClr val="003D79"/>
                  </a:solidFill>
                </a:rPr>
                <a:t>Intersectionality of Domestic Violence and Homelessness</a:t>
              </a:r>
            </a:p>
          </p:txBody>
        </p:sp>
      </p:grpSp>
      <p:grpSp>
        <p:nvGrpSpPr>
          <p:cNvPr id="39" name="Group 38" descr="Unsheltered PIT Planning" title="Module 3">
            <a:extLst>
              <a:ext uri="{FF2B5EF4-FFF2-40B4-BE49-F238E27FC236}">
                <a16:creationId xmlns:a16="http://schemas.microsoft.com/office/drawing/2014/main" id="{FC6AD48D-0CD1-414E-BB43-3C6997810727}"/>
              </a:ext>
            </a:extLst>
          </p:cNvPr>
          <p:cNvGrpSpPr/>
          <p:nvPr/>
        </p:nvGrpSpPr>
        <p:grpSpPr>
          <a:xfrm>
            <a:off x="1432720" y="2251578"/>
            <a:ext cx="6873080" cy="559753"/>
            <a:chOff x="1036718" y="2142394"/>
            <a:chExt cx="6873080" cy="559753"/>
          </a:xfrm>
        </p:grpSpPr>
        <p:sp>
          <p:nvSpPr>
            <p:cNvPr id="40" name="Oval 39">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2C4F3A7E-6664-4BE8-9708-B24F6BFCE2E4}"/>
                </a:ext>
              </a:extLst>
            </p:cNvPr>
            <p:cNvSpPr txBox="1"/>
            <p:nvPr/>
          </p:nvSpPr>
          <p:spPr>
            <a:xfrm>
              <a:off x="1435200" y="2142394"/>
              <a:ext cx="6474598" cy="523220"/>
            </a:xfrm>
            <a:prstGeom prst="rect">
              <a:avLst/>
            </a:prstGeom>
            <a:noFill/>
          </p:spPr>
          <p:txBody>
            <a:bodyPr wrap="square" rtlCol="0">
              <a:spAutoFit/>
            </a:bodyPr>
            <a:lstStyle/>
            <a:p>
              <a:r>
                <a:rPr lang="en-US" sz="2800" dirty="0">
                  <a:solidFill>
                    <a:srgbClr val="003D79"/>
                  </a:solidFill>
                </a:rPr>
                <a:t>Count Logistics and Confidentiality</a:t>
              </a:r>
            </a:p>
          </p:txBody>
        </p:sp>
        <p:sp>
          <p:nvSpPr>
            <p:cNvPr id="43" name="TextBox 42">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46" name="Group 45" descr="Sheltered PIT Planning" title="Module 4">
            <a:extLst>
              <a:ext uri="{FF2B5EF4-FFF2-40B4-BE49-F238E27FC236}">
                <a16:creationId xmlns:a16="http://schemas.microsoft.com/office/drawing/2014/main" id="{FC6AD48D-0CD1-414E-BB43-3C6997810727}"/>
              </a:ext>
            </a:extLst>
          </p:cNvPr>
          <p:cNvGrpSpPr/>
          <p:nvPr/>
        </p:nvGrpSpPr>
        <p:grpSpPr>
          <a:xfrm>
            <a:off x="1433138" y="2827810"/>
            <a:ext cx="4690140" cy="559753"/>
            <a:chOff x="1036718" y="2142394"/>
            <a:chExt cx="4690140" cy="559753"/>
          </a:xfrm>
        </p:grpSpPr>
        <p:sp>
          <p:nvSpPr>
            <p:cNvPr id="48" name="Oval 47">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2C4F3A7E-6664-4BE8-9708-B24F6BFCE2E4}"/>
                </a:ext>
              </a:extLst>
            </p:cNvPr>
            <p:cNvSpPr txBox="1"/>
            <p:nvPr/>
          </p:nvSpPr>
          <p:spPr>
            <a:xfrm>
              <a:off x="1435200" y="2142394"/>
              <a:ext cx="4291658" cy="523220"/>
            </a:xfrm>
            <a:prstGeom prst="rect">
              <a:avLst/>
            </a:prstGeom>
            <a:noFill/>
          </p:spPr>
          <p:txBody>
            <a:bodyPr wrap="square" rtlCol="0">
              <a:spAutoFit/>
            </a:bodyPr>
            <a:lstStyle/>
            <a:p>
              <a:r>
                <a:rPr lang="en-US" sz="2800" dirty="0">
                  <a:solidFill>
                    <a:srgbClr val="003D79"/>
                  </a:solidFill>
                </a:rPr>
                <a:t>Preparation for the Count</a:t>
              </a:r>
            </a:p>
          </p:txBody>
        </p:sp>
        <p:sp>
          <p:nvSpPr>
            <p:cNvPr id="59" name="TextBox 58">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0" name="Group 59" descr="Collaboration" title="Module 5">
            <a:extLst>
              <a:ext uri="{FF2B5EF4-FFF2-40B4-BE49-F238E27FC236}">
                <a16:creationId xmlns:a16="http://schemas.microsoft.com/office/drawing/2014/main" id="{FC6AD48D-0CD1-414E-BB43-3C6997810727}"/>
              </a:ext>
            </a:extLst>
          </p:cNvPr>
          <p:cNvGrpSpPr/>
          <p:nvPr/>
        </p:nvGrpSpPr>
        <p:grpSpPr>
          <a:xfrm>
            <a:off x="1439286" y="3320139"/>
            <a:ext cx="5169078" cy="559753"/>
            <a:chOff x="1036718" y="2142394"/>
            <a:chExt cx="5169078" cy="559753"/>
          </a:xfrm>
        </p:grpSpPr>
        <p:sp>
          <p:nvSpPr>
            <p:cNvPr id="62" name="Oval 61">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2C4F3A7E-6664-4BE8-9708-B24F6BFCE2E4}"/>
                </a:ext>
              </a:extLst>
            </p:cNvPr>
            <p:cNvSpPr txBox="1"/>
            <p:nvPr/>
          </p:nvSpPr>
          <p:spPr>
            <a:xfrm>
              <a:off x="1435199" y="2142394"/>
              <a:ext cx="4770597" cy="523220"/>
            </a:xfrm>
            <a:prstGeom prst="rect">
              <a:avLst/>
            </a:prstGeom>
            <a:noFill/>
          </p:spPr>
          <p:txBody>
            <a:bodyPr wrap="square" rtlCol="0">
              <a:spAutoFit/>
            </a:bodyPr>
            <a:lstStyle/>
            <a:p>
              <a:r>
                <a:rPr lang="en-US" sz="2800" dirty="0">
                  <a:solidFill>
                    <a:srgbClr val="003D79"/>
                  </a:solidFill>
                </a:rPr>
                <a:t>Sheltered Count</a:t>
              </a:r>
            </a:p>
          </p:txBody>
        </p:sp>
        <p:sp>
          <p:nvSpPr>
            <p:cNvPr id="64" name="TextBox 6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5" name="Group 64" descr="Successful PIT Count" title="Module 6">
            <a:extLst>
              <a:ext uri="{FF2B5EF4-FFF2-40B4-BE49-F238E27FC236}">
                <a16:creationId xmlns:a16="http://schemas.microsoft.com/office/drawing/2014/main" id="{FC6AD48D-0CD1-414E-BB43-3C6997810727}"/>
              </a:ext>
            </a:extLst>
          </p:cNvPr>
          <p:cNvGrpSpPr/>
          <p:nvPr/>
        </p:nvGrpSpPr>
        <p:grpSpPr>
          <a:xfrm>
            <a:off x="1435162" y="3789294"/>
            <a:ext cx="7243886" cy="559753"/>
            <a:chOff x="1036718" y="2142394"/>
            <a:chExt cx="7243886" cy="559753"/>
          </a:xfrm>
        </p:grpSpPr>
        <p:sp>
          <p:nvSpPr>
            <p:cNvPr id="66" name="Oval 6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2C4F3A7E-6664-4BE8-9708-B24F6BFCE2E4}"/>
                </a:ext>
              </a:extLst>
            </p:cNvPr>
            <p:cNvSpPr txBox="1"/>
            <p:nvPr/>
          </p:nvSpPr>
          <p:spPr>
            <a:xfrm>
              <a:off x="1435199" y="2142394"/>
              <a:ext cx="6845405" cy="523220"/>
            </a:xfrm>
            <a:prstGeom prst="rect">
              <a:avLst/>
            </a:prstGeom>
            <a:noFill/>
          </p:spPr>
          <p:txBody>
            <a:bodyPr wrap="square" rtlCol="0">
              <a:spAutoFit/>
            </a:bodyPr>
            <a:lstStyle/>
            <a:p>
              <a:r>
                <a:rPr lang="en-US" sz="2800" dirty="0">
                  <a:solidFill>
                    <a:srgbClr val="003D79"/>
                  </a:solidFill>
                </a:rPr>
                <a:t>Unsheltered Count</a:t>
              </a:r>
            </a:p>
          </p:txBody>
        </p:sp>
        <p:sp>
          <p:nvSpPr>
            <p:cNvPr id="68" name="TextBox 67">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70" name="Group 69" descr="Next Steps" title="Module 7">
            <a:extLst>
              <a:ext uri="{FF2B5EF4-FFF2-40B4-BE49-F238E27FC236}">
                <a16:creationId xmlns:a16="http://schemas.microsoft.com/office/drawing/2014/main" id="{FC6AD48D-0CD1-414E-BB43-3C6997810727}"/>
              </a:ext>
            </a:extLst>
          </p:cNvPr>
          <p:cNvGrpSpPr/>
          <p:nvPr/>
        </p:nvGrpSpPr>
        <p:grpSpPr>
          <a:xfrm>
            <a:off x="1434899" y="4300316"/>
            <a:ext cx="4196440" cy="559753"/>
            <a:chOff x="1014946" y="2142394"/>
            <a:chExt cx="4196440" cy="559753"/>
          </a:xfrm>
        </p:grpSpPr>
        <p:sp>
          <p:nvSpPr>
            <p:cNvPr id="71" name="Oval 70">
              <a:extLst>
                <a:ext uri="{FF2B5EF4-FFF2-40B4-BE49-F238E27FC236}">
                  <a16:creationId xmlns:a16="http://schemas.microsoft.com/office/drawing/2014/main" id="{F85BDDBC-B31F-43B7-9760-DB6417E2C3E1}"/>
                </a:ext>
              </a:extLst>
            </p:cNvPr>
            <p:cNvSpPr/>
            <p:nvPr/>
          </p:nvSpPr>
          <p:spPr>
            <a:xfrm>
              <a:off x="1014946" y="2231704"/>
              <a:ext cx="331943" cy="331943"/>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2C4F3A7E-6664-4BE8-9708-B24F6BFCE2E4}"/>
                </a:ext>
              </a:extLst>
            </p:cNvPr>
            <p:cNvSpPr txBox="1"/>
            <p:nvPr/>
          </p:nvSpPr>
          <p:spPr>
            <a:xfrm>
              <a:off x="1435199" y="2142394"/>
              <a:ext cx="3776187" cy="523220"/>
            </a:xfrm>
            <a:prstGeom prst="rect">
              <a:avLst/>
            </a:prstGeom>
            <a:noFill/>
          </p:spPr>
          <p:txBody>
            <a:bodyPr wrap="square" rtlCol="0">
              <a:spAutoFit/>
            </a:bodyPr>
            <a:lstStyle/>
            <a:p>
              <a:r>
                <a:rPr lang="en-US" sz="2800" dirty="0">
                  <a:solidFill>
                    <a:srgbClr val="003D79"/>
                  </a:solidFill>
                </a:rPr>
                <a:t>Next Steps</a:t>
              </a:r>
            </a:p>
          </p:txBody>
        </p:sp>
        <p:sp>
          <p:nvSpPr>
            <p:cNvPr id="74" name="TextBox 7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spTree>
    <p:extLst>
      <p:ext uri="{BB962C8B-B14F-4D97-AF65-F5344CB8AC3E}">
        <p14:creationId xmlns:p14="http://schemas.microsoft.com/office/powerpoint/2010/main" val="4239031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35"/>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500"/>
                                  </p:stCondLst>
                                  <p:childTnLst>
                                    <p:set>
                                      <p:cBhvr>
                                        <p:cTn id="9" dur="1" fill="hold">
                                          <p:stCondLst>
                                            <p:cond delay="0"/>
                                          </p:stCondLst>
                                        </p:cTn>
                                        <p:tgtEl>
                                          <p:spTgt spid="39"/>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500"/>
                                  </p:stCondLst>
                                  <p:childTnLst>
                                    <p:set>
                                      <p:cBhvr>
                                        <p:cTn id="12" dur="1" fill="hold">
                                          <p:stCondLst>
                                            <p:cond delay="0"/>
                                          </p:stCondLst>
                                        </p:cTn>
                                        <p:tgtEl>
                                          <p:spTgt spid="46"/>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nodeType="afterEffect">
                                  <p:stCondLst>
                                    <p:cond delay="500"/>
                                  </p:stCondLst>
                                  <p:childTnLst>
                                    <p:set>
                                      <p:cBhvr>
                                        <p:cTn id="15" dur="1" fill="hold">
                                          <p:stCondLst>
                                            <p:cond delay="0"/>
                                          </p:stCondLst>
                                        </p:cTn>
                                        <p:tgtEl>
                                          <p:spTgt spid="60"/>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nodeType="afterEffect">
                                  <p:stCondLst>
                                    <p:cond delay="500"/>
                                  </p:stCondLst>
                                  <p:childTnLst>
                                    <p:set>
                                      <p:cBhvr>
                                        <p:cTn id="18" dur="1" fill="hold">
                                          <p:stCondLst>
                                            <p:cond delay="0"/>
                                          </p:stCondLst>
                                        </p:cTn>
                                        <p:tgtEl>
                                          <p:spTgt spid="65"/>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nodeType="afterEffect">
                                  <p:stCondLst>
                                    <p:cond delay="500"/>
                                  </p:stCondLst>
                                  <p:childTnLst>
                                    <p:set>
                                      <p:cBhvr>
                                        <p:cTn id="21"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890819" y="5046"/>
            <a:ext cx="9398000" cy="1325563"/>
          </a:xfrm>
        </p:spPr>
        <p:txBody>
          <a:bodyPr/>
          <a:lstStyle/>
          <a:p>
            <a:pPr algn="ctr"/>
            <a:r>
              <a:rPr lang="en-US" dirty="0"/>
              <a:t>Introduction</a:t>
            </a:r>
          </a:p>
        </p:txBody>
      </p:sp>
      <p:sp>
        <p:nvSpPr>
          <p:cNvPr id="28" name="Content Placeholder 4"/>
          <p:cNvSpPr>
            <a:spLocks noGrp="1"/>
          </p:cNvSpPr>
          <p:nvPr>
            <p:ph idx="1"/>
          </p:nvPr>
        </p:nvSpPr>
        <p:spPr>
          <a:xfrm>
            <a:off x="1437766" y="1237427"/>
            <a:ext cx="7579556" cy="4351338"/>
          </a:xfrm>
        </p:spPr>
        <p:txBody>
          <a:bodyPr>
            <a:normAutofit/>
          </a:bodyPr>
          <a:lstStyle/>
          <a:p>
            <a:r>
              <a:rPr lang="en-US" sz="2000" dirty="0"/>
              <a:t>This document compiles feedback from several communities as well as larger efforts. Listed at the end of this document are just a few resources that communities can use to analyze and improve their existing process. </a:t>
            </a:r>
          </a:p>
          <a:p>
            <a:pPr lvl="1"/>
            <a:r>
              <a:rPr lang="en-US" sz="1800" b="1" dirty="0"/>
              <a:t>Please note that there are comments written on many of the slides to provide additional context and talking points for this presentation.</a:t>
            </a:r>
          </a:p>
          <a:p>
            <a:r>
              <a:rPr lang="en-US" sz="2000" dirty="0"/>
              <a:t>This tool is not mean to be a comprehensive guide on conducting the Point-in-Time (PIT) count. It is a supplemental resource that was developed specifically to assist with ensuring survivors are accounted for on the day of the PIT.</a:t>
            </a:r>
          </a:p>
          <a:p>
            <a:r>
              <a:rPr lang="en-US" sz="2000" dirty="0"/>
              <a:t>If you have questions, concerns, or feedback on the information in this presentation please reach out to the THN Data Coordinator.</a:t>
            </a:r>
            <a:endParaRPr lang="en-US" sz="2000" b="1" dirty="0"/>
          </a:p>
        </p:txBody>
      </p:sp>
    </p:spTree>
    <p:extLst>
      <p:ext uri="{BB962C8B-B14F-4D97-AF65-F5344CB8AC3E}">
        <p14:creationId xmlns:p14="http://schemas.microsoft.com/office/powerpoint/2010/main" val="435461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568921" y="5046"/>
            <a:ext cx="9719898" cy="1325563"/>
          </a:xfrm>
        </p:spPr>
        <p:txBody>
          <a:bodyPr/>
          <a:lstStyle/>
          <a:p>
            <a:pPr algn="ctr"/>
            <a:r>
              <a:rPr lang="en-US" dirty="0"/>
              <a:t>A Note About Domestic Violence</a:t>
            </a:r>
          </a:p>
        </p:txBody>
      </p:sp>
      <p:sp>
        <p:nvSpPr>
          <p:cNvPr id="28" name="Content Placeholder 4"/>
          <p:cNvSpPr>
            <a:spLocks noGrp="1"/>
          </p:cNvSpPr>
          <p:nvPr>
            <p:ph idx="1"/>
          </p:nvPr>
        </p:nvSpPr>
        <p:spPr>
          <a:xfrm>
            <a:off x="1434743" y="1520029"/>
            <a:ext cx="7579556" cy="4351338"/>
          </a:xfrm>
        </p:spPr>
        <p:txBody>
          <a:bodyPr>
            <a:normAutofit/>
          </a:bodyPr>
          <a:lstStyle/>
          <a:p>
            <a:pPr marL="0" indent="0">
              <a:buNone/>
            </a:pPr>
            <a:r>
              <a:rPr lang="en-US" sz="2000" dirty="0"/>
              <a:t>Domestic violence (DV) is a leading cause of homelessness for women and children, and the need for safe and affordable housing is one of the most pressing concerns for survivors of violence and abuse. </a:t>
            </a:r>
          </a:p>
          <a:p>
            <a:pPr marL="0" indent="0">
              <a:buNone/>
            </a:pPr>
            <a:endParaRPr lang="en-US" sz="2000" dirty="0"/>
          </a:p>
          <a:p>
            <a:r>
              <a:rPr lang="en-US" sz="2000" dirty="0"/>
              <a:t>80% of women with children experiencing homelessness have also experienced domestic violence </a:t>
            </a:r>
          </a:p>
          <a:p>
            <a:r>
              <a:rPr lang="en-US" sz="2000" dirty="0"/>
              <a:t>57% of all women experiencing homelessness report domestic violence as the immediate cause of their homelessness</a:t>
            </a:r>
          </a:p>
          <a:p>
            <a:pPr marL="0" indent="0">
              <a:buNone/>
            </a:pPr>
            <a:endParaRPr lang="en-US" sz="2000" dirty="0"/>
          </a:p>
          <a:p>
            <a:pPr marL="0" indent="0">
              <a:buNone/>
            </a:pPr>
            <a:r>
              <a:rPr lang="en-US" sz="2000" dirty="0"/>
              <a:t>Citation: </a:t>
            </a:r>
            <a:r>
              <a:rPr lang="en-US" sz="2000" dirty="0">
                <a:hlinkClick r:id="rId4"/>
              </a:rPr>
              <a:t>Safe Housing Partnerships</a:t>
            </a:r>
            <a:endParaRPr lang="en-US" sz="2000" dirty="0"/>
          </a:p>
        </p:txBody>
      </p:sp>
    </p:spTree>
    <p:extLst>
      <p:ext uri="{BB962C8B-B14F-4D97-AF65-F5344CB8AC3E}">
        <p14:creationId xmlns:p14="http://schemas.microsoft.com/office/powerpoint/2010/main" val="3045186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58" name="TextBox 57"/>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9" name="TextBox 5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60" name="TextBox 5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62" name="TextBox 61"/>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63" name="TextBox 62"/>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64" name="Picture 63"/>
            <p:cNvPicPr>
              <a:picLocks noChangeAspect="1"/>
            </p:cNvPicPr>
            <p:nvPr/>
          </p:nvPicPr>
          <p:blipFill>
            <a:blip r:embed="rId3"/>
            <a:stretch>
              <a:fillRect/>
            </a:stretch>
          </p:blipFill>
          <p:spPr>
            <a:xfrm>
              <a:off x="765978" y="6110900"/>
              <a:ext cx="762000" cy="733425"/>
            </a:xfrm>
            <a:prstGeom prst="rect">
              <a:avLst/>
            </a:prstGeom>
          </p:spPr>
        </p:pic>
      </p:grpSp>
      <p:sp>
        <p:nvSpPr>
          <p:cNvPr id="26" name="Title 2"/>
          <p:cNvSpPr>
            <a:spLocks noGrp="1"/>
          </p:cNvSpPr>
          <p:nvPr>
            <p:ph type="title"/>
          </p:nvPr>
        </p:nvSpPr>
        <p:spPr>
          <a:xfrm>
            <a:off x="581885" y="5046"/>
            <a:ext cx="9706934" cy="1325563"/>
          </a:xfrm>
        </p:spPr>
        <p:txBody>
          <a:bodyPr/>
          <a:lstStyle/>
          <a:p>
            <a:pPr algn="ctr"/>
            <a:r>
              <a:rPr lang="en-US" dirty="0"/>
              <a:t>Key Considerations</a:t>
            </a:r>
          </a:p>
        </p:txBody>
      </p:sp>
      <p:sp>
        <p:nvSpPr>
          <p:cNvPr id="28" name="Content Placeholder 4"/>
          <p:cNvSpPr>
            <a:spLocks noGrp="1"/>
          </p:cNvSpPr>
          <p:nvPr>
            <p:ph idx="1"/>
          </p:nvPr>
        </p:nvSpPr>
        <p:spPr>
          <a:xfrm>
            <a:off x="1434743" y="1520029"/>
            <a:ext cx="7579556" cy="4351338"/>
          </a:xfrm>
        </p:spPr>
        <p:txBody>
          <a:bodyPr>
            <a:normAutofit/>
          </a:bodyPr>
          <a:lstStyle/>
          <a:p>
            <a:pPr marL="0" indent="0">
              <a:buNone/>
            </a:pPr>
            <a:r>
              <a:rPr lang="en-US" sz="2000" dirty="0"/>
              <a:t>Survivors of violence face complex barriers to shelter and housing that are caused by the power and control dynamics of abuse, which result in:</a:t>
            </a:r>
          </a:p>
          <a:p>
            <a:r>
              <a:rPr lang="en-US" sz="2000" dirty="0"/>
              <a:t>financial instability, lasting trauma, and a need for safety and confidentiality. </a:t>
            </a:r>
          </a:p>
          <a:p>
            <a:pPr marL="0" indent="0">
              <a:buNone/>
            </a:pPr>
            <a:endParaRPr lang="en-US" sz="2000" dirty="0"/>
          </a:p>
        </p:txBody>
      </p:sp>
    </p:spTree>
    <p:extLst>
      <p:ext uri="{BB962C8B-B14F-4D97-AF65-F5344CB8AC3E}">
        <p14:creationId xmlns:p14="http://schemas.microsoft.com/office/powerpoint/2010/main" val="1632163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572971" y="-5404"/>
            <a:ext cx="10006328" cy="1325563"/>
          </a:xfrm>
        </p:spPr>
        <p:txBody>
          <a:bodyPr/>
          <a:lstStyle/>
          <a:p>
            <a:pPr algn="ctr"/>
            <a:r>
              <a:rPr lang="en-US" dirty="0"/>
              <a:t>Collecting Data on Survivors</a:t>
            </a:r>
          </a:p>
        </p:txBody>
      </p:sp>
      <p:sp>
        <p:nvSpPr>
          <p:cNvPr id="23" name="Content Placeholder 2"/>
          <p:cNvSpPr>
            <a:spLocks noGrp="1"/>
          </p:cNvSpPr>
          <p:nvPr>
            <p:ph idx="1"/>
          </p:nvPr>
        </p:nvSpPr>
        <p:spPr>
          <a:xfrm>
            <a:off x="1388244" y="1334163"/>
            <a:ext cx="8505679" cy="4351338"/>
          </a:xfrm>
        </p:spPr>
        <p:txBody>
          <a:bodyPr>
            <a:normAutofit fontScale="92500" lnSpcReduction="10000"/>
          </a:bodyPr>
          <a:lstStyle/>
          <a:p>
            <a:pPr marL="0" indent="0">
              <a:buNone/>
            </a:pPr>
            <a:r>
              <a:rPr lang="en-US" sz="2200" dirty="0"/>
              <a:t>While HUD has made data collection on survivors of domestic violence optional, HUD strongly encourages communities to work with their domestic violence stakeholders, especially DV providers, and homeless service providers, to determine the best way to safely and confidentially collect data on survivors of domestic violence. </a:t>
            </a:r>
          </a:p>
          <a:p>
            <a:pPr marL="0" indent="0">
              <a:buNone/>
            </a:pPr>
            <a:endParaRPr lang="en-US" sz="2200" dirty="0"/>
          </a:p>
          <a:p>
            <a:pPr marL="0" indent="0">
              <a:buNone/>
            </a:pPr>
            <a:r>
              <a:rPr lang="en-US" sz="2200" dirty="0"/>
              <a:t>Communities must evaluate whether they have the capacity to ensure adequate safety and confidentiality for those interviewed and those conducting the interview, especially when asking about domestic violence.</a:t>
            </a:r>
          </a:p>
          <a:p>
            <a:pPr marL="0" indent="0">
              <a:buNone/>
            </a:pPr>
            <a:endParaRPr lang="en-US" sz="2200" dirty="0"/>
          </a:p>
          <a:p>
            <a:pPr marL="0" indent="0">
              <a:buNone/>
            </a:pPr>
            <a:r>
              <a:rPr lang="en-US" sz="2200" dirty="0"/>
              <a:t>DV providers and other domestic violence stakeholders should be active participants in determining if and how the PIT count is conducted in a sufficiently safe and confidential manner to collect information about the domestic violence experiences of those being interviewed. </a:t>
            </a:r>
          </a:p>
          <a:p>
            <a:pPr marL="0" indent="0">
              <a:buNone/>
            </a:pPr>
            <a:endParaRPr lang="en-US" sz="2000" dirty="0"/>
          </a:p>
        </p:txBody>
      </p:sp>
    </p:spTree>
    <p:extLst>
      <p:ext uri="{BB962C8B-B14F-4D97-AF65-F5344CB8AC3E}">
        <p14:creationId xmlns:p14="http://schemas.microsoft.com/office/powerpoint/2010/main" val="2752599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p:cNvGrpSpPr/>
          <p:nvPr/>
        </p:nvGrpSpPr>
        <p:grpSpPr>
          <a:xfrm>
            <a:off x="9379" y="-12171"/>
            <a:ext cx="12144673" cy="7169070"/>
            <a:chOff x="9379" y="-12171"/>
            <a:chExt cx="12144673" cy="7169070"/>
          </a:xfrm>
        </p:grpSpPr>
        <p:sp>
          <p:nvSpPr>
            <p:cNvPr id="32" name="Rectangle 31"/>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39"/>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42"/>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9" name="TextBox 48"/>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50" name="TextBox 49"/>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51" name="TextBox 50"/>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58" name="TextBox 5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59" name="Picture 58"/>
            <p:cNvPicPr>
              <a:picLocks noChangeAspect="1"/>
            </p:cNvPicPr>
            <p:nvPr/>
          </p:nvPicPr>
          <p:blipFill>
            <a:blip r:embed="rId3"/>
            <a:stretch>
              <a:fillRect/>
            </a:stretch>
          </p:blipFill>
          <p:spPr>
            <a:xfrm>
              <a:off x="765978" y="6110900"/>
              <a:ext cx="762000" cy="733425"/>
            </a:xfrm>
            <a:prstGeom prst="rect">
              <a:avLst/>
            </a:prstGeom>
          </p:spPr>
        </p:pic>
      </p:grpSp>
      <p:sp>
        <p:nvSpPr>
          <p:cNvPr id="25" name="Title 1"/>
          <p:cNvSpPr>
            <a:spLocks noGrp="1"/>
          </p:cNvSpPr>
          <p:nvPr>
            <p:ph type="title"/>
          </p:nvPr>
        </p:nvSpPr>
        <p:spPr>
          <a:xfrm>
            <a:off x="581885" y="-3175"/>
            <a:ext cx="9997414" cy="1325563"/>
          </a:xfrm>
        </p:spPr>
        <p:txBody>
          <a:bodyPr/>
          <a:lstStyle/>
          <a:p>
            <a:pPr algn="ctr"/>
            <a:r>
              <a:rPr lang="en-US" dirty="0"/>
              <a:t>Changes to the Point-in-Time Count</a:t>
            </a:r>
          </a:p>
        </p:txBody>
      </p:sp>
      <p:pic>
        <p:nvPicPr>
          <p:cNvPr id="26" name="Content Placeholder 4" descr="Beginning in 2018, HUD updated PIT count reporting requirements to only include “those who are currently experiencing homelessness because they are fleeing domestic violence, dating violence, sexual assault, or stalking as opposed to reporting on survivors who have ever experienced those circumstances.” Why is HUD making this change? With this change, HUD is striving to more accurately capture whether a survivor’s primary cause of current homelessness is due to fleeing or attempting to flee, one of the four crimes covered under the Violence Against Women Act: domestic violence, dating violence, sexual assault, and stalking. In the past, HUD provided suggested language on the model survey to inquire about any trauma ever experienced by the survey respondent. The change in guidance is intended to lead to improved accuracy in the count of individuals and families currently experiencing domestic violence and who qualify as homeless as a result of: 1) Fleeing, or is attempting to flee; 2) Having no other residence; and 3) Lacking the resources or support networks to obtain other permanent housing. According to HUD, what does fleeing include? From the Coordinated Entry and Victim Service Providers FAQ (November 2015), fleeing or attempting to flee includes: domestic violence, dating violence, sexual assault, stalking, or other dangerous life-threatening conditions (including human trafficking2 ) that relate to violence against the individual or a family member, including a child, that has either taken place within the individual’s or family’s primary nighttime residence or has made the individual or family afraid to return to their primary nighttime residence.&#10;"/>
          <p:cNvPicPr>
            <a:picLocks noGrp="1" noChangeAspect="1"/>
          </p:cNvPicPr>
          <p:nvPr>
            <p:ph idx="1"/>
          </p:nvPr>
        </p:nvPicPr>
        <p:blipFill>
          <a:blip r:embed="rId4"/>
          <a:stretch>
            <a:fillRect/>
          </a:stretch>
        </p:blipFill>
        <p:spPr>
          <a:xfrm>
            <a:off x="2478901" y="1287586"/>
            <a:ext cx="6144400" cy="4262861"/>
          </a:xfrm>
          <a:prstGeom prst="rect">
            <a:avLst/>
          </a:prstGeom>
        </p:spPr>
      </p:pic>
      <p:sp>
        <p:nvSpPr>
          <p:cNvPr id="28" name="TextBox 27"/>
          <p:cNvSpPr txBox="1"/>
          <p:nvPr/>
        </p:nvSpPr>
        <p:spPr>
          <a:xfrm>
            <a:off x="2336800" y="5550447"/>
            <a:ext cx="6286501" cy="369332"/>
          </a:xfrm>
          <a:prstGeom prst="rect">
            <a:avLst/>
          </a:prstGeom>
          <a:noFill/>
        </p:spPr>
        <p:txBody>
          <a:bodyPr wrap="square" rtlCol="0">
            <a:spAutoFit/>
          </a:bodyPr>
          <a:lstStyle/>
          <a:p>
            <a:r>
              <a:rPr lang="en-US" dirty="0"/>
              <a:t>Citation: </a:t>
            </a:r>
            <a:r>
              <a:rPr lang="en-US" dirty="0">
                <a:hlinkClick r:id="rId5"/>
              </a:rPr>
              <a:t>HUD Exchange </a:t>
            </a:r>
            <a:endParaRPr lang="en-US" dirty="0"/>
          </a:p>
        </p:txBody>
      </p:sp>
    </p:spTree>
    <p:extLst>
      <p:ext uri="{BB962C8B-B14F-4D97-AF65-F5344CB8AC3E}">
        <p14:creationId xmlns:p14="http://schemas.microsoft.com/office/powerpoint/2010/main" val="2236035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9379" y="-12171"/>
            <a:ext cx="12144673" cy="7169070"/>
            <a:chOff x="9379" y="-12171"/>
            <a:chExt cx="12144673" cy="7169070"/>
          </a:xfrm>
        </p:grpSpPr>
        <p:sp>
          <p:nvSpPr>
            <p:cNvPr id="25" name="Rectangle 24"/>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2" name="TextBox 41"/>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3" name="TextBox 42"/>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6" name="TextBox 45"/>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8" name="TextBox 47"/>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9" name="Picture 48"/>
            <p:cNvPicPr>
              <a:picLocks noChangeAspect="1"/>
            </p:cNvPicPr>
            <p:nvPr/>
          </p:nvPicPr>
          <p:blipFill>
            <a:blip r:embed="rId3"/>
            <a:stretch>
              <a:fillRect/>
            </a:stretch>
          </p:blipFill>
          <p:spPr>
            <a:xfrm>
              <a:off x="765978" y="6110900"/>
              <a:ext cx="762000" cy="733425"/>
            </a:xfrm>
            <a:prstGeom prst="rect">
              <a:avLst/>
            </a:prstGeom>
          </p:spPr>
        </p:pic>
      </p:grpSp>
      <p:sp>
        <p:nvSpPr>
          <p:cNvPr id="22" name="Title 1"/>
          <p:cNvSpPr>
            <a:spLocks noGrp="1"/>
          </p:cNvSpPr>
          <p:nvPr>
            <p:ph type="title"/>
          </p:nvPr>
        </p:nvSpPr>
        <p:spPr>
          <a:xfrm>
            <a:off x="572970" y="-3175"/>
            <a:ext cx="10006329" cy="1325563"/>
          </a:xfrm>
        </p:spPr>
        <p:txBody>
          <a:bodyPr/>
          <a:lstStyle/>
          <a:p>
            <a:pPr algn="ctr"/>
            <a:r>
              <a:rPr lang="en-US" dirty="0"/>
              <a:t>Confidentiality</a:t>
            </a:r>
          </a:p>
        </p:txBody>
      </p:sp>
      <p:sp>
        <p:nvSpPr>
          <p:cNvPr id="23" name="Content Placeholder 2"/>
          <p:cNvSpPr>
            <a:spLocks noGrp="1"/>
          </p:cNvSpPr>
          <p:nvPr>
            <p:ph idx="1"/>
          </p:nvPr>
        </p:nvSpPr>
        <p:spPr>
          <a:xfrm>
            <a:off x="1540284" y="1194345"/>
            <a:ext cx="8316048" cy="4472271"/>
          </a:xfrm>
        </p:spPr>
        <p:txBody>
          <a:bodyPr>
            <a:normAutofit/>
          </a:bodyPr>
          <a:lstStyle/>
          <a:p>
            <a:r>
              <a:rPr lang="en-US" sz="2200" dirty="0"/>
              <a:t>All PIT count data is de-identified after it is submitted. </a:t>
            </a:r>
          </a:p>
          <a:p>
            <a:pPr lvl="1"/>
            <a:r>
              <a:rPr lang="en-US" sz="2000" dirty="0"/>
              <a:t>As an added layer of security for survivors, we ask that those surveying survivors take the additional step of limiting the identifying information collected. </a:t>
            </a:r>
          </a:p>
          <a:p>
            <a:pPr lvl="2"/>
            <a:r>
              <a:rPr lang="en-US" dirty="0"/>
              <a:t>Ensure that you only use initials or some other code for the name, and only provide age range (</a:t>
            </a:r>
            <a:r>
              <a:rPr lang="en-US" b="1" dirty="0"/>
              <a:t>never provide their full name or exact age</a:t>
            </a:r>
            <a:r>
              <a:rPr lang="en-US" dirty="0"/>
              <a:t>)</a:t>
            </a:r>
          </a:p>
          <a:p>
            <a:pPr lvl="2"/>
            <a:endParaRPr lang="en-US" dirty="0"/>
          </a:p>
          <a:p>
            <a:pPr lvl="1"/>
            <a:r>
              <a:rPr lang="en-US" sz="2000" dirty="0"/>
              <a:t>It is important that at the agency level you have some consistent protocol to ensure that you keep track of those you have surveyed. This will prevent concerns such as double counting or survivors being missed.</a:t>
            </a:r>
          </a:p>
          <a:p>
            <a:pPr lvl="2"/>
            <a:r>
              <a:rPr lang="en-US" dirty="0"/>
              <a:t>If you need help developing this protocol, contact the </a:t>
            </a:r>
            <a:r>
              <a:rPr lang="en-US" b="1" dirty="0">
                <a:hlinkClick r:id="rId4"/>
              </a:rPr>
              <a:t>Data Coordinator at THN</a:t>
            </a:r>
            <a:r>
              <a:rPr lang="en-US" dirty="0">
                <a:hlinkClick r:id="rId4"/>
              </a:rPr>
              <a:t> </a:t>
            </a:r>
            <a:r>
              <a:rPr lang="en-US" dirty="0"/>
              <a:t>to talk through some options.</a:t>
            </a:r>
          </a:p>
        </p:txBody>
      </p:sp>
    </p:spTree>
    <p:extLst>
      <p:ext uri="{BB962C8B-B14F-4D97-AF65-F5344CB8AC3E}">
        <p14:creationId xmlns:p14="http://schemas.microsoft.com/office/powerpoint/2010/main" val="1487277610"/>
      </p:ext>
    </p:extLst>
  </p:cSld>
  <p:clrMapOvr>
    <a:masterClrMapping/>
  </p:clrMapOvr>
</p:sld>
</file>

<file path=ppt/theme/theme1.xml><?xml version="1.0" encoding="utf-8"?>
<a:theme xmlns:a="http://schemas.openxmlformats.org/drawingml/2006/main" name="Office Theme">
  <a:themeElements>
    <a:clrScheme name="Custom 1">
      <a:dk1>
        <a:srgbClr val="003D79"/>
      </a:dk1>
      <a:lt1>
        <a:srgbClr val="FFFFFF"/>
      </a:lt1>
      <a:dk2>
        <a:srgbClr val="003D79"/>
      </a:dk2>
      <a:lt2>
        <a:srgbClr val="FFFFFF"/>
      </a:lt2>
      <a:accent1>
        <a:srgbClr val="9DBB53"/>
      </a:accent1>
      <a:accent2>
        <a:srgbClr val="BB6253"/>
      </a:accent2>
      <a:accent3>
        <a:srgbClr val="7E5479"/>
      </a:accent3>
      <a:accent4>
        <a:srgbClr val="F48E58"/>
      </a:accent4>
      <a:accent5>
        <a:srgbClr val="1F8DBF"/>
      </a:accent5>
      <a:accent6>
        <a:srgbClr val="FFB994"/>
      </a:accent6>
      <a:hlink>
        <a:srgbClr val="003D79"/>
      </a:hlink>
      <a:folHlink>
        <a:srgbClr val="9DBB53"/>
      </a:folHlink>
    </a:clrScheme>
    <a:fontScheme name="Roboto">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N Template 1.potx" id="{A7504B28-C08A-49CA-8F43-042B4DF6C3F6}" vid="{29E293A4-A48F-42DB-BC9A-1D8694AA4D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THN Template 1 - Copy</Template>
  <TotalTime>5357</TotalTime>
  <Words>2122</Words>
  <Application>Microsoft Office PowerPoint</Application>
  <PresentationFormat>Widescreen</PresentationFormat>
  <Paragraphs>198</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Calibri</vt:lpstr>
      <vt:lpstr>Arial</vt:lpstr>
      <vt:lpstr>Tw Cen MT</vt:lpstr>
      <vt:lpstr>Roboto</vt:lpstr>
      <vt:lpstr>Roboto Black</vt:lpstr>
      <vt:lpstr>Office Theme</vt:lpstr>
      <vt:lpstr>Engaging  Domestic Violence Providers</vt:lpstr>
      <vt:lpstr>PowerPoint Presentation</vt:lpstr>
      <vt:lpstr>Agenda</vt:lpstr>
      <vt:lpstr>Introduction</vt:lpstr>
      <vt:lpstr>A Note About Domestic Violence</vt:lpstr>
      <vt:lpstr>Key Considerations</vt:lpstr>
      <vt:lpstr>Collecting Data on Survivors</vt:lpstr>
      <vt:lpstr>Changes to the Point-in-Time Count</vt:lpstr>
      <vt:lpstr>Confidentiality</vt:lpstr>
      <vt:lpstr>Benefits to Participating in the PIT</vt:lpstr>
      <vt:lpstr>Preparation Leading up to the Count</vt:lpstr>
      <vt:lpstr>Sheltered Count Considerations</vt:lpstr>
      <vt:lpstr>For the Unsheltered Count</vt:lpstr>
      <vt:lpstr>Unsheltered Count Continued</vt:lpstr>
      <vt:lpstr>Things to Consider</vt:lpstr>
      <vt:lpstr>Next Steps</vt:lpstr>
      <vt:lpstr>Resources</vt:lpstr>
      <vt:lpstr>Thank you!</vt:lpstr>
    </vt:vector>
  </TitlesOfParts>
  <Company>Texas Homeless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Title Here)</dc:title>
  <dc:creator>Kristin Zakoor</dc:creator>
  <cp:lastModifiedBy>Ava Paredes</cp:lastModifiedBy>
  <cp:revision>267</cp:revision>
  <cp:lastPrinted>2019-11-07T18:17:24Z</cp:lastPrinted>
  <dcterms:created xsi:type="dcterms:W3CDTF">2018-10-31T14:02:21Z</dcterms:created>
  <dcterms:modified xsi:type="dcterms:W3CDTF">2025-08-28T15:45:33Z</dcterms:modified>
</cp:coreProperties>
</file>